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54711-8BF2-45AB-88CE-3DC93DDD161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485E8-C2D0-4EF0-BD62-36942F49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485E8-C2D0-4EF0-BD62-36942F495E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9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0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4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1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73D7-3AAB-4A47-B738-38FEF61535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EBF7-900B-4202-854C-B691CC51F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Qualification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Coverage Requirements</a:t>
            </a:r>
            <a:r>
              <a:rPr lang="en-US" smtClean="0">
                <a:solidFill>
                  <a:schemeClr val="tx1"/>
                </a:solidFill>
              </a:rPr>
              <a:t>; Examples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Chapters 3&amp;4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7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i="1" dirty="0" smtClean="0"/>
              <a:t>Methodology Cont’d</a:t>
            </a:r>
            <a:r>
              <a:rPr lang="en-US" sz="24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 </a:t>
            </a:r>
            <a:r>
              <a:rPr lang="en-US" sz="2400" dirty="0" smtClean="0"/>
              <a:t>Identify which employees are HCEs and which are NHCEs. </a:t>
            </a:r>
            <a:r>
              <a:rPr lang="en-US" sz="2000" dirty="0" smtClean="0"/>
              <a:t>See: IRC 414(q) and IRS Notice 97-45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400" b="1" dirty="0" smtClean="0"/>
              <a:t>NHCE ratio </a:t>
            </a:r>
            <a:r>
              <a:rPr lang="en-US" sz="2400" dirty="0" smtClean="0"/>
              <a:t>– the number of NHCEs in the benefitting group divided by the number of NHCEs in the coverage testing group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 smtClean="0"/>
              <a:t>HCE Ratio </a:t>
            </a:r>
            <a:r>
              <a:rPr lang="en-US" sz="2400" dirty="0" smtClean="0"/>
              <a:t>– the number of HCEs in the benefitting group divided by the number of HCEs in the coverage testing group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Plan’s coverage ratio:</a:t>
            </a:r>
            <a:r>
              <a:rPr lang="en-US" sz="2400" dirty="0" smtClean="0"/>
              <a:t> </a:t>
            </a:r>
            <a:r>
              <a:rPr lang="en-US" sz="2400" b="1" i="1" dirty="0" smtClean="0"/>
              <a:t>Divide</a:t>
            </a:r>
            <a:r>
              <a:rPr lang="en-US" sz="2400" dirty="0" smtClean="0"/>
              <a:t> the </a:t>
            </a:r>
            <a:r>
              <a:rPr lang="en-US" sz="2400" b="1" i="1" dirty="0" smtClean="0"/>
              <a:t>NHCE ratio by HCE ratio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Note</a:t>
            </a:r>
            <a:r>
              <a:rPr lang="en-US" sz="2400" b="1" dirty="0" smtClean="0"/>
              <a:t>: </a:t>
            </a:r>
            <a:r>
              <a:rPr lang="en-US" sz="2200" b="1" dirty="0" smtClean="0"/>
              <a:t>Aggregated plans </a:t>
            </a:r>
            <a:r>
              <a:rPr lang="en-US" sz="2400" dirty="0" smtClean="0"/>
              <a:t>– </a:t>
            </a:r>
            <a:r>
              <a:rPr lang="en-US" sz="2000" dirty="0" smtClean="0"/>
              <a:t>must aggregate plans of related employers (not if Single Line </a:t>
            </a:r>
            <a:r>
              <a:rPr lang="en-US" sz="2000" smtClean="0"/>
              <a:t>Of Business (SLOB))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Determine coverage testing period</a:t>
            </a:r>
            <a:r>
              <a:rPr lang="en-US" sz="2000" dirty="0" smtClean="0"/>
              <a:t>: </a:t>
            </a:r>
            <a:r>
              <a:rPr lang="en-US" sz="2000" b="1" i="1" dirty="0"/>
              <a:t>A</a:t>
            </a:r>
            <a:r>
              <a:rPr lang="en-US" sz="2000" b="1" i="1" dirty="0" smtClean="0"/>
              <a:t>nnual testing </a:t>
            </a:r>
            <a:r>
              <a:rPr lang="en-US" sz="2000" dirty="0" smtClean="0"/>
              <a:t>– (most popular).  Anyone who is an employee at any time during the year is included in the workforce (identifying coverage testing group).  Must be used by 401(k) and 401(m) arrangements – tested separately</a:t>
            </a:r>
          </a:p>
          <a:p>
            <a:pPr marL="0" indent="0">
              <a:buNone/>
            </a:pPr>
            <a:r>
              <a:rPr lang="en-US" sz="2000" b="1" i="1" dirty="0" smtClean="0"/>
              <a:t>Snap shot testing</a:t>
            </a:r>
            <a:r>
              <a:rPr lang="en-US" sz="2000" dirty="0" smtClean="0"/>
              <a:t>: Single testing date is chosen. </a:t>
            </a:r>
            <a:r>
              <a:rPr lang="en-US" sz="2000" b="1" i="1" dirty="0" smtClean="0"/>
              <a:t>Quarterly testing</a:t>
            </a:r>
            <a:r>
              <a:rPr lang="en-US" sz="2000" dirty="0" smtClean="0"/>
              <a:t>. </a:t>
            </a:r>
            <a:r>
              <a:rPr lang="en-US" sz="2000" b="1" i="1" dirty="0" smtClean="0"/>
              <a:t>Daily testing</a:t>
            </a:r>
            <a:endParaRPr lang="en-US" sz="2400" b="1" i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18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Coverage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So the employer’s plan meets the age and service requirements – What next?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The plan is </a:t>
            </a:r>
            <a:r>
              <a:rPr lang="en-US" b="1" dirty="0" smtClean="0"/>
              <a:t>not “qualified” unless it covers and benefits a certain percentage of eligible employees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The minimum number of </a:t>
            </a:r>
            <a:r>
              <a:rPr lang="en-US" b="1" dirty="0" smtClean="0"/>
              <a:t>covered</a:t>
            </a:r>
            <a:r>
              <a:rPr lang="en-US" dirty="0" smtClean="0"/>
              <a:t> and </a:t>
            </a:r>
            <a:r>
              <a:rPr lang="en-US" b="1" dirty="0" smtClean="0"/>
              <a:t>benefitting</a:t>
            </a:r>
            <a:r>
              <a:rPr lang="en-US" dirty="0" smtClean="0"/>
              <a:t> employees for qualification purposes will depend on the size of the employer’s workforce, the composition of </a:t>
            </a:r>
            <a:r>
              <a:rPr lang="en-US" b="1" dirty="0" smtClean="0"/>
              <a:t>highly paid employees</a:t>
            </a:r>
            <a:r>
              <a:rPr lang="en-US" dirty="0" smtClean="0"/>
              <a:t> (HCE),and </a:t>
            </a:r>
            <a:r>
              <a:rPr lang="en-US" b="1" dirty="0" smtClean="0"/>
              <a:t>non-highly paid employees </a:t>
            </a:r>
            <a:r>
              <a:rPr lang="en-US" dirty="0" smtClean="0"/>
              <a:t>(NHCE)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Purpose of Minimum Coverage Tests</a:t>
            </a:r>
            <a:r>
              <a:rPr lang="en-US" dirty="0" smtClean="0"/>
              <a:t>: Congress needed to ensure that </a:t>
            </a:r>
            <a:r>
              <a:rPr lang="en-US" b="1" dirty="0" smtClean="0"/>
              <a:t>enough NHCEs </a:t>
            </a:r>
            <a:r>
              <a:rPr lang="en-US" dirty="0" smtClean="0"/>
              <a:t>are </a:t>
            </a:r>
            <a:r>
              <a:rPr lang="en-US" b="1" dirty="0" smtClean="0"/>
              <a:t>benefitting under the 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</a:t>
            </a:r>
            <a:r>
              <a:rPr lang="en-US" dirty="0" smtClean="0"/>
              <a:t>The minimum coverage test determines if a sufficient number of </a:t>
            </a:r>
            <a:r>
              <a:rPr lang="en-US" b="1" dirty="0" smtClean="0"/>
              <a:t>NHCEs </a:t>
            </a:r>
            <a:r>
              <a:rPr lang="en-US" dirty="0" smtClean="0"/>
              <a:t>are </a:t>
            </a:r>
            <a:r>
              <a:rPr lang="en-US" b="1" dirty="0" smtClean="0"/>
              <a:t>receiving </a:t>
            </a:r>
            <a:r>
              <a:rPr lang="en-US" dirty="0" smtClean="0"/>
              <a:t>comparable </a:t>
            </a:r>
            <a:r>
              <a:rPr lang="en-US" b="1" dirty="0" smtClean="0"/>
              <a:t>benefits, rights and features </a:t>
            </a:r>
            <a:r>
              <a:rPr lang="en-US" dirty="0" smtClean="0"/>
              <a:t>under the plan when </a:t>
            </a:r>
            <a:r>
              <a:rPr lang="en-US" b="1" dirty="0" smtClean="0"/>
              <a:t>compared to </a:t>
            </a:r>
            <a:r>
              <a:rPr lang="en-US" dirty="0" smtClean="0"/>
              <a:t>the </a:t>
            </a:r>
            <a:r>
              <a:rPr lang="en-US" b="1" dirty="0" smtClean="0"/>
              <a:t>HCEs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dirty="0" smtClean="0"/>
              <a:t>: </a:t>
            </a:r>
            <a:r>
              <a:rPr lang="en-US" i="1" u="sng" dirty="0" smtClean="0"/>
              <a:t>HCEs and NHCEs classification </a:t>
            </a:r>
            <a:r>
              <a:rPr lang="en-US" dirty="0" smtClean="0"/>
              <a:t>will be </a:t>
            </a:r>
            <a:r>
              <a:rPr lang="en-US" i="1" u="sng" dirty="0" smtClean="0"/>
              <a:t>important</a:t>
            </a:r>
            <a:r>
              <a:rPr lang="en-US" dirty="0" smtClean="0"/>
              <a:t> for compliance testing for minimum coverage, minimum participation, and nondiscrimination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2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Coverage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Two statutory tests under IRC- Sec. 410(b)(1)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</a:t>
            </a:r>
            <a:r>
              <a:rPr lang="en-US" b="1" dirty="0" smtClean="0"/>
              <a:t> Ratio test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</a:t>
            </a:r>
            <a:r>
              <a:rPr lang="en-US" b="1" dirty="0" smtClean="0"/>
              <a:t> Average benefit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Ratio Test:</a:t>
            </a:r>
            <a:r>
              <a:rPr lang="en-US" dirty="0" smtClean="0"/>
              <a:t> </a:t>
            </a:r>
            <a:r>
              <a:rPr lang="en-US" sz="2800" dirty="0" smtClean="0"/>
              <a:t>The plan </a:t>
            </a:r>
            <a:r>
              <a:rPr lang="en-US" sz="2800" b="1" u="sng" dirty="0" smtClean="0"/>
              <a:t>must meet one of the two</a:t>
            </a:r>
            <a:r>
              <a:rPr lang="en-US" sz="2800" u="sng" dirty="0" smtClean="0"/>
              <a:t> </a:t>
            </a:r>
            <a:r>
              <a:rPr lang="en-US" sz="2800" dirty="0" smtClean="0"/>
              <a:t>requirements </a:t>
            </a:r>
            <a:r>
              <a:rPr lang="en-US" sz="2800" b="1" u="sng" dirty="0" smtClean="0"/>
              <a:t>every</a:t>
            </a:r>
            <a:r>
              <a:rPr lang="en-US" sz="2800" dirty="0" smtClean="0"/>
              <a:t> plan year: (a) the </a:t>
            </a:r>
            <a:r>
              <a:rPr lang="en-US" sz="2800" b="1" dirty="0" smtClean="0"/>
              <a:t>70 percent test</a:t>
            </a:r>
            <a:r>
              <a:rPr lang="en-US" sz="2800" dirty="0" smtClean="0"/>
              <a:t> </a:t>
            </a:r>
            <a:r>
              <a:rPr lang="en-US" sz="2800" i="1" u="sng" dirty="0" smtClean="0"/>
              <a:t>or</a:t>
            </a:r>
            <a:r>
              <a:rPr lang="en-US" sz="2800" dirty="0" smtClean="0"/>
              <a:t> (b) the </a:t>
            </a:r>
            <a:r>
              <a:rPr lang="en-US" sz="2800" b="1" dirty="0" smtClean="0"/>
              <a:t>ratio percentage test </a:t>
            </a:r>
            <a:r>
              <a:rPr lang="en-US" sz="2800" dirty="0" smtClean="0"/>
              <a:t>(does not have to be the same test every year, but must pass one of the two tests)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u="sng" dirty="0" smtClean="0"/>
              <a:t>70 percent test</a:t>
            </a:r>
            <a:r>
              <a:rPr lang="en-US" sz="2800" b="1" dirty="0" smtClean="0"/>
              <a:t>: </a:t>
            </a:r>
            <a:r>
              <a:rPr lang="en-US" sz="2800" dirty="0" smtClean="0"/>
              <a:t>At least 70% of the NHCEs must benefit under the plan (if 70% of NHCEs </a:t>
            </a:r>
            <a:r>
              <a:rPr lang="en-US" sz="2800" dirty="0" err="1" smtClean="0"/>
              <a:t>covered+benefits</a:t>
            </a:r>
            <a:r>
              <a:rPr lang="en-US" sz="2800" dirty="0" smtClean="0"/>
              <a:t>=good),</a:t>
            </a:r>
            <a:r>
              <a:rPr lang="en-US" sz="2800" b="1" u="sng" dirty="0" smtClean="0"/>
              <a:t>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u="sng" dirty="0" smtClean="0"/>
              <a:t>Ratio percentage test</a:t>
            </a:r>
            <a:r>
              <a:rPr lang="en-US" sz="2800" b="1" dirty="0" smtClean="0"/>
              <a:t>: </a:t>
            </a:r>
            <a:r>
              <a:rPr lang="en-US" sz="2800" dirty="0" smtClean="0"/>
              <a:t>Must benefit a</a:t>
            </a:r>
            <a:r>
              <a:rPr lang="en-US" sz="2800" b="1" dirty="0" smtClean="0"/>
              <a:t> percentage of NHCEs which is at least 70% of the percentage of HCEs benefitting</a:t>
            </a:r>
            <a:r>
              <a:rPr lang="en-US" sz="2800" dirty="0" smtClean="0"/>
              <a:t> under the plan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1305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</a:t>
            </a:r>
            <a:r>
              <a:rPr lang="en-US" b="1" dirty="0" smtClean="0"/>
              <a:t>Average benefit test: </a:t>
            </a:r>
            <a:r>
              <a:rPr lang="en-US" dirty="0" smtClean="0"/>
              <a:t>2-part test:- </a:t>
            </a:r>
            <a:r>
              <a:rPr lang="en-US" b="1" i="1" dirty="0" smtClean="0"/>
              <a:t>both parts must be satisfied</a:t>
            </a:r>
            <a:r>
              <a:rPr lang="en-US" dirty="0" smtClean="0"/>
              <a:t> to pass the “ABT”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Nondiscriminatory classification test-</a:t>
            </a:r>
            <a:r>
              <a:rPr lang="en-US" sz="2000" dirty="0" smtClean="0"/>
              <a:t> </a:t>
            </a:r>
            <a:r>
              <a:rPr lang="en-US" sz="2400" dirty="0" smtClean="0"/>
              <a:t>cannot discriminate in favor of HCEs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Average benefit percentage test- </a:t>
            </a:r>
            <a:r>
              <a:rPr lang="en-US" sz="2000" b="1" dirty="0" smtClean="0"/>
              <a:t>average</a:t>
            </a:r>
            <a:r>
              <a:rPr lang="en-US" sz="2000" dirty="0" smtClean="0"/>
              <a:t> benefit received by the </a:t>
            </a:r>
            <a:r>
              <a:rPr lang="en-US" sz="2000" b="1" dirty="0" smtClean="0"/>
              <a:t>NHCEs</a:t>
            </a:r>
            <a:r>
              <a:rPr lang="en-US" sz="2000" dirty="0" smtClean="0"/>
              <a:t> must be </a:t>
            </a:r>
            <a:r>
              <a:rPr lang="en-US" sz="2000" b="1" dirty="0" smtClean="0"/>
              <a:t>at least 70% </a:t>
            </a:r>
            <a:r>
              <a:rPr lang="en-US" sz="2000" dirty="0" smtClean="0"/>
              <a:t>of the </a:t>
            </a:r>
            <a:r>
              <a:rPr lang="en-US" sz="2000" b="1" dirty="0" smtClean="0"/>
              <a:t>average</a:t>
            </a:r>
            <a:r>
              <a:rPr lang="en-US" sz="2000" dirty="0" smtClean="0"/>
              <a:t> benefit received by the </a:t>
            </a:r>
            <a:r>
              <a:rPr lang="en-US" sz="2000" b="1" dirty="0" smtClean="0"/>
              <a:t>HCEs</a:t>
            </a:r>
            <a:r>
              <a:rPr lang="en-US" sz="2000" dirty="0" smtClean="0"/>
              <a:t> (employer-provided benefits)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Nondiscriminatory classification test:</a:t>
            </a:r>
            <a:r>
              <a:rPr lang="en-US" dirty="0" smtClean="0"/>
              <a:t> </a:t>
            </a:r>
            <a:r>
              <a:rPr lang="en-US" sz="2400" dirty="0" smtClean="0"/>
              <a:t>Plan passes if the </a:t>
            </a:r>
            <a:r>
              <a:rPr lang="en-US" sz="2400" b="1" dirty="0" smtClean="0"/>
              <a:t>classification </a:t>
            </a:r>
            <a:r>
              <a:rPr lang="en-US" sz="2400" dirty="0" smtClean="0"/>
              <a:t>of employees who </a:t>
            </a:r>
            <a:r>
              <a:rPr lang="en-US" sz="2400" b="1" dirty="0" smtClean="0"/>
              <a:t>benefit</a:t>
            </a:r>
            <a:r>
              <a:rPr lang="en-US" sz="2400" dirty="0" smtClean="0"/>
              <a:t> under the plan is </a:t>
            </a:r>
            <a:r>
              <a:rPr lang="en-US" sz="2400" b="1" dirty="0" smtClean="0"/>
              <a:t>reasonable </a:t>
            </a:r>
            <a:r>
              <a:rPr lang="en-US" sz="2400" b="1" u="sng" dirty="0" smtClean="0"/>
              <a:t>AND </a:t>
            </a:r>
            <a:r>
              <a:rPr lang="en-US" sz="2400" b="1" dirty="0" smtClean="0"/>
              <a:t>nondiscriminatory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Reasonable classification </a:t>
            </a:r>
            <a:r>
              <a:rPr lang="en-US" sz="2400" dirty="0" smtClean="0"/>
              <a:t>(Descriptive)</a:t>
            </a:r>
            <a:r>
              <a:rPr lang="en-US" sz="2400" b="1" dirty="0" smtClean="0"/>
              <a:t>: </a:t>
            </a:r>
            <a:r>
              <a:rPr lang="en-US" sz="2400" dirty="0" smtClean="0"/>
              <a:t>Established under objective business criteria that identify the category of employees covered by the plan.  Include specified job categories, (e.g. secretaries), nature of compensation (hourly or salaried), or geographic location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20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Nondiscriminatory classification</a:t>
            </a:r>
            <a:r>
              <a:rPr lang="en-US" sz="2000" dirty="0" smtClean="0"/>
              <a:t> </a:t>
            </a:r>
            <a:r>
              <a:rPr lang="en-US" sz="2600" dirty="0" smtClean="0"/>
              <a:t>(</a:t>
            </a:r>
            <a:r>
              <a:rPr lang="en-US" sz="2000" i="1" dirty="0" smtClean="0"/>
              <a:t>Numerical</a:t>
            </a:r>
            <a:r>
              <a:rPr lang="en-US" sz="2600" dirty="0" smtClean="0"/>
              <a:t>)</a:t>
            </a:r>
            <a:r>
              <a:rPr lang="en-US" sz="2600" b="1" dirty="0" smtClean="0"/>
              <a:t>: </a:t>
            </a:r>
            <a:r>
              <a:rPr lang="en-US" sz="2200" dirty="0" smtClean="0"/>
              <a:t>The classification is nondiscriminatory if the </a:t>
            </a:r>
            <a:r>
              <a:rPr lang="en-US" sz="2200" b="1" dirty="0" smtClean="0"/>
              <a:t>plan’s coverage ratio meets the safe harbor percentage </a:t>
            </a:r>
            <a:r>
              <a:rPr lang="en-US" sz="2200" dirty="0" smtClean="0"/>
              <a:t>test </a:t>
            </a:r>
            <a:r>
              <a:rPr lang="en-US" sz="2200" b="1" u="sng" dirty="0" smtClean="0"/>
              <a:t>or</a:t>
            </a:r>
            <a:r>
              <a:rPr lang="en-US" sz="2200" dirty="0" smtClean="0"/>
              <a:t> the facts and circumstances test is satisfied (see: notes on calculation of coverage test)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 smtClean="0"/>
              <a:t>The winning number is based on (1) ratio % and (2) concentration % (% of entire workforce NHCEs concentration % goes up, safe harbor % goes down)</a:t>
            </a:r>
            <a:endParaRPr lang="en-US" sz="20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u="sng" dirty="0" smtClean="0"/>
              <a:t>Safe harbor percentage test</a:t>
            </a:r>
            <a:r>
              <a:rPr lang="en-US" sz="2800" b="1" dirty="0" smtClean="0"/>
              <a:t>: </a:t>
            </a:r>
            <a:r>
              <a:rPr lang="en-US" sz="2000" dirty="0"/>
              <a:t>T</a:t>
            </a:r>
            <a:r>
              <a:rPr lang="en-US" sz="2000" dirty="0" smtClean="0"/>
              <a:t>he</a:t>
            </a:r>
            <a:r>
              <a:rPr lang="en-US" sz="2000" b="1" dirty="0" smtClean="0"/>
              <a:t> </a:t>
            </a:r>
            <a:r>
              <a:rPr lang="en-US" sz="2000" dirty="0" smtClean="0"/>
              <a:t>plan’s coverage ratio must be </a:t>
            </a:r>
            <a:r>
              <a:rPr lang="en-US" sz="2000" b="1" dirty="0" smtClean="0"/>
              <a:t>at least equal to </a:t>
            </a:r>
            <a:r>
              <a:rPr lang="en-US" sz="2000" dirty="0" smtClean="0"/>
              <a:t>the safe harbor percentage. </a:t>
            </a:r>
            <a:r>
              <a:rPr lang="en-US" sz="2000" i="1" dirty="0" smtClean="0"/>
              <a:t>See: </a:t>
            </a:r>
            <a:r>
              <a:rPr lang="en-US" sz="2000" dirty="0" smtClean="0"/>
              <a:t>“Table of safe harbor percentages” </a:t>
            </a:r>
            <a:r>
              <a:rPr lang="en-US" sz="2000" i="1" dirty="0" smtClean="0"/>
              <a:t>Treas. </a:t>
            </a:r>
            <a:r>
              <a:rPr lang="en-US" sz="2000" i="1" dirty="0" err="1" smtClean="0"/>
              <a:t>Regs</a:t>
            </a:r>
            <a:r>
              <a:rPr lang="en-US" sz="2000" i="1" dirty="0" smtClean="0"/>
              <a:t>. Sec. 1.410(b)-4(c)(2)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Note</a:t>
            </a:r>
            <a:r>
              <a:rPr lang="en-US" sz="2000" i="1" dirty="0" smtClean="0"/>
              <a:t>:</a:t>
            </a:r>
            <a:r>
              <a:rPr lang="en-US" sz="2000" b="1" i="1" dirty="0"/>
              <a:t> </a:t>
            </a:r>
            <a:r>
              <a:rPr lang="en-US" sz="2000" i="1" dirty="0" smtClean="0"/>
              <a:t>If the plan’s actual percentage ratio is </a:t>
            </a:r>
            <a:r>
              <a:rPr lang="en-US" sz="2000" b="1" i="1" dirty="0" smtClean="0"/>
              <a:t>at or above the safe harbor percentage </a:t>
            </a:r>
            <a:r>
              <a:rPr lang="en-US" sz="2000" i="1" dirty="0" smtClean="0"/>
              <a:t>the </a:t>
            </a:r>
            <a:r>
              <a:rPr lang="en-US" sz="2000" b="1" i="1" dirty="0" smtClean="0"/>
              <a:t>first part </a:t>
            </a:r>
            <a:r>
              <a:rPr lang="en-US" sz="2000" i="1" dirty="0" smtClean="0"/>
              <a:t>of the average benefit test is </a:t>
            </a:r>
            <a:r>
              <a:rPr lang="en-US" sz="2000" b="1" i="1" dirty="0" smtClean="0"/>
              <a:t>satisfied</a:t>
            </a:r>
            <a:r>
              <a:rPr lang="en-US" sz="2000" i="1" dirty="0" smtClean="0"/>
              <a:t>.</a:t>
            </a:r>
          </a:p>
          <a:p>
            <a:pPr marL="0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5146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Note cont’d: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i="1" dirty="0" smtClean="0"/>
              <a:t>If the plan’s coverage ratio </a:t>
            </a:r>
            <a:r>
              <a:rPr lang="en-US" sz="2400" b="1" i="1" dirty="0" smtClean="0"/>
              <a:t>falls between </a:t>
            </a:r>
            <a:r>
              <a:rPr lang="en-US" sz="2400" i="1" dirty="0" smtClean="0"/>
              <a:t>the safe and unsafe harbor %, </a:t>
            </a:r>
            <a:r>
              <a:rPr lang="en-US" sz="2400" b="1" i="1" dirty="0" smtClean="0"/>
              <a:t>relevant </a:t>
            </a:r>
            <a:r>
              <a:rPr lang="en-US" sz="2400" b="1" i="1" u="sng" dirty="0" smtClean="0"/>
              <a:t>facts and circumstances </a:t>
            </a:r>
            <a:r>
              <a:rPr lang="en-US" sz="2400" dirty="0" smtClean="0"/>
              <a:t> </a:t>
            </a:r>
            <a:r>
              <a:rPr lang="en-US" sz="2400" i="1" dirty="0" smtClean="0"/>
              <a:t>can be presented to the IRS to establish that the eligibility classification is nondiscriminatory (facts and circumstances test)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u="sng" dirty="0" smtClean="0"/>
              <a:t>Note</a:t>
            </a:r>
            <a:r>
              <a:rPr lang="en-US" sz="2400" b="1" i="1" dirty="0" smtClean="0"/>
              <a:t>: </a:t>
            </a:r>
            <a:r>
              <a:rPr lang="en-US" sz="2400" i="1" dirty="0" smtClean="0"/>
              <a:t>The </a:t>
            </a:r>
            <a:r>
              <a:rPr lang="en-US" sz="2400" b="1" i="1" dirty="0" smtClean="0"/>
              <a:t>highest </a:t>
            </a:r>
            <a:r>
              <a:rPr lang="en-US" sz="2400" i="1" dirty="0" smtClean="0"/>
              <a:t>safe harbor percentage is 50%.  If the plan’s coverage ratio is at least 50%, this test is satisfied</a:t>
            </a:r>
            <a:r>
              <a:rPr lang="en-US" sz="2400" b="1" i="1" dirty="0" smtClean="0"/>
              <a:t> </a:t>
            </a:r>
          </a:p>
          <a:p>
            <a:pPr marL="0" indent="0">
              <a:buNone/>
            </a:pPr>
            <a:r>
              <a:rPr lang="en-US" sz="2400" b="1" i="1" dirty="0" smtClean="0"/>
              <a:t>Example: </a:t>
            </a:r>
            <a:r>
              <a:rPr lang="en-US" sz="2400" dirty="0" smtClean="0"/>
              <a:t>45% of NHCEs benefit; 90% of HCEs benefit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Plan’s Coverage Ratio is 45/90 = 50%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3599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i="1" dirty="0" smtClean="0"/>
              <a:t>If between safe harbor percentage and unsafe harbor percentage: </a:t>
            </a:r>
            <a:r>
              <a:rPr lang="en-US" sz="2400" dirty="0"/>
              <a:t>f</a:t>
            </a:r>
            <a:r>
              <a:rPr lang="en-US" sz="2400" dirty="0" smtClean="0"/>
              <a:t>acts and circumstances examined</a:t>
            </a:r>
            <a:endParaRPr lang="en-US" sz="24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/>
              <a:t>Factors to look at - </a:t>
            </a:r>
            <a:r>
              <a:rPr lang="en-US" sz="2400" i="1" dirty="0"/>
              <a:t>Relevant factors </a:t>
            </a:r>
            <a:r>
              <a:rPr lang="en-US" sz="2400" i="1" dirty="0" smtClean="0"/>
              <a:t>include: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1)business reason for classification,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2) percentage of all employees benefiting under the plan;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3) whether the number of employees benefitting in each salary range is representative of the total number of employees in that salary range,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4) the difference between the plan’s coverage ratio and the safe harbor percentage, i.e., how close does the classification comes to the safe harbor percentage,  and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5) extent to which the average benefit percentage (ABP) exceeds 70%.</a:t>
            </a:r>
          </a:p>
          <a:p>
            <a:pPr marL="0" indent="0">
              <a:buNone/>
            </a:pPr>
            <a:r>
              <a:rPr lang="en-US" sz="2400" b="1" i="1" dirty="0" smtClean="0"/>
              <a:t>Example</a:t>
            </a:r>
            <a:r>
              <a:rPr lang="en-US" sz="2400" dirty="0" smtClean="0"/>
              <a:t> (</a:t>
            </a:r>
            <a:r>
              <a:rPr lang="en-US" sz="2400" dirty="0" err="1" smtClean="0"/>
              <a:t>Regs</a:t>
            </a:r>
            <a:r>
              <a:rPr lang="en-US" sz="2400" dirty="0" smtClean="0"/>
              <a:t>): </a:t>
            </a:r>
            <a:r>
              <a:rPr lang="en-US" sz="2100" dirty="0" smtClean="0"/>
              <a:t>200 total employees; 120 NHCES, 80 HCEs</a:t>
            </a:r>
          </a:p>
          <a:p>
            <a:pPr marL="0" indent="0">
              <a:buNone/>
            </a:pPr>
            <a:r>
              <a:rPr lang="en-US" sz="2100" dirty="0" smtClean="0"/>
              <a:t>Concentration %= 120/200= 60%, safe harbor = 50%; unsafe harbor = 40%  </a:t>
            </a:r>
          </a:p>
          <a:p>
            <a:pPr marL="0" indent="0">
              <a:buNone/>
            </a:pPr>
            <a:r>
              <a:rPr lang="en-US" sz="2100" dirty="0" smtClean="0"/>
              <a:t>Plan benefits 72/80 HCEs = 90%. Safe harbor = (.50(.90) = 45% of NHCEs = (.45)(120)=54 NHCEs must benefit. Unsafe harbor = (.40)(.90) = 36% of NHCEs – (.36)(120) = 43.2 = 44 NHCEs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693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Tests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2800" b="1" dirty="0" smtClean="0"/>
              <a:t>Average Benefit Test - </a:t>
            </a:r>
            <a:r>
              <a:rPr lang="en-US" sz="2400" dirty="0" smtClean="0"/>
              <a:t>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part): The </a:t>
            </a:r>
            <a:r>
              <a:rPr lang="en-US" sz="2400" b="1" i="1" dirty="0" smtClean="0"/>
              <a:t>ABP for NHCEs </a:t>
            </a:r>
            <a:r>
              <a:rPr lang="en-US" sz="2400" b="1" dirty="0" smtClean="0"/>
              <a:t>divided</a:t>
            </a:r>
            <a:r>
              <a:rPr lang="en-US" sz="2400" dirty="0" smtClean="0"/>
              <a:t> by </a:t>
            </a:r>
            <a:r>
              <a:rPr lang="en-US" sz="2400" b="1" dirty="0" smtClean="0"/>
              <a:t>ABP of HCEs </a:t>
            </a:r>
            <a:r>
              <a:rPr lang="en-US" sz="2400" dirty="0" smtClean="0"/>
              <a:t>must be </a:t>
            </a:r>
            <a:r>
              <a:rPr lang="en-US" sz="2400" b="1" dirty="0" smtClean="0"/>
              <a:t>at least 70 percent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dirty="0" smtClean="0"/>
              <a:t>ABP for NHCES is at least 70% of the ABP for HCEs.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/>
              <a:t>Methodology</a:t>
            </a:r>
            <a:r>
              <a:rPr lang="en-US" sz="2400" b="1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/>
              <a:t>Count employer’s total workforce</a:t>
            </a:r>
            <a:r>
              <a:rPr lang="en-US" sz="2400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/>
              <a:t>Identify excludable employees</a:t>
            </a:r>
            <a:r>
              <a:rPr lang="en-US" sz="2400" b="1" dirty="0" smtClean="0"/>
              <a:t>- </a:t>
            </a:r>
            <a:r>
              <a:rPr lang="en-US" sz="2000" dirty="0" smtClean="0"/>
              <a:t>employee who does not satisfy age/service requirements; participant credited with 500 or fewer hours of service; participant who is not employed on last day of plan year </a:t>
            </a:r>
            <a:r>
              <a:rPr lang="en-US" sz="2000" u="sng" dirty="0" smtClean="0"/>
              <a:t>and</a:t>
            </a:r>
            <a:r>
              <a:rPr lang="en-US" sz="2000" dirty="0" smtClean="0"/>
              <a:t> credited with 500 of fewer hours of service (plan requires last day employment – optional)</a:t>
            </a:r>
            <a:r>
              <a:rPr lang="en-US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/>
              <a:t>Subtract excludable employees </a:t>
            </a:r>
            <a:r>
              <a:rPr lang="en-US" sz="2400" dirty="0" smtClean="0"/>
              <a:t>from the workforce </a:t>
            </a:r>
            <a:r>
              <a:rPr lang="en-US" sz="2400" b="1" i="1" dirty="0" smtClean="0"/>
              <a:t>= coverage testing group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/>
              <a:t> </a:t>
            </a:r>
            <a:r>
              <a:rPr lang="en-US" sz="2400" b="1" i="1" dirty="0" smtClean="0"/>
              <a:t>Do not include </a:t>
            </a:r>
            <a:r>
              <a:rPr lang="en-US" sz="2400" i="1" dirty="0" smtClean="0"/>
              <a:t>participants in collectively bargained plan</a:t>
            </a:r>
          </a:p>
          <a:p>
            <a:pPr marL="0" indent="0">
              <a:buNone/>
            </a:pPr>
            <a:r>
              <a:rPr lang="en-US" sz="2000" b="1" dirty="0" smtClean="0"/>
              <a:t>Note: </a:t>
            </a:r>
            <a:r>
              <a:rPr lang="en-US" sz="2000" dirty="0" smtClean="0"/>
              <a:t>If the plan benefits </a:t>
            </a:r>
            <a:r>
              <a:rPr lang="en-US" sz="2000" b="1" u="sng" dirty="0" smtClean="0"/>
              <a:t>all</a:t>
            </a:r>
            <a:r>
              <a:rPr lang="en-US" sz="2000" dirty="0" smtClean="0"/>
              <a:t> members of the coverage testing group, the plan’s coverage is 100% and Sec. 410(b) is satisfied.  If the plan benefits </a:t>
            </a:r>
            <a:r>
              <a:rPr lang="en-US" sz="2000" b="1" u="sng" dirty="0" smtClean="0"/>
              <a:t>less than</a:t>
            </a:r>
            <a:r>
              <a:rPr lang="en-US" sz="2000" dirty="0" smtClean="0"/>
              <a:t> the entire coverage group, </a:t>
            </a:r>
            <a:r>
              <a:rPr lang="en-US" sz="2000" b="1" u="sng" dirty="0" smtClean="0"/>
              <a:t>must be tested</a:t>
            </a:r>
          </a:p>
          <a:p>
            <a:pPr marL="0" indent="0">
              <a:buNone/>
            </a:pPr>
            <a:endParaRPr lang="en-US" sz="2000" b="1" u="sng" dirty="0" smtClean="0"/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5221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1155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Plan Qualification Requirements</vt:lpstr>
      <vt:lpstr>Overall Coverage Tests</vt:lpstr>
      <vt:lpstr>Overall Coverage Tests Cont’d</vt:lpstr>
      <vt:lpstr>The Coverage Tests</vt:lpstr>
      <vt:lpstr>The Coverage Tests Cont’d</vt:lpstr>
      <vt:lpstr>The Coverage Tests Cont’d</vt:lpstr>
      <vt:lpstr>Coverage Tests Cont’d</vt:lpstr>
      <vt:lpstr>Coverage Tests Cont’d</vt:lpstr>
      <vt:lpstr>Coverage Tests Cont’d</vt:lpstr>
      <vt:lpstr>Coverage Tests Cont’d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Qualification Requirements</dc:title>
  <dc:creator>Mildeen</dc:creator>
  <cp:lastModifiedBy>Laurie Schnitzer</cp:lastModifiedBy>
  <cp:revision>32</cp:revision>
  <cp:lastPrinted>2018-02-05T20:18:52Z</cp:lastPrinted>
  <dcterms:created xsi:type="dcterms:W3CDTF">2015-02-08T20:52:18Z</dcterms:created>
  <dcterms:modified xsi:type="dcterms:W3CDTF">2018-02-06T14:03:14Z</dcterms:modified>
</cp:coreProperties>
</file>