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6" r:id="rId8"/>
    <p:sldId id="262" r:id="rId9"/>
    <p:sldId id="263" r:id="rId10"/>
    <p:sldId id="297" r:id="rId11"/>
    <p:sldId id="298" r:id="rId12"/>
    <p:sldId id="383" r:id="rId13"/>
    <p:sldId id="299" r:id="rId14"/>
    <p:sldId id="300" r:id="rId15"/>
    <p:sldId id="274" r:id="rId16"/>
    <p:sldId id="275" r:id="rId17"/>
    <p:sldId id="388" r:id="rId18"/>
    <p:sldId id="264" r:id="rId19"/>
    <p:sldId id="265" r:id="rId20"/>
    <p:sldId id="266" r:id="rId21"/>
    <p:sldId id="267" r:id="rId22"/>
    <p:sldId id="268" r:id="rId23"/>
    <p:sldId id="269" r:id="rId24"/>
    <p:sldId id="270" r:id="rId25"/>
    <p:sldId id="271" r:id="rId26"/>
    <p:sldId id="272" r:id="rId27"/>
    <p:sldId id="273"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301" r:id="rId49"/>
    <p:sldId id="302" r:id="rId50"/>
    <p:sldId id="303" r:id="rId51"/>
    <p:sldId id="304" r:id="rId52"/>
    <p:sldId id="384" r:id="rId53"/>
    <p:sldId id="389" r:id="rId54"/>
    <p:sldId id="305" r:id="rId55"/>
    <p:sldId id="306" r:id="rId56"/>
    <p:sldId id="307" r:id="rId57"/>
    <p:sldId id="308" r:id="rId58"/>
    <p:sldId id="390" r:id="rId59"/>
    <p:sldId id="332" r:id="rId60"/>
    <p:sldId id="333"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4" r:id="rId85"/>
    <p:sldId id="335" r:id="rId86"/>
    <p:sldId id="385" r:id="rId87"/>
    <p:sldId id="336" r:id="rId88"/>
    <p:sldId id="337" r:id="rId89"/>
    <p:sldId id="338" r:id="rId90"/>
    <p:sldId id="339" r:id="rId91"/>
    <p:sldId id="340" r:id="rId92"/>
    <p:sldId id="386" r:id="rId93"/>
    <p:sldId id="370" r:id="rId94"/>
    <p:sldId id="341" r:id="rId95"/>
    <p:sldId id="382" r:id="rId96"/>
    <p:sldId id="396" r:id="rId97"/>
    <p:sldId id="393" r:id="rId98"/>
    <p:sldId id="394" r:id="rId99"/>
    <p:sldId id="395" r:id="rId100"/>
    <p:sldId id="342" r:id="rId101"/>
    <p:sldId id="343" r:id="rId102"/>
    <p:sldId id="344" r:id="rId103"/>
    <p:sldId id="345" r:id="rId104"/>
    <p:sldId id="346" r:id="rId105"/>
    <p:sldId id="347" r:id="rId106"/>
    <p:sldId id="391" r:id="rId107"/>
    <p:sldId id="348" r:id="rId108"/>
    <p:sldId id="392" r:id="rId109"/>
    <p:sldId id="349" r:id="rId110"/>
    <p:sldId id="387" r:id="rId111"/>
    <p:sldId id="350" r:id="rId112"/>
    <p:sldId id="351" r:id="rId113"/>
    <p:sldId id="352" r:id="rId114"/>
    <p:sldId id="353" r:id="rId115"/>
    <p:sldId id="354" r:id="rId116"/>
    <p:sldId id="355" r:id="rId117"/>
    <p:sldId id="356" r:id="rId118"/>
    <p:sldId id="357" r:id="rId119"/>
    <p:sldId id="358" r:id="rId120"/>
    <p:sldId id="359" r:id="rId121"/>
    <p:sldId id="360" r:id="rId122"/>
    <p:sldId id="361" r:id="rId123"/>
    <p:sldId id="362" r:id="rId124"/>
    <p:sldId id="363" r:id="rId125"/>
    <p:sldId id="364" r:id="rId126"/>
    <p:sldId id="365" r:id="rId127"/>
    <p:sldId id="366" r:id="rId128"/>
    <p:sldId id="367" r:id="rId129"/>
    <p:sldId id="368" r:id="rId130"/>
    <p:sldId id="369" r:id="rId131"/>
    <p:sldId id="371" r:id="rId132"/>
    <p:sldId id="372" r:id="rId133"/>
    <p:sldId id="373" r:id="rId134"/>
    <p:sldId id="374" r:id="rId135"/>
    <p:sldId id="375" r:id="rId136"/>
    <p:sldId id="376" r:id="rId137"/>
    <p:sldId id="377" r:id="rId138"/>
    <p:sldId id="378" r:id="rId139"/>
    <p:sldId id="379" r:id="rId140"/>
    <p:sldId id="380" r:id="rId141"/>
    <p:sldId id="381" r:id="rId14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72"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579326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53245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55798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F064A-D92A-4DA3-86EA-D18275593A02}"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446610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F064A-D92A-4DA3-86EA-D18275593A02}"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54598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F064A-D92A-4DA3-86EA-D18275593A02}"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279578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F064A-D92A-4DA3-86EA-D18275593A02}"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24596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F064A-D92A-4DA3-86EA-D18275593A02}"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9657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F064A-D92A-4DA3-86EA-D18275593A02}"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95910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F064A-D92A-4DA3-86EA-D18275593A02}"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173143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F064A-D92A-4DA3-86EA-D18275593A02}"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A8B4B-1E48-4521-9AA4-4844F70FC76A}" type="slidenum">
              <a:rPr lang="en-US" smtClean="0"/>
              <a:pPr/>
              <a:t>‹#›</a:t>
            </a:fld>
            <a:endParaRPr lang="en-US"/>
          </a:p>
        </p:txBody>
      </p:sp>
    </p:spTree>
    <p:extLst>
      <p:ext uri="{BB962C8B-B14F-4D97-AF65-F5344CB8AC3E}">
        <p14:creationId xmlns:p14="http://schemas.microsoft.com/office/powerpoint/2010/main" val="378410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F064A-D92A-4DA3-86EA-D18275593A02}" type="datetimeFigureOut">
              <a:rPr lang="en-US" smtClean="0"/>
              <a:pPr/>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A8B4B-1E48-4521-9AA4-4844F70FC76A}" type="slidenum">
              <a:rPr lang="en-US" smtClean="0"/>
              <a:pPr/>
              <a:t>‹#›</a:t>
            </a:fld>
            <a:endParaRPr lang="en-US"/>
          </a:p>
        </p:txBody>
      </p:sp>
    </p:spTree>
    <p:extLst>
      <p:ext uri="{BB962C8B-B14F-4D97-AF65-F5344CB8AC3E}">
        <p14:creationId xmlns:p14="http://schemas.microsoft.com/office/powerpoint/2010/main" val="166810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043" y="0"/>
            <a:ext cx="12051957" cy="6857999"/>
          </a:xfrm>
        </p:spPr>
        <p:txBody>
          <a:bodyPr anchor="t">
            <a:normAutofit fontScale="90000"/>
          </a:bodyPr>
          <a:lstStyle/>
          <a:p>
            <a:r>
              <a:rPr lang="en-US" sz="3200" dirty="0" smtClean="0"/>
              <a:t>                                       SPORTS  LAW INTRODUCTION</a:t>
            </a:r>
            <a:br>
              <a:rPr lang="en-US" sz="3200" dirty="0" smtClean="0"/>
            </a:br>
            <a:r>
              <a:rPr lang="en-US" sz="3200" dirty="0" smtClean="0"/>
              <a:t/>
            </a:r>
            <a:br>
              <a:rPr lang="en-US" sz="3200" dirty="0" smtClean="0"/>
            </a:br>
            <a:r>
              <a:rPr lang="en-US" sz="3200" dirty="0" smtClean="0"/>
              <a:t>1.  ARE ATHLETES OVERPAID ?  </a:t>
            </a:r>
            <a:r>
              <a:rPr lang="en-US" sz="3200" dirty="0" smtClean="0">
                <a:solidFill>
                  <a:srgbClr val="FF0000"/>
                </a:solidFill>
              </a:rPr>
              <a:t>DEFINE WORTH OR VALUE</a:t>
            </a:r>
            <a:r>
              <a:rPr lang="en-US" sz="3200" dirty="0" smtClean="0"/>
              <a:t>.  KERSHAW AND PRICE (7 FOR 215), STANTON (13 FOR 325), DELLAVADOVA (3 FOR 30)</a:t>
            </a:r>
            <a:br>
              <a:rPr lang="en-US" sz="3200" dirty="0" smtClean="0"/>
            </a:br>
            <a:r>
              <a:rPr lang="en-US" sz="3200" dirty="0" smtClean="0"/>
              <a:t/>
            </a:r>
            <a:br>
              <a:rPr lang="en-US" sz="3200" dirty="0" smtClean="0"/>
            </a:br>
            <a:r>
              <a:rPr lang="en-US" sz="3200" dirty="0" smtClean="0"/>
              <a:t>2.  WHY IS FOOTBALL MOST PROFITABLE AND POPULAR AMERICAN SPORT ?</a:t>
            </a:r>
            <a:br>
              <a:rPr lang="en-US" sz="3200" dirty="0" smtClean="0"/>
            </a:br>
            <a:r>
              <a:rPr lang="en-US" sz="3200" dirty="0" smtClean="0"/>
              <a:t/>
            </a:r>
            <a:br>
              <a:rPr lang="en-US" sz="3200" dirty="0" smtClean="0"/>
            </a:br>
            <a:r>
              <a:rPr lang="en-US" sz="3200" dirty="0" smtClean="0"/>
              <a:t>      A.  MADE FOR VIDEO</a:t>
            </a:r>
            <a:br>
              <a:rPr lang="en-US" sz="3200" dirty="0" smtClean="0"/>
            </a:br>
            <a:r>
              <a:rPr lang="en-US" sz="3200" dirty="0" smtClean="0"/>
              <a:t>      B.   VIOLENCE</a:t>
            </a:r>
            <a:br>
              <a:rPr lang="en-US" sz="3200" dirty="0" smtClean="0"/>
            </a:br>
            <a:r>
              <a:rPr lang="en-US" sz="3200" dirty="0" smtClean="0"/>
              <a:t>      C.  GAMBLING ($ 3.64 BILL FANTASY)</a:t>
            </a:r>
            <a:br>
              <a:rPr lang="en-US" sz="3200" dirty="0" smtClean="0"/>
            </a:br>
            <a:r>
              <a:rPr lang="en-US" sz="3200" dirty="0" smtClean="0"/>
              <a:t>      D.   16 GAMES (ALL AN EVENT)</a:t>
            </a:r>
            <a:br>
              <a:rPr lang="en-US" sz="3200" dirty="0" smtClean="0"/>
            </a:br>
            <a:r>
              <a:rPr lang="en-US" sz="3200" dirty="0" smtClean="0"/>
              <a:t/>
            </a:r>
            <a:br>
              <a:rPr lang="en-US" sz="3200" dirty="0" smtClean="0"/>
            </a:br>
            <a:r>
              <a:rPr lang="en-US" sz="3200" dirty="0" smtClean="0"/>
              <a:t>3.  WHY ARE FOOTBALL PLAYERS PAID LESS WITH LESS SECURITY THAN MLB AND NBA ?</a:t>
            </a:r>
            <a:br>
              <a:rPr lang="en-US" sz="3200" dirty="0" smtClean="0"/>
            </a:br>
            <a:r>
              <a:rPr lang="en-US" sz="3200" dirty="0" smtClean="0"/>
              <a:t/>
            </a:r>
            <a:br>
              <a:rPr lang="en-US" sz="3200" dirty="0" smtClean="0"/>
            </a:br>
            <a:r>
              <a:rPr lang="en-US" sz="3200" dirty="0" smtClean="0"/>
              <a:t>4.  ARE TICKET PRICES RISING BECAUSE PLAYER SALARIES ARE RISING ?</a:t>
            </a:r>
            <a:endParaRPr lang="en-US" sz="3200" dirty="0"/>
          </a:p>
        </p:txBody>
      </p:sp>
    </p:spTree>
    <p:extLst>
      <p:ext uri="{BB962C8B-B14F-4D97-AF65-F5344CB8AC3E}">
        <p14:creationId xmlns:p14="http://schemas.microsoft.com/office/powerpoint/2010/main" val="344339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77" y="90616"/>
            <a:ext cx="12043719" cy="6705599"/>
          </a:xfrm>
        </p:spPr>
        <p:txBody>
          <a:bodyPr anchor="t">
            <a:normAutofit fontScale="90000"/>
          </a:bodyPr>
          <a:lstStyle/>
          <a:p>
            <a:r>
              <a:rPr lang="en-US" sz="3200" dirty="0" smtClean="0">
                <a:solidFill>
                  <a:srgbClr val="FF0000"/>
                </a:solidFill>
              </a:rPr>
              <a:t>HANDOUTS ON COLLEGE REVENUE</a:t>
            </a:r>
            <a:r>
              <a:rPr lang="en-US" sz="3200" dirty="0" smtClean="0"/>
              <a:t/>
            </a:r>
            <a:br>
              <a:rPr lang="en-US" sz="3200" dirty="0" smtClean="0"/>
            </a:br>
            <a:r>
              <a:rPr lang="en-US" sz="3200" dirty="0"/>
              <a:t/>
            </a:r>
            <a:br>
              <a:rPr lang="en-US" sz="3200" dirty="0"/>
            </a:br>
            <a:r>
              <a:rPr lang="en-US" sz="3200" dirty="0" smtClean="0"/>
              <a:t>2011 – 12 = 11 SCHOOLS OVER $ 100 MIL</a:t>
            </a:r>
            <a:br>
              <a:rPr lang="en-US" sz="3200" dirty="0" smtClean="0"/>
            </a:br>
            <a:r>
              <a:rPr lang="en-US" sz="3200" dirty="0" smtClean="0"/>
              <a:t>2014 -  15 = 28 SCHOOLS OVER $ 100 MIL (18 FROM SEC AND BIG 10)</a:t>
            </a:r>
            <a:br>
              <a:rPr lang="en-US" sz="3200" dirty="0" smtClean="0"/>
            </a:br>
            <a:r>
              <a:rPr lang="en-US" sz="3200" dirty="0"/>
              <a:t/>
            </a:r>
            <a:br>
              <a:rPr lang="en-US" sz="3200" dirty="0"/>
            </a:br>
            <a:r>
              <a:rPr lang="en-US" sz="3200" dirty="0" smtClean="0"/>
              <a:t>2014 – 2015 AVERAGES (POWER 5 + ND = $ 6.3 BIL REVENUE):</a:t>
            </a:r>
            <a:br>
              <a:rPr lang="en-US" sz="3200" dirty="0" smtClean="0"/>
            </a:br>
            <a:r>
              <a:rPr lang="en-US" sz="3200" dirty="0"/>
              <a:t/>
            </a:r>
            <a:br>
              <a:rPr lang="en-US" sz="3200" dirty="0"/>
            </a:br>
            <a:r>
              <a:rPr lang="en-US" sz="3200" dirty="0" smtClean="0"/>
              <a:t>SEC                $ 110.3 MIL (DIFF. BET. ALABAMA AND MISS ST = $ 82.4)</a:t>
            </a:r>
            <a:br>
              <a:rPr lang="en-US" sz="3200" dirty="0" smtClean="0"/>
            </a:br>
            <a:r>
              <a:rPr lang="en-US" sz="3200" dirty="0" smtClean="0"/>
              <a:t>BIG 10              103.3         (DIFF. BETWEEN OSU AND RUTGERS = $ 105.8)</a:t>
            </a:r>
            <a:br>
              <a:rPr lang="en-US" sz="3200" dirty="0" smtClean="0"/>
            </a:br>
            <a:r>
              <a:rPr lang="en-US" sz="3200" dirty="0" smtClean="0"/>
              <a:t>BIG 12                99             (DIFFERENCE BET. TEXAS AND IOWA ST $113.9)</a:t>
            </a:r>
            <a:br>
              <a:rPr lang="en-US" sz="3200" dirty="0" smtClean="0"/>
            </a:br>
            <a:r>
              <a:rPr lang="en-US" sz="3200" dirty="0" smtClean="0"/>
              <a:t>PAC 12               85.6</a:t>
            </a:r>
            <a:br>
              <a:rPr lang="en-US" sz="3200" dirty="0" smtClean="0"/>
            </a:br>
            <a:r>
              <a:rPr lang="en-US" sz="3200" dirty="0" smtClean="0"/>
              <a:t>ACC                    83.3    </a:t>
            </a:r>
            <a:br>
              <a:rPr lang="en-US" sz="3200" dirty="0" smtClean="0"/>
            </a:br>
            <a:r>
              <a:rPr lang="en-US" sz="3200" dirty="0"/>
              <a:t/>
            </a:r>
            <a:br>
              <a:rPr lang="en-US" sz="3200" dirty="0"/>
            </a:br>
            <a:r>
              <a:rPr lang="en-US" sz="3200" dirty="0" smtClean="0"/>
              <a:t>2014 FOOTBALL PROFITS:</a:t>
            </a:r>
            <a:br>
              <a:rPr lang="en-US" sz="3200" dirty="0" smtClean="0"/>
            </a:br>
            <a:r>
              <a:rPr lang="en-US" sz="3200" dirty="0" smtClean="0"/>
              <a:t>1. TEXAS $92, 2.TENN $ 70, 3. LSU $ 58, 4. MICH $ 56, 5. ND $ 54, 6. GEO $ 50, 6. OSU $ 50, 8. OKLA $ 48,  …  12. FSU $ 39, 17. PENN STATE $ 36, 20. S CAR $ 28    </a:t>
            </a:r>
            <a:endParaRPr lang="en-US" sz="3200" dirty="0"/>
          </a:p>
        </p:txBody>
      </p:sp>
    </p:spTree>
    <p:extLst>
      <p:ext uri="{BB962C8B-B14F-4D97-AF65-F5344CB8AC3E}">
        <p14:creationId xmlns:p14="http://schemas.microsoft.com/office/powerpoint/2010/main" val="23140088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WORKMEN’S COMPENSATION</a:t>
            </a:r>
            <a:br>
              <a:rPr lang="en-US" sz="3200" dirty="0" smtClean="0"/>
            </a:br>
            <a:r>
              <a:rPr lang="en-US" sz="3200" dirty="0"/>
              <a:t/>
            </a:r>
            <a:br>
              <a:rPr lang="en-US" sz="3200" dirty="0"/>
            </a:br>
            <a:r>
              <a:rPr lang="en-US" sz="3200" dirty="0" smtClean="0"/>
              <a:t>NOT JUST NFL AND NHL, BUT BIGGEST.  WHAT IS FAIR RESPONSE TO HEALTH PROBLEMS OF FORMER PLAYERS ?</a:t>
            </a:r>
            <a:br>
              <a:rPr lang="en-US" sz="3200" dirty="0" smtClean="0"/>
            </a:br>
            <a:r>
              <a:rPr lang="en-US" sz="3200" dirty="0"/>
              <a:t/>
            </a:r>
            <a:br>
              <a:rPr lang="en-US" sz="3200" dirty="0"/>
            </a:br>
            <a:r>
              <a:rPr lang="en-US" sz="3200" dirty="0" smtClean="0"/>
              <a:t>PLAYERS CAN CLEARLY GET FROM STATE IN WHICH THEY LAST PLAYED.  TWO BIG QUESTIONS:</a:t>
            </a:r>
            <a:br>
              <a:rPr lang="en-US" sz="3200" dirty="0" smtClean="0"/>
            </a:br>
            <a:r>
              <a:rPr lang="en-US" sz="3200" dirty="0"/>
              <a:t/>
            </a:r>
            <a:br>
              <a:rPr lang="en-US" sz="3200" dirty="0"/>
            </a:br>
            <a:r>
              <a:rPr lang="en-US" sz="3200" dirty="0" smtClean="0"/>
              <a:t>1.  CAN YOU COLLECT IN MULTIPLE STATES ?  OLD RULE IN CALIFORNIA – JUST PLAY 1 GAME IN STATE AND YOU ARE ELIGIBLE.    WORKMEN’S COMPENSATION – NOT FROM TAXPAYERS, EMPLOYER FUNDED.  BUT VISITING PLAYERS DO PAY INCOME TAX ON GAME CHECKS.</a:t>
            </a:r>
            <a:br>
              <a:rPr lang="en-US" sz="3200" dirty="0" smtClean="0"/>
            </a:br>
            <a:r>
              <a:rPr lang="en-US" sz="3200" dirty="0"/>
              <a:t/>
            </a:r>
            <a:br>
              <a:rPr lang="en-US" sz="3200" dirty="0"/>
            </a:br>
            <a:r>
              <a:rPr lang="en-US" sz="3200" dirty="0" smtClean="0"/>
              <a:t>2.  WHAT ABOUT CUMULATIVE INJURY ?  CAN’T TRACE TO 1 PLAY.</a:t>
            </a:r>
            <a:endParaRPr lang="en-US" sz="3200" dirty="0"/>
          </a:p>
        </p:txBody>
      </p:sp>
    </p:spTree>
    <p:extLst>
      <p:ext uri="{BB962C8B-B14F-4D97-AF65-F5344CB8AC3E}">
        <p14:creationId xmlns:p14="http://schemas.microsoft.com/office/powerpoint/2010/main" val="10607688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NFL HAS SPEARHEADED A MASSIVE EFFORT TO REDUCE WORKMEN’S  COMP PAYMENTS TO RETIRED PLAYERS.</a:t>
            </a:r>
            <a:br>
              <a:rPr lang="en-US" sz="3200" dirty="0" smtClean="0"/>
            </a:br>
            <a:r>
              <a:rPr lang="en-US" sz="3200" dirty="0" smtClean="0"/>
              <a:t>1.  WHILE PLAYING, CONTRACT NOW SAYS ONLY 1 STATE.</a:t>
            </a:r>
            <a:br>
              <a:rPr lang="en-US" sz="3200" dirty="0" smtClean="0"/>
            </a:br>
            <a:r>
              <a:rPr lang="en-US" sz="3200" dirty="0" smtClean="0"/>
              <a:t>2.  LOBBYING LEGISLATURE TO CHANGE THE LAW.  SUCCESSFUL</a:t>
            </a:r>
            <a:br>
              <a:rPr lang="en-US" sz="3200" dirty="0" smtClean="0"/>
            </a:br>
            <a:r>
              <a:rPr lang="en-US" sz="3200" dirty="0"/>
              <a:t> </a:t>
            </a:r>
            <a:r>
              <a:rPr lang="en-US" sz="3200" dirty="0" smtClean="0"/>
              <a:t>      IN MANY STATES - CALIFORNIA (NO LONGER 1 GAME) AND                  </a:t>
            </a:r>
            <a:br>
              <a:rPr lang="en-US" sz="3200" dirty="0" smtClean="0"/>
            </a:br>
            <a:r>
              <a:rPr lang="en-US" sz="3200" dirty="0"/>
              <a:t> </a:t>
            </a:r>
            <a:r>
              <a:rPr lang="en-US" sz="3200" dirty="0" smtClean="0"/>
              <a:t>      FLORIDA (ATHLETES NOT COVERED).</a:t>
            </a:r>
            <a:br>
              <a:rPr lang="en-US" sz="3200" dirty="0" smtClean="0"/>
            </a:br>
            <a:r>
              <a:rPr lang="en-US" sz="3200" dirty="0" smtClean="0"/>
              <a:t>3.  LITIGATION</a:t>
            </a:r>
            <a:br>
              <a:rPr lang="en-US" sz="3200" dirty="0" smtClean="0"/>
            </a:br>
            <a:r>
              <a:rPr lang="en-US" sz="3200" dirty="0"/>
              <a:t/>
            </a:r>
            <a:br>
              <a:rPr lang="en-US" sz="3200" dirty="0"/>
            </a:br>
            <a:r>
              <a:rPr lang="en-US" sz="3200" dirty="0" smtClean="0"/>
              <a:t>MATTHEWS v NFL (2012 – 9</a:t>
            </a:r>
            <a:r>
              <a:rPr lang="en-US" sz="3200" baseline="30000" dirty="0" smtClean="0"/>
              <a:t>TH</a:t>
            </a:r>
            <a:r>
              <a:rPr lang="en-US" sz="3200" dirty="0" smtClean="0"/>
              <a:t> CIR.)</a:t>
            </a:r>
            <a:br>
              <a:rPr lang="en-US" sz="3200" dirty="0" smtClean="0"/>
            </a:br>
            <a:r>
              <a:rPr lang="en-US" sz="3200" dirty="0"/>
              <a:t> </a:t>
            </a:r>
            <a:r>
              <a:rPr lang="en-US" sz="3200" dirty="0" smtClean="0"/>
              <a:t/>
            </a:r>
            <a:br>
              <a:rPr lang="en-US" sz="3200" dirty="0" smtClean="0"/>
            </a:br>
            <a:r>
              <a:rPr lang="en-US" sz="3200" dirty="0" smtClean="0"/>
              <a:t>BRUCE MATTHEWS OL FOR 19 YEARS IN NFL.  RETIRED IN 2002 – FILED IN CALIFORNIA IN 2008.  CLAIMED PAIN AND DISABILITY FROM PLAYING. HIS NFL CONTRACT SAID ALL WC CLAIMS EXCLUSIVELY DECIDED UNDER TENNESSEE LAW (PLAYED FOR THE TITANS). NFL BROUGHT TENNESSEE ARBITRATION CASE AGAINST HIM TO PREVENT CA FILING.  ARBITRATOR ISSUES CEASE AND DESIST. HE FILED FEDERAL LAWSUIT TO VACATE ARBITRATION.  DC CONFIRMED ARBITRATOR.   </a:t>
            </a:r>
            <a:endParaRPr lang="en-US" sz="3200" dirty="0"/>
          </a:p>
        </p:txBody>
      </p:sp>
    </p:spTree>
    <p:extLst>
      <p:ext uri="{BB962C8B-B14F-4D97-AF65-F5344CB8AC3E}">
        <p14:creationId xmlns:p14="http://schemas.microsoft.com/office/powerpoint/2010/main" val="387952746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a:t/>
            </a:r>
            <a:br>
              <a:rPr lang="en-US" sz="3200" dirty="0"/>
            </a:br>
            <a:r>
              <a:rPr lang="en-US" sz="3200" dirty="0" smtClean="0"/>
              <a:t/>
            </a:r>
            <a:br>
              <a:rPr lang="en-US" sz="3200" dirty="0" smtClean="0"/>
            </a:br>
            <a:r>
              <a:rPr lang="en-US" sz="3200" dirty="0" smtClean="0"/>
              <a:t> DEFER TO ARBITRATION UNLESS AGAINST PUBLIC POLICY.  CAN’T WAIVE STATE LAW WORKMEN’S COMPENSATION BENEFITS COLLECTIVELY OR INDIVIDUALLY.  BUT MATTHEWS HASN’T SHOWN HE IS ENTITLED TO AN AWARD IN CALIFORNIA.  HE DIDN’T ALLEGE HE PLAYED IN CALIFORNIA AND DIDN’T ALLEGE ANY INJURY IN CALIFORNIA. JUDICIAL NOTICE HE PLAYED 13 GAMES IN STATE.  CANNOT SAY THOSE LIMITED CONTACTS BRING HIM WITHIN CALIFORNIA WORKMEN’S COMPENSATION LAWS.  DOESN’T HAVE TO PROVE HE WILL WIN $$$  FROM CALIFORNIA, JUST PRIMA FACIE SHOWING HE IS WITHIN THE SCOPE OF THE STATUTE.</a:t>
            </a:r>
            <a:endParaRPr lang="en-US" sz="3200" dirty="0"/>
          </a:p>
        </p:txBody>
      </p:sp>
    </p:spTree>
    <p:extLst>
      <p:ext uri="{BB962C8B-B14F-4D97-AF65-F5344CB8AC3E}">
        <p14:creationId xmlns:p14="http://schemas.microsoft.com/office/powerpoint/2010/main" val="6889480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CONCUSSION LITIGATION</a:t>
            </a:r>
            <a:br>
              <a:rPr lang="en-US" sz="3200" dirty="0" smtClean="0"/>
            </a:br>
            <a:r>
              <a:rPr lang="en-US" sz="3200" dirty="0"/>
              <a:t/>
            </a:r>
            <a:br>
              <a:rPr lang="en-US" sz="3200" dirty="0"/>
            </a:br>
            <a:r>
              <a:rPr lang="en-US" sz="3200" dirty="0" smtClean="0"/>
              <a:t>LAWSUITS FILED ACROSS COUNTRY – </a:t>
            </a:r>
            <a:r>
              <a:rPr lang="en-US" sz="3200" dirty="0" smtClean="0">
                <a:solidFill>
                  <a:srgbClr val="FF0000"/>
                </a:solidFill>
              </a:rPr>
              <a:t>M</a:t>
            </a:r>
            <a:r>
              <a:rPr lang="en-US" sz="3200" dirty="0" smtClean="0"/>
              <a:t>ULTI-</a:t>
            </a:r>
            <a:r>
              <a:rPr lang="en-US" sz="3200" dirty="0" smtClean="0">
                <a:solidFill>
                  <a:srgbClr val="FF0000"/>
                </a:solidFill>
              </a:rPr>
              <a:t>D</a:t>
            </a:r>
            <a:r>
              <a:rPr lang="en-US" sz="3200" dirty="0" smtClean="0"/>
              <a:t>ISTRICT </a:t>
            </a:r>
            <a:r>
              <a:rPr lang="en-US" sz="3200" dirty="0" smtClean="0">
                <a:solidFill>
                  <a:srgbClr val="FF0000"/>
                </a:solidFill>
              </a:rPr>
              <a:t>L</a:t>
            </a:r>
            <a:r>
              <a:rPr lang="en-US" sz="3200" dirty="0" smtClean="0"/>
              <a:t>IGITGATION HEARING – SEND ALL TO PHILADELPHIA.  PLAINTIFFS ARGUE MEDICAL EVIDENCE SINCE 1928.  MONETIZED VIOLENCE.  1994 – COMMITTEE, THEN DID NOTHING.  INFLUENCE RESEARCH AND LIED TO PUBLIC AND PLAYERS.  </a:t>
            </a:r>
            <a:br>
              <a:rPr lang="en-US" sz="3200" dirty="0" smtClean="0"/>
            </a:br>
            <a:r>
              <a:rPr lang="en-US" sz="3200" dirty="0" smtClean="0"/>
              <a:t/>
            </a:r>
            <a:br>
              <a:rPr lang="en-US" sz="3200" dirty="0" smtClean="0"/>
            </a:br>
            <a:r>
              <a:rPr lang="en-US" sz="3200" dirty="0" smtClean="0"/>
              <a:t>NFL FILES MOTION TO DISMISS – PREEMPTION IS MAIN ARGUMENT.  NFL ARGUES THAT STATE TORT ACTIONS SHOULD BE THROWN OUT OF FEDERAL COURT IF THE RIGHT ASSERTED </a:t>
            </a:r>
            <a:r>
              <a:rPr lang="en-US" sz="3200" dirty="0" smtClean="0">
                <a:solidFill>
                  <a:srgbClr val="FF0000"/>
                </a:solidFill>
              </a:rPr>
              <a:t>ARISES FROM A COLLECTIVE BARGAINING AGREEMENT OR IS SUBSTANTIALLY DEPENDENT ON THE INTERPRETATION OF A TERM IN THE CBA.  </a:t>
            </a:r>
            <a:r>
              <a:rPr lang="en-US" sz="3200" dirty="0" smtClean="0">
                <a:solidFill>
                  <a:schemeClr val="tx1">
                    <a:lumMod val="95000"/>
                    <a:lumOff val="5000"/>
                  </a:schemeClr>
                </a:solidFill>
              </a:rPr>
              <a:t>SECTION 301 PREEMPTION</a:t>
            </a:r>
            <a:r>
              <a:rPr lang="en-US" sz="3200" dirty="0" smtClean="0">
                <a:solidFill>
                  <a:srgbClr val="FF0000"/>
                </a:solidFill>
              </a:rPr>
              <a:t/>
            </a:r>
            <a:br>
              <a:rPr lang="en-US" sz="3200" dirty="0" smtClean="0">
                <a:solidFill>
                  <a:srgbClr val="FF0000"/>
                </a:solidFill>
              </a:rPr>
            </a:br>
            <a:r>
              <a:rPr lang="en-US" sz="3200" dirty="0" smtClean="0"/>
              <a:t/>
            </a:r>
            <a:br>
              <a:rPr lang="en-US" sz="3200" dirty="0" smtClean="0"/>
            </a:br>
            <a:r>
              <a:rPr lang="en-US" sz="3200" dirty="0" smtClean="0"/>
              <a:t>JUDGE STATES STRONG ARGUMENTS ON BOTH SIDES OF PREEMPTION AND PUSHES SETTLEMENT TALKS.  FIRST SETTLEMENT AGREEMENT REJECTED BY DISTRICT COURT – HAD LIMITED DAMAGES TO $ 750 MIL.  FINAL SETTLEMENT UNCAPPED.  APPROVED BY COURT AND THIRD CIRCUIT.</a:t>
            </a:r>
            <a:endParaRPr lang="en-US" sz="3200" dirty="0"/>
          </a:p>
        </p:txBody>
      </p:sp>
    </p:spTree>
    <p:extLst>
      <p:ext uri="{BB962C8B-B14F-4D97-AF65-F5344CB8AC3E}">
        <p14:creationId xmlns:p14="http://schemas.microsoft.com/office/powerpoint/2010/main" val="22802653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APPEAL TO SUPREME COURT – CERT DENIED.  </a:t>
            </a:r>
            <a:br>
              <a:rPr lang="en-US" sz="3200" dirty="0" smtClean="0"/>
            </a:br>
            <a:r>
              <a:rPr lang="en-US" sz="3200" dirty="0" smtClean="0"/>
              <a:t/>
            </a:r>
            <a:br>
              <a:rPr lang="en-US" sz="3200" dirty="0" smtClean="0"/>
            </a:br>
            <a:r>
              <a:rPr lang="en-US" sz="3200" dirty="0" smtClean="0"/>
              <a:t>SETTLEMENT – PAY FOR </a:t>
            </a:r>
            <a:br>
              <a:rPr lang="en-US" sz="3200" dirty="0" smtClean="0"/>
            </a:br>
            <a:r>
              <a:rPr lang="en-US" sz="3200" dirty="0" smtClean="0"/>
              <a:t>1.  DEMENTIA 1.5, 2</a:t>
            </a:r>
            <a:br>
              <a:rPr lang="en-US" sz="3200" dirty="0" smtClean="0"/>
            </a:br>
            <a:r>
              <a:rPr lang="en-US" sz="3200" dirty="0" smtClean="0"/>
              <a:t>2.  ALZHEIMER’S</a:t>
            </a:r>
            <a:br>
              <a:rPr lang="en-US" sz="3200" dirty="0" smtClean="0"/>
            </a:br>
            <a:r>
              <a:rPr lang="en-US" sz="3200" dirty="0" smtClean="0"/>
              <a:t>3.  ALS</a:t>
            </a:r>
            <a:br>
              <a:rPr lang="en-US" sz="3200" dirty="0" smtClean="0"/>
            </a:br>
            <a:r>
              <a:rPr lang="en-US" sz="3200" dirty="0" smtClean="0"/>
              <a:t>4.  PARKINSON’S</a:t>
            </a:r>
            <a:br>
              <a:rPr lang="en-US" sz="3200" dirty="0" smtClean="0"/>
            </a:br>
            <a:r>
              <a:rPr lang="en-US" sz="3200" dirty="0" smtClean="0"/>
              <a:t>5.  CTE IF DEAD ON SETTLEMENT DATE AND PROOF (EG J. SEAU).</a:t>
            </a:r>
            <a:br>
              <a:rPr lang="en-US" sz="3200" dirty="0" smtClean="0"/>
            </a:br>
            <a:r>
              <a:rPr lang="en-US" sz="3200" dirty="0" smtClean="0"/>
              <a:t/>
            </a:r>
            <a:br>
              <a:rPr lang="en-US" sz="3200" dirty="0" smtClean="0"/>
            </a:br>
            <a:r>
              <a:rPr lang="en-US" sz="3200" dirty="0" smtClean="0"/>
              <a:t>NFL CAN APPEAL, PLAYERS CAN’T.  MADE SECOND SETTLEMENT WORSE FOR PLAYERS.  GROUP OF PLAYERS APPEALED ON UNFAIRNESS OF SETTLEMENT. LOST.  CHECKS NET OF LIENS – MEDICAL AND LAWYERS.</a:t>
            </a:r>
            <a:br>
              <a:rPr lang="en-US" sz="3200" dirty="0" smtClean="0"/>
            </a:br>
            <a:r>
              <a:rPr lang="en-US" sz="3200" dirty="0" smtClean="0"/>
              <a:t/>
            </a:r>
            <a:br>
              <a:rPr lang="en-US" sz="3200" dirty="0" smtClean="0"/>
            </a:br>
            <a:r>
              <a:rPr lang="en-US" sz="3200" dirty="0" smtClean="0"/>
              <a:t>ATTORNEYS’ FEES = $ 112,000,000 (UPFRONT), 5% OF ANY ACTUAL RECOVERY PLUS VARIOUS COSTS (EG $ 4,000,000 TO MAIL TO CLASS, ANNUAL FEE FOR SITTING ON OVERSIGHT BOARD).  PLUS OUT OF POCKET EXPENSES.  NFL JUST INITIATED ACTION FOR FRAUDULENT CLAIMS.</a:t>
            </a:r>
            <a:endParaRPr lang="en-US" sz="32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NHL CONCUSSION</a:t>
            </a:r>
            <a:br>
              <a:rPr lang="en-US" sz="3200" dirty="0" smtClean="0"/>
            </a:br>
            <a:r>
              <a:rPr lang="en-US" sz="3200" dirty="0" smtClean="0"/>
              <a:t/>
            </a:r>
            <a:br>
              <a:rPr lang="en-US" sz="3200" dirty="0" smtClean="0"/>
            </a:br>
            <a:r>
              <a:rPr lang="en-US" sz="3200" dirty="0" smtClean="0"/>
              <a:t>STSW GETS 80 FORMER PLAYERS SIGNED – FILE COMPLAINT IN DC.  DRAW GREAT JUDGE – 45 YEAR OLD WOMAN.  2 OTHER COMPLAINTS FILED.  </a:t>
            </a:r>
            <a:r>
              <a:rPr lang="en-US" sz="3200" dirty="0" smtClean="0">
                <a:solidFill>
                  <a:srgbClr val="FF0000"/>
                </a:solidFill>
              </a:rPr>
              <a:t>MDL </a:t>
            </a:r>
            <a:r>
              <a:rPr lang="en-US" sz="3200" dirty="0" smtClean="0">
                <a:solidFill>
                  <a:schemeClr val="tx1">
                    <a:lumMod val="95000"/>
                    <a:lumOff val="5000"/>
                  </a:schemeClr>
                </a:solidFill>
              </a:rPr>
              <a:t>– ARGUMENT IN KC OVER WHERE – MINNESOTA.   KILLED ON NAMED PLAINTIFFS.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HOCKEY PLAYERS MORE DAMAGED THAN NFL – 40 MPH INTO BOARDS OR HARD ICE.  FIGHTING.  ENFORCERS.  </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PLAYERS WIN PREEMPTION ARGUMENT IN NHL MOTION TO DISMISS.  WIN STATUTE OF LIMITATIONS ARGUMENT AT MTD STAGE.  NHL MANAGEMENT TOUGH – COMMISSIONER BETTMAN DENIES ANY CONNECTION BETWEEN CONCUSSIONS AND CTE IN LETTER TO SENATE COMMITTEE.  CLASS CERTIFICATION NEXT. </a:t>
            </a:r>
            <a:endParaRPr lang="en-US" sz="3200" dirty="0">
              <a:solidFill>
                <a:srgbClr val="FF0000"/>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8000"/>
          </a:xfrm>
        </p:spPr>
        <p:txBody>
          <a:bodyPr anchor="t">
            <a:normAutofit/>
          </a:bodyPr>
          <a:lstStyle/>
          <a:p>
            <a:r>
              <a:rPr lang="en-US" sz="3200" dirty="0" smtClean="0"/>
              <a:t>LOSE ON CLASS CERTFICATION</a:t>
            </a:r>
            <a:br>
              <a:rPr lang="en-US" sz="3200" dirty="0" smtClean="0"/>
            </a:br>
            <a:r>
              <a:rPr lang="en-US" sz="3200" dirty="0"/>
              <a:t/>
            </a:r>
            <a:br>
              <a:rPr lang="en-US" sz="3200" dirty="0"/>
            </a:br>
            <a:r>
              <a:rPr lang="en-US" sz="3200" dirty="0" smtClean="0"/>
              <a:t>THREAT OF INDIVIDUAL LAWSUITS MEANS NHL STILL CONCERNED.  SETTLEMENT DONE FOR NOT MUCH MONEY. </a:t>
            </a:r>
            <a:endParaRPr lang="en-US" sz="3200" dirty="0"/>
          </a:p>
        </p:txBody>
      </p:sp>
    </p:spTree>
    <p:extLst>
      <p:ext uri="{BB962C8B-B14F-4D97-AF65-F5344CB8AC3E}">
        <p14:creationId xmlns:p14="http://schemas.microsoft.com/office/powerpoint/2010/main" val="36249818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PAINKILLER LITIGATION – DENT v NFL.</a:t>
            </a:r>
            <a:br>
              <a:rPr lang="en-US" sz="3200" dirty="0" smtClean="0"/>
            </a:br>
            <a:r>
              <a:rPr lang="en-US" sz="3200" dirty="0" smtClean="0"/>
              <a:t/>
            </a:r>
            <a:br>
              <a:rPr lang="en-US" sz="3200" dirty="0" smtClean="0"/>
            </a:br>
            <a:r>
              <a:rPr lang="en-US" sz="3200" dirty="0" smtClean="0"/>
              <a:t>COMPLAINT – ALREADY 500 RETAINED, 8 FAMOUS NAMED PLAINTIFFS, LED BY HOF RICHARD DENT.  ROBBINS GELLER CALLS – THEY HAVE 250 RETAINED – JOIN US.  1,800 RETAINED.  </a:t>
            </a:r>
            <a:br>
              <a:rPr lang="en-US" sz="3200" dirty="0" smtClean="0"/>
            </a:br>
            <a:r>
              <a:rPr lang="en-US" sz="3200" dirty="0" smtClean="0"/>
              <a:t/>
            </a:r>
            <a:br>
              <a:rPr lang="en-US" sz="3200" dirty="0" smtClean="0"/>
            </a:br>
            <a:r>
              <a:rPr lang="en-US" sz="3200" dirty="0" smtClean="0"/>
              <a:t>PUBLICITY – LET PLAYERS TALK.  EVERYWHERE – TWICE ON TODAY SHOW.  DEA INVESTIGATING – EVENTUALLY RAID AWAY TEAMS.  </a:t>
            </a:r>
            <a:br>
              <a:rPr lang="en-US" sz="3200" dirty="0" smtClean="0"/>
            </a:br>
            <a:r>
              <a:rPr lang="en-US" sz="3200" dirty="0" smtClean="0"/>
              <a:t/>
            </a:r>
            <a:br>
              <a:rPr lang="en-US" sz="3200" dirty="0" smtClean="0"/>
            </a:br>
            <a:r>
              <a:rPr lang="en-US" sz="3200" dirty="0" smtClean="0"/>
              <a:t>NFL FILES MOTION TO DISMISS ARGUING PREEMPTION.  STSW DOESN’T EMPHASIZE ILLEGALITY AS ARGUMENT DRIFTS INTO ARBITRABILITY.  NFLPA WRITES 2 LETTERS – NOT GRIEVABLE SO NO ARBITRATION.  JUDGE DECIDES FOR NFL ON </a:t>
            </a:r>
            <a:r>
              <a:rPr lang="en-US" sz="3200" dirty="0" smtClean="0">
                <a:solidFill>
                  <a:srgbClr val="FF0000"/>
                </a:solidFill>
              </a:rPr>
              <a:t>DECEMBER 17, 2014.</a:t>
            </a:r>
            <a:br>
              <a:rPr lang="en-US" sz="3200" dirty="0" smtClean="0">
                <a:solidFill>
                  <a:srgbClr val="FF0000"/>
                </a:solidFill>
              </a:rPr>
            </a:br>
            <a:r>
              <a:rPr lang="en-US" sz="3200" dirty="0" smtClean="0"/>
              <a:t/>
            </a:r>
            <a:br>
              <a:rPr lang="en-US" sz="3200" dirty="0" smtClean="0"/>
            </a:br>
            <a:r>
              <a:rPr lang="en-US" sz="3200" dirty="0" smtClean="0"/>
              <a:t>APPEAL FILED – ORAL ARGUMENT </a:t>
            </a:r>
            <a:r>
              <a:rPr lang="en-US" sz="3200" dirty="0" smtClean="0">
                <a:solidFill>
                  <a:srgbClr val="7030A0"/>
                </a:solidFill>
              </a:rPr>
              <a:t>DECEMBER 15, 2016</a:t>
            </a:r>
            <a:r>
              <a:rPr lang="en-US" sz="3200" dirty="0" smtClean="0"/>
              <a:t>.</a:t>
            </a:r>
            <a:endParaRPr lang="en-US" sz="32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DECEMBER 2017 – KOZINSKI RESIGNS – METOO MOVEMENT.  </a:t>
            </a:r>
            <a:br>
              <a:rPr lang="en-US" sz="3200" dirty="0" smtClean="0"/>
            </a:br>
            <a:r>
              <a:rPr lang="en-US" sz="3200" dirty="0"/>
              <a:t/>
            </a:r>
            <a:br>
              <a:rPr lang="en-US" sz="3200" dirty="0"/>
            </a:br>
            <a:r>
              <a:rPr lang="en-US" sz="3200" dirty="0" smtClean="0"/>
              <a:t>SEPTEMBER, 2018 – PLAYERS WIN.  NOT DEPENDENT ON A TERM OR PROVISION IN A CBA.  ILLEGALITY. </a:t>
            </a:r>
            <a:br>
              <a:rPr lang="en-US" sz="3200" dirty="0" smtClean="0"/>
            </a:br>
            <a:r>
              <a:rPr lang="en-US" sz="3200" dirty="0"/>
              <a:t/>
            </a:r>
            <a:br>
              <a:rPr lang="en-US" sz="3200" dirty="0"/>
            </a:br>
            <a:r>
              <a:rPr lang="en-US" sz="3200" dirty="0" smtClean="0"/>
              <a:t>RETURN TO DISTRICT COURT.  JUDGE ALLOWS PLAINTIFF TO AMEND COMPLAINT.  NFL WILL THEN RENEW MOTION TO DISMISS. </a:t>
            </a:r>
            <a:br>
              <a:rPr lang="en-US" sz="3200" dirty="0" smtClean="0"/>
            </a:br>
            <a:endParaRPr lang="en-US" sz="3200" dirty="0"/>
          </a:p>
        </p:txBody>
      </p:sp>
    </p:spTree>
    <p:extLst>
      <p:ext uri="{BB962C8B-B14F-4D97-AF65-F5344CB8AC3E}">
        <p14:creationId xmlns:p14="http://schemas.microsoft.com/office/powerpoint/2010/main" val="24632416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PAINKILLER LITIGATION – EVANS v 32 TEAMS</a:t>
            </a:r>
            <a:br>
              <a:rPr lang="en-US" sz="3200" dirty="0" smtClean="0"/>
            </a:br>
            <a:r>
              <a:rPr lang="en-US" sz="3200" dirty="0" smtClean="0"/>
              <a:t/>
            </a:r>
            <a:br>
              <a:rPr lang="en-US" sz="3200" dirty="0" smtClean="0"/>
            </a:br>
            <a:r>
              <a:rPr lang="en-US" sz="3200" dirty="0" smtClean="0"/>
              <a:t>FILE IN MARYLAND – NEW NAMED PLAINTIFFS v 32 TEAMS – GROUP OF NAMED PLAINTIFFS COVER EVERY TEAM AND EVERY YEAR SINCE 1972.  NOT FAMOUS – 5 – 10 YEAR VETERANS.  SIMPLE CAUSE OF ACTION – INTENTIONAL MISREPRESENTATION AND CONSPIRACY.  </a:t>
            </a:r>
            <a:br>
              <a:rPr lang="en-US" sz="3200" dirty="0" smtClean="0"/>
            </a:br>
            <a:r>
              <a:rPr lang="en-US" sz="3200" dirty="0" smtClean="0"/>
              <a:t>MARYLAND JUDGE TRANSFERS BACK TO CALIFORNIA JUDGE ON FAIRNESS GROUNDS (OTHER 4 FACTORS FAVORED MARYLAND).</a:t>
            </a:r>
            <a:br>
              <a:rPr lang="en-US" sz="3200" dirty="0" smtClean="0"/>
            </a:br>
            <a:r>
              <a:rPr lang="en-US" sz="3200" dirty="0" smtClean="0"/>
              <a:t/>
            </a:r>
            <a:br>
              <a:rPr lang="en-US" sz="3200" dirty="0" smtClean="0"/>
            </a:br>
            <a:r>
              <a:rPr lang="en-US" sz="3200" dirty="0" smtClean="0"/>
              <a:t>SAME JUDGE WHO RULED AGAINST PLAYERS IN DENT ON PREEMPTION RULES FOR PLAYERS IN EVANS.  DIFFERENT CASE, ONLY INTENTIONAL TORTS (NO NEGLIGENCE CLAIMS).  </a:t>
            </a:r>
            <a:br>
              <a:rPr lang="en-US" sz="3200" dirty="0" smtClean="0"/>
            </a:br>
            <a:r>
              <a:rPr lang="en-US" sz="3200" dirty="0" smtClean="0"/>
              <a:t/>
            </a:r>
            <a:br>
              <a:rPr lang="en-US" sz="3200" dirty="0" smtClean="0"/>
            </a:br>
            <a:r>
              <a:rPr lang="en-US" sz="3200" dirty="0" smtClean="0"/>
              <a:t>DISCOVERY – ALWAYS WORSE FOR NFL.  DON’T WANT PUBLIC.  </a:t>
            </a:r>
            <a:br>
              <a:rPr lang="en-US" sz="3200" dirty="0" smtClean="0"/>
            </a:br>
            <a:r>
              <a:rPr lang="en-US" sz="3200" dirty="0" smtClean="0"/>
              <a:t/>
            </a:r>
            <a:br>
              <a:rPr lang="en-US" sz="3200" dirty="0" smtClean="0"/>
            </a:br>
            <a:r>
              <a:rPr lang="en-US" sz="3200" dirty="0" smtClean="0"/>
              <a:t>CLASS CERTIFICATION – DIFFICULT TO GET ON PERSONAL INJURY CLAIMS – TRY FOR 23C4 – LIABILITY ONLY.  FOR 23 B3 – AMEND COMPLAINT – RICO.</a:t>
            </a:r>
            <a:br>
              <a:rPr lang="en-US" sz="3200" dirty="0" smtClean="0"/>
            </a:b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52698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502"/>
            <a:ext cx="12192000" cy="6791497"/>
          </a:xfrm>
        </p:spPr>
        <p:txBody>
          <a:bodyPr anchor="t">
            <a:normAutofit/>
          </a:bodyPr>
          <a:lstStyle/>
          <a:p>
            <a:r>
              <a:rPr lang="en-US" sz="3200" dirty="0" smtClean="0"/>
              <a:t>P LOSES ON RICO ON STATUTE OF LIMITATIONS GROUNDS – JUDGE RULES P SHOULD HAVE KNOWN EFFECTS.  INJURY DISCOVERY RULE.  ON APPEAL</a:t>
            </a:r>
            <a:br>
              <a:rPr lang="en-US" sz="3200" dirty="0" smtClean="0"/>
            </a:br>
            <a:r>
              <a:rPr lang="en-US" sz="3200" dirty="0"/>
              <a:t/>
            </a:r>
            <a:br>
              <a:rPr lang="en-US" sz="3200" dirty="0"/>
            </a:br>
            <a:r>
              <a:rPr lang="en-US" sz="3200" dirty="0" smtClean="0"/>
              <a:t>JUDGE LATER DISMISSES MOST OF INTENTIONAL MISREPRESENTATION CLAIM ON CLAIM NOT PARTICULAR ENOUGH (RULE 9 AND IQBAL).  PAGES OF EMAILS AND DEPOSITION RESULTS.  JUDGE SAYS DIDN’T SHOW CAUSATION.  THEN DISMISSED SOME CLAIMS AS BARRED BY MARYLAND STATUTE OF LIMITATIONS.  THEN  DISMISSED REMAINING CLAIMS AS BARRED BY WORKMEN’S COMP AWARDS AS EXCLUSIVE REMEDY.</a:t>
            </a:r>
            <a:br>
              <a:rPr lang="en-US" sz="3200" dirty="0" smtClean="0"/>
            </a:br>
            <a:r>
              <a:rPr lang="en-US" sz="3200" dirty="0"/>
              <a:t/>
            </a:r>
            <a:br>
              <a:rPr lang="en-US" sz="3200" dirty="0"/>
            </a:br>
            <a:r>
              <a:rPr lang="en-US" sz="3200" dirty="0" smtClean="0"/>
              <a:t>RICO STATUTE OF LIMITATIONS APPEALED, DIDN’T APPEAL INTENTIONAL MISPREPRESENTATION CLAIMS.  </a:t>
            </a:r>
            <a:r>
              <a:rPr lang="en-US" sz="3200" smtClean="0"/>
              <a:t>ARGUMENT DECEMBER 19, 2018.     </a:t>
            </a:r>
            <a:endParaRPr lang="en-US" sz="3200" dirty="0"/>
          </a:p>
        </p:txBody>
      </p:sp>
    </p:spTree>
    <p:extLst>
      <p:ext uri="{BB962C8B-B14F-4D97-AF65-F5344CB8AC3E}">
        <p14:creationId xmlns:p14="http://schemas.microsoft.com/office/powerpoint/2010/main" val="1118884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PRINCIPLES OF ANTITRUST </a:t>
            </a:r>
            <a:br>
              <a:rPr lang="en-US" sz="3200" dirty="0" smtClean="0"/>
            </a:br>
            <a:r>
              <a:rPr lang="en-US" sz="3200" dirty="0" smtClean="0"/>
              <a:t/>
            </a:r>
            <a:br>
              <a:rPr lang="en-US" sz="3200" dirty="0" smtClean="0"/>
            </a:br>
            <a:r>
              <a:rPr lang="en-US" sz="3200" dirty="0" smtClean="0"/>
              <a:t>1.  SHERMAN ACT (1898) – SECTIONS 1 AND 2 ARE BASIC.  AS WRITTEN, ENFORCED BY US ATTORNEYS.  </a:t>
            </a:r>
            <a:br>
              <a:rPr lang="en-US" sz="3200" dirty="0" smtClean="0"/>
            </a:br>
            <a:r>
              <a:rPr lang="en-US" sz="3200" dirty="0" smtClean="0"/>
              <a:t/>
            </a:r>
            <a:br>
              <a:rPr lang="en-US" sz="3200" dirty="0" smtClean="0"/>
            </a:br>
            <a:r>
              <a:rPr lang="en-US" sz="3200" dirty="0" smtClean="0"/>
              <a:t>2.  CLAYTON ACT (1914)</a:t>
            </a:r>
            <a:br>
              <a:rPr lang="en-US" sz="3200" dirty="0" smtClean="0"/>
            </a:br>
            <a:r>
              <a:rPr lang="en-US" sz="3200" dirty="0" smtClean="0"/>
              <a:t/>
            </a:r>
            <a:br>
              <a:rPr lang="en-US" sz="3200" dirty="0" smtClean="0"/>
            </a:br>
            <a:r>
              <a:rPr lang="en-US" sz="3200" dirty="0" smtClean="0"/>
              <a:t>SEC 2.  ROBINSON PATTMAN ACT – CAN’T DISCRIMINATE IN </a:t>
            </a:r>
            <a:r>
              <a:rPr lang="en-US" sz="3200" dirty="0" smtClean="0">
                <a:solidFill>
                  <a:srgbClr val="FF0000"/>
                </a:solidFill>
              </a:rPr>
              <a:t>PRICE</a:t>
            </a:r>
            <a:r>
              <a:rPr lang="en-US" sz="3200" dirty="0" smtClean="0"/>
              <a:t> BETWEEN DIFFERENT PURCHASERS OF COMMODITIES OF LIKE GRADE AND QUALITY WHERE EFFECT IS TO LESSEN COMPETITION IN COMMERCE. </a:t>
            </a:r>
            <a:br>
              <a:rPr lang="en-US" sz="3200" dirty="0" smtClean="0"/>
            </a:br>
            <a:r>
              <a:rPr lang="en-US" sz="3200" dirty="0" smtClean="0"/>
              <a:t/>
            </a:r>
            <a:br>
              <a:rPr lang="en-US" sz="3200" dirty="0" smtClean="0"/>
            </a:br>
            <a:r>
              <a:rPr lang="en-US" sz="3200" dirty="0" smtClean="0"/>
              <a:t>SEC 4 – </a:t>
            </a:r>
            <a:r>
              <a:rPr lang="en-US" sz="3200" dirty="0" smtClean="0">
                <a:solidFill>
                  <a:srgbClr val="FF0000"/>
                </a:solidFill>
              </a:rPr>
              <a:t>PRIVATE RIGHT OF INDIVIDUALS </a:t>
            </a:r>
            <a:r>
              <a:rPr lang="en-US" sz="3200" dirty="0" smtClean="0"/>
              <a:t>TO SUE FOR ANY VIOLATION OF  ANTITRUST STATUTES. </a:t>
            </a:r>
            <a:br>
              <a:rPr lang="en-US" sz="3200" dirty="0" smtClean="0"/>
            </a:br>
            <a:r>
              <a:rPr lang="en-US" sz="3200" dirty="0" smtClean="0"/>
              <a:t/>
            </a:r>
            <a:br>
              <a:rPr lang="en-US" sz="3200" dirty="0" smtClean="0"/>
            </a:br>
            <a:r>
              <a:rPr lang="en-US" sz="3200" dirty="0" smtClean="0"/>
              <a:t>SEC 7 – </a:t>
            </a:r>
            <a:r>
              <a:rPr lang="en-US" sz="3200" dirty="0" smtClean="0">
                <a:solidFill>
                  <a:srgbClr val="FF0000"/>
                </a:solidFill>
              </a:rPr>
              <a:t>MERGER OR ACQUISTION </a:t>
            </a:r>
            <a:r>
              <a:rPr lang="en-US" sz="3200" dirty="0" smtClean="0"/>
              <a:t>IN LINE OF COMMERCE WHERE EFFECT IS TO SUBSTANTIALLY LESSEN COMPETITION OR TEND TO CREATE A MONOPOLY.</a:t>
            </a:r>
            <a:endParaRPr lang="en-US" sz="32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0"/>
          </a:xfrm>
        </p:spPr>
        <p:txBody>
          <a:bodyPr anchor="t">
            <a:normAutofit fontScale="90000"/>
          </a:bodyPr>
          <a:lstStyle/>
          <a:p>
            <a:r>
              <a:rPr lang="en-US" sz="3200" dirty="0" smtClean="0"/>
              <a:t>SHERMAN ACT SEC 2 - </a:t>
            </a:r>
            <a:r>
              <a:rPr lang="en-US" sz="3200" dirty="0" smtClean="0">
                <a:solidFill>
                  <a:srgbClr val="FF0000"/>
                </a:solidFill>
              </a:rPr>
              <a:t>MONOPOLIZATION</a:t>
            </a:r>
            <a:r>
              <a:rPr lang="en-US" sz="3200" dirty="0" smtClean="0"/>
              <a:t/>
            </a:r>
            <a:br>
              <a:rPr lang="en-US" sz="3200" dirty="0" smtClean="0"/>
            </a:br>
            <a:r>
              <a:rPr lang="en-US" sz="3200" dirty="0" smtClean="0"/>
              <a:t/>
            </a:r>
            <a:br>
              <a:rPr lang="en-US" sz="3200" dirty="0" smtClean="0"/>
            </a:br>
            <a:r>
              <a:rPr lang="en-US" sz="3200" dirty="0" smtClean="0"/>
              <a:t>1.  CAN BE UNILATERAL – ANY PERSON. </a:t>
            </a:r>
            <a:br>
              <a:rPr lang="en-US" sz="3200" dirty="0" smtClean="0"/>
            </a:br>
            <a:r>
              <a:rPr lang="en-US" sz="3200" dirty="0" smtClean="0"/>
              <a:t/>
            </a:r>
            <a:br>
              <a:rPr lang="en-US" sz="3200" dirty="0" smtClean="0"/>
            </a:br>
            <a:r>
              <a:rPr lang="en-US" sz="3200" dirty="0" smtClean="0"/>
              <a:t>2.  CAN BE ATTEMPT</a:t>
            </a:r>
            <a:br>
              <a:rPr lang="en-US" sz="3200" dirty="0" smtClean="0"/>
            </a:br>
            <a:r>
              <a:rPr lang="en-US" sz="3200" dirty="0" smtClean="0"/>
              <a:t/>
            </a:r>
            <a:br>
              <a:rPr lang="en-US" sz="3200" dirty="0" smtClean="0"/>
            </a:br>
            <a:r>
              <a:rPr lang="en-US" sz="3200" dirty="0" smtClean="0"/>
              <a:t>3.  MONOPOLY REQUIRES </a:t>
            </a:r>
            <a:r>
              <a:rPr lang="en-US" sz="3200" dirty="0" smtClean="0">
                <a:solidFill>
                  <a:srgbClr val="FF0000"/>
                </a:solidFill>
              </a:rPr>
              <a:t>MONOPOLY POWER </a:t>
            </a:r>
            <a:r>
              <a:rPr lang="en-US" sz="3200" dirty="0" smtClean="0"/>
              <a:t>IN </a:t>
            </a:r>
            <a:r>
              <a:rPr lang="en-US" sz="3200" dirty="0" smtClean="0">
                <a:solidFill>
                  <a:srgbClr val="0070C0"/>
                </a:solidFill>
              </a:rPr>
              <a:t>RELEVANT MARKET </a:t>
            </a:r>
            <a:r>
              <a:rPr lang="en-US" sz="3200" dirty="0" smtClean="0"/>
              <a:t/>
            </a:r>
            <a:br>
              <a:rPr lang="en-US" sz="3200" dirty="0" smtClean="0"/>
            </a:br>
            <a:r>
              <a:rPr lang="en-US" sz="3200" dirty="0" smtClean="0"/>
              <a:t>       A.  </a:t>
            </a:r>
            <a:r>
              <a:rPr lang="en-US" sz="3200" dirty="0" smtClean="0">
                <a:solidFill>
                  <a:srgbClr val="7030A0"/>
                </a:solidFill>
              </a:rPr>
              <a:t>CROSS ELASTICITY OF DEMAND </a:t>
            </a:r>
            <a:r>
              <a:rPr lang="en-US" sz="3200" dirty="0" smtClean="0"/>
              <a:t>– DUPONT – CELLOPHANE.</a:t>
            </a:r>
            <a:br>
              <a:rPr lang="en-US" sz="3200" dirty="0" smtClean="0"/>
            </a:br>
            <a:r>
              <a:rPr lang="en-US" sz="3200" dirty="0" smtClean="0"/>
              <a:t>                 VOLUME v PRICE CHANGE.</a:t>
            </a:r>
            <a:br>
              <a:rPr lang="en-US" sz="3200" dirty="0" smtClean="0"/>
            </a:br>
            <a:r>
              <a:rPr lang="en-US" sz="3200" dirty="0" smtClean="0"/>
              <a:t>       B.   EXAMPLE – PLAINTIFFS ARGUE MARKET IS DEFINED AS US</a:t>
            </a:r>
            <a:br>
              <a:rPr lang="en-US" sz="3200" dirty="0" smtClean="0"/>
            </a:br>
            <a:r>
              <a:rPr lang="en-US" sz="3200" dirty="0" smtClean="0"/>
              <a:t>             PROFESSIONAL FOOTBALL.  NFL ARGUES MARKET = ALL </a:t>
            </a:r>
            <a:br>
              <a:rPr lang="en-US" sz="3200" dirty="0" smtClean="0"/>
            </a:br>
            <a:r>
              <a:rPr lang="en-US" sz="3200" dirty="0" smtClean="0"/>
              <a:t>             ENTERTAINMENT.</a:t>
            </a:r>
            <a:br>
              <a:rPr lang="en-US" sz="3200" dirty="0" smtClean="0"/>
            </a:br>
            <a:r>
              <a:rPr lang="en-US" sz="3200" dirty="0" smtClean="0"/>
              <a:t/>
            </a:r>
            <a:br>
              <a:rPr lang="en-US" sz="3200" dirty="0" smtClean="0"/>
            </a:br>
            <a:r>
              <a:rPr lang="en-US" sz="3200" dirty="0" smtClean="0"/>
              <a:t>4.  </a:t>
            </a:r>
            <a:r>
              <a:rPr lang="en-US" sz="3200" dirty="0" smtClean="0">
                <a:solidFill>
                  <a:srgbClr val="00B050"/>
                </a:solidFill>
              </a:rPr>
              <a:t>WILFUL</a:t>
            </a:r>
            <a:r>
              <a:rPr lang="en-US" sz="3200" dirty="0" smtClean="0"/>
              <a:t> ACQUISTION AND MAINTENANCE OF THAT POWER.</a:t>
            </a:r>
            <a:br>
              <a:rPr lang="en-US" sz="3200" dirty="0" smtClean="0"/>
            </a:br>
            <a:r>
              <a:rPr lang="en-US" sz="3200" dirty="0" smtClean="0"/>
              <a:t/>
            </a:r>
            <a:br>
              <a:rPr lang="en-US" sz="3200" dirty="0" smtClean="0"/>
            </a:br>
            <a:r>
              <a:rPr lang="en-US" sz="3200" dirty="0" smtClean="0"/>
              <a:t>5.  ATTEMPT – </a:t>
            </a:r>
            <a:r>
              <a:rPr lang="en-US" sz="3200" dirty="0" smtClean="0">
                <a:solidFill>
                  <a:srgbClr val="FF0000"/>
                </a:solidFill>
              </a:rPr>
              <a:t>DANGEROUS PROBABILITY </a:t>
            </a:r>
            <a:r>
              <a:rPr lang="en-US" sz="3200" dirty="0" smtClean="0"/>
              <a:t>OF MONOPOLY REALITY</a:t>
            </a:r>
            <a:br>
              <a:rPr lang="en-US" sz="3200" dirty="0" smtClean="0"/>
            </a:br>
            <a:r>
              <a:rPr lang="en-US" sz="3200" dirty="0" smtClean="0"/>
              <a:t>       </a:t>
            </a:r>
            <a:endParaRPr lang="en-US" sz="32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0"/>
          </a:xfrm>
        </p:spPr>
        <p:txBody>
          <a:bodyPr anchor="t">
            <a:normAutofit fontScale="90000"/>
          </a:bodyPr>
          <a:lstStyle/>
          <a:p>
            <a:r>
              <a:rPr lang="en-US" sz="3200" dirty="0" smtClean="0"/>
              <a:t>SHERMAN ACT SEC 1. – RESTRAINT OF TRADE</a:t>
            </a:r>
            <a:br>
              <a:rPr lang="en-US" sz="3200" dirty="0" smtClean="0"/>
            </a:br>
            <a:r>
              <a:rPr lang="en-US" sz="3200" dirty="0" smtClean="0"/>
              <a:t/>
            </a:r>
            <a:br>
              <a:rPr lang="en-US" sz="3200" dirty="0" smtClean="0"/>
            </a:br>
            <a:r>
              <a:rPr lang="en-US" sz="3200" dirty="0" smtClean="0"/>
              <a:t>1.  CONTRACT, COMBINATION OR CONSPIRACY – NEED </a:t>
            </a:r>
            <a:r>
              <a:rPr lang="en-US" sz="3200" dirty="0" smtClean="0">
                <a:solidFill>
                  <a:srgbClr val="FF0000"/>
                </a:solidFill>
              </a:rPr>
              <a:t>2</a:t>
            </a:r>
            <a:r>
              <a:rPr lang="en-US" sz="3200" dirty="0" smtClean="0"/>
              <a:t> OR MORE.</a:t>
            </a:r>
            <a:br>
              <a:rPr lang="en-US" sz="3200" dirty="0" smtClean="0"/>
            </a:br>
            <a:r>
              <a:rPr lang="en-US" sz="3200" dirty="0" smtClean="0"/>
              <a:t>2.  ACTUAL RESTRAINT OF TRADE.</a:t>
            </a:r>
            <a:br>
              <a:rPr lang="en-US" sz="3200" dirty="0" smtClean="0"/>
            </a:br>
            <a:r>
              <a:rPr lang="en-US" sz="3200" dirty="0" smtClean="0"/>
              <a:t>3.  IN THEORY, EVERY CONTRACT RESTRAINS TRADE.  STANDARD OIL </a:t>
            </a:r>
            <a:br>
              <a:rPr lang="en-US" sz="3200" dirty="0" smtClean="0"/>
            </a:br>
            <a:r>
              <a:rPr lang="en-US" sz="3200" dirty="0" smtClean="0"/>
              <a:t>      = ONLY UNREASONABLE VIOLATE.  SOME SO CONSISTENTLY </a:t>
            </a:r>
            <a:br>
              <a:rPr lang="en-US" sz="3200" dirty="0" smtClean="0"/>
            </a:br>
            <a:r>
              <a:rPr lang="en-US" sz="3200" dirty="0" smtClean="0"/>
              <a:t>      FOUND TO BE </a:t>
            </a:r>
            <a:r>
              <a:rPr lang="en-US" sz="3200" dirty="0" smtClean="0">
                <a:solidFill>
                  <a:srgbClr val="00B050"/>
                </a:solidFill>
              </a:rPr>
              <a:t>UNREASONABLE</a:t>
            </a:r>
            <a:r>
              <a:rPr lang="en-US" sz="3200" dirty="0" smtClean="0"/>
              <a:t> = </a:t>
            </a:r>
            <a:r>
              <a:rPr lang="en-US" sz="3200" dirty="0" smtClean="0">
                <a:solidFill>
                  <a:srgbClr val="FF0000"/>
                </a:solidFill>
              </a:rPr>
              <a:t>PER SE </a:t>
            </a:r>
            <a:r>
              <a:rPr lang="en-US" sz="3200" dirty="0" smtClean="0"/>
              <a:t>VIOLATION.</a:t>
            </a:r>
            <a:br>
              <a:rPr lang="en-US" sz="3200" dirty="0" smtClean="0"/>
            </a:br>
            <a:r>
              <a:rPr lang="en-US" sz="3200" dirty="0" smtClean="0"/>
              <a:t/>
            </a:r>
            <a:br>
              <a:rPr lang="en-US" sz="3200" dirty="0" smtClean="0"/>
            </a:br>
            <a:r>
              <a:rPr lang="en-US" sz="3200" dirty="0" smtClean="0"/>
              <a:t>       A.  </a:t>
            </a:r>
            <a:r>
              <a:rPr lang="en-US" sz="3200" dirty="0" smtClean="0">
                <a:solidFill>
                  <a:srgbClr val="0070C0"/>
                </a:solidFill>
              </a:rPr>
              <a:t>PRICE FIXING </a:t>
            </a:r>
            <a:r>
              <a:rPr lang="en-US" sz="3200" dirty="0" smtClean="0"/>
              <a:t>– VERTICAL OR HORIZONTAL AGREE ON SELL $$.</a:t>
            </a:r>
            <a:br>
              <a:rPr lang="en-US" sz="3200" dirty="0" smtClean="0"/>
            </a:br>
            <a:r>
              <a:rPr lang="en-US" sz="3200" dirty="0" smtClean="0"/>
              <a:t>       B.  </a:t>
            </a:r>
            <a:r>
              <a:rPr lang="en-US" sz="3200" dirty="0" smtClean="0">
                <a:solidFill>
                  <a:srgbClr val="FF0000"/>
                </a:solidFill>
              </a:rPr>
              <a:t>DIVISION OF MARKETS </a:t>
            </a:r>
            <a:r>
              <a:rPr lang="en-US" sz="3200" dirty="0" smtClean="0"/>
              <a:t>– YOU DON’T SELL IN MD, I WON’T PA</a:t>
            </a:r>
            <a:br>
              <a:rPr lang="en-US" sz="3200" dirty="0" smtClean="0"/>
            </a:br>
            <a:r>
              <a:rPr lang="en-US" sz="3200" dirty="0" smtClean="0"/>
              <a:t>       C.  </a:t>
            </a:r>
            <a:r>
              <a:rPr lang="en-US" sz="3200" dirty="0" smtClean="0">
                <a:solidFill>
                  <a:srgbClr val="0070C0"/>
                </a:solidFill>
              </a:rPr>
              <a:t>TYING ARRANGEMENTS </a:t>
            </a:r>
            <a:r>
              <a:rPr lang="en-US" sz="3200" dirty="0" smtClean="0"/>
              <a:t>– IBM AND COMPUTER CARDS. NFL ?</a:t>
            </a:r>
            <a:br>
              <a:rPr lang="en-US" sz="3200" dirty="0" smtClean="0"/>
            </a:br>
            <a:r>
              <a:rPr lang="en-US" sz="3200" dirty="0" smtClean="0"/>
              <a:t>       D.  </a:t>
            </a:r>
            <a:r>
              <a:rPr lang="en-US" sz="3200" dirty="0" smtClean="0">
                <a:solidFill>
                  <a:srgbClr val="FF0000"/>
                </a:solidFill>
              </a:rPr>
              <a:t>CONCERTED REFUSAL TO DEAL OR GROUP BOYCOTT </a:t>
            </a:r>
            <a:r>
              <a:rPr lang="en-US" sz="3200" dirty="0" smtClean="0"/>
              <a:t>– </a:t>
            </a:r>
            <a:br>
              <a:rPr lang="en-US" sz="3200" dirty="0" smtClean="0"/>
            </a:br>
            <a:r>
              <a:rPr lang="en-US" sz="3200" dirty="0" smtClean="0"/>
              <a:t>                WON’T DO BUSINESS WITH YOU.  DRAFT.</a:t>
            </a:r>
            <a:br>
              <a:rPr lang="en-US" sz="3200" dirty="0" smtClean="0"/>
            </a:br>
            <a:r>
              <a:rPr lang="en-US" sz="3200" dirty="0" smtClean="0"/>
              <a:t/>
            </a:r>
            <a:br>
              <a:rPr lang="en-US" sz="3200" dirty="0" smtClean="0"/>
            </a:br>
            <a:r>
              <a:rPr lang="en-US" sz="3200" dirty="0" smtClean="0"/>
              <a:t>4.  IF NOT PER SE, THEN FULL </a:t>
            </a:r>
            <a:r>
              <a:rPr lang="en-US" sz="3200" dirty="0" smtClean="0">
                <a:solidFill>
                  <a:srgbClr val="0070C0"/>
                </a:solidFill>
              </a:rPr>
              <a:t>RULE OF REASON </a:t>
            </a:r>
            <a:r>
              <a:rPr lang="en-US" sz="3200" dirty="0" smtClean="0"/>
              <a:t>ANALYSIS.  POWER,</a:t>
            </a:r>
            <a:br>
              <a:rPr lang="en-US" sz="3200" dirty="0" smtClean="0"/>
            </a:br>
            <a:r>
              <a:rPr lang="en-US" sz="3200" dirty="0" smtClean="0"/>
              <a:t>     PURPOSE AND EFFECT -PROCOMPETITIVE BENEFITS v ANTICOMPETITIVE </a:t>
            </a:r>
            <a:br>
              <a:rPr lang="en-US" sz="3200" dirty="0" smtClean="0"/>
            </a:br>
            <a:r>
              <a:rPr lang="en-US" sz="3200" dirty="0" smtClean="0"/>
              <a:t>     EFFECTS IN INDUSTRY.     </a:t>
            </a:r>
            <a:endParaRPr lang="en-US" sz="32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fontScale="90000"/>
          </a:bodyPr>
          <a:lstStyle/>
          <a:p>
            <a:r>
              <a:rPr lang="en-US" sz="3200" dirty="0" smtClean="0"/>
              <a:t>EARLY SPORTS CASES SAY NO PER SE IN SPORTS – UNIQUE INDUSTRY (COMPETITION) ALWAYS REQUIRES FULL RULE OF REASON INQUIRY.</a:t>
            </a:r>
            <a:br>
              <a:rPr lang="en-US" sz="3200" dirty="0" smtClean="0"/>
            </a:br>
            <a:r>
              <a:rPr lang="en-US" sz="3200" dirty="0" smtClean="0"/>
              <a:t/>
            </a:r>
            <a:br>
              <a:rPr lang="en-US" sz="3200" dirty="0" smtClean="0"/>
            </a:br>
            <a:r>
              <a:rPr lang="en-US" sz="3200" dirty="0" smtClean="0"/>
              <a:t>IF MORE THAT 1 ENTITY, USUALLY GO SEC 1 – LESS PROOF, AVOID WHOLE MONOPOLY POWER/RELEVANT MARKET DISPUTE.</a:t>
            </a:r>
            <a:br>
              <a:rPr lang="en-US" sz="3200" dirty="0" smtClean="0"/>
            </a:br>
            <a:r>
              <a:rPr lang="en-US" sz="3200" dirty="0" smtClean="0"/>
              <a:t/>
            </a:r>
            <a:br>
              <a:rPr lang="en-US" sz="3200" dirty="0" smtClean="0"/>
            </a:br>
            <a:r>
              <a:rPr lang="en-US" sz="3200" dirty="0" smtClean="0">
                <a:solidFill>
                  <a:srgbClr val="FF0000"/>
                </a:solidFill>
              </a:rPr>
              <a:t>NON-STATUORY LABOR LAW EXEMPTION </a:t>
            </a:r>
            <a:r>
              <a:rPr lang="en-US" sz="3200" dirty="0" smtClean="0"/>
              <a:t>-  USED ANTITRUST LAWS AGAINST UNIONS.  CONGRESS AMENDED STATUTE TO GIVE STATUTORY EXEMPTION FROM ANTITRUST LAWS FOR UNILATERAL UNION ACTIVITY.  USSC REALIZED TO PROTECT UNIONS, MOST ALSO PROTECT COLLECTIVE BARGAINING AGREEMENT.  CAN’T PENALIZE FRUITS OF LABOR NEGOTIATION.  (DIFFERENT PREEMPTION IF A PERSONAL INJURY LAWSUIT – SEE CONCUSSION AND PAINKILLER LITIGATION.)</a:t>
            </a:r>
            <a:br>
              <a:rPr lang="en-US" sz="3200" dirty="0" smtClean="0"/>
            </a:br>
            <a:r>
              <a:rPr lang="en-US" sz="3200" dirty="0" smtClean="0"/>
              <a:t/>
            </a:r>
            <a:br>
              <a:rPr lang="en-US" sz="3200" dirty="0" smtClean="0"/>
            </a:br>
            <a:r>
              <a:rPr lang="en-US" sz="3200" dirty="0" smtClean="0"/>
              <a:t>BLACK LETTER LAW FOR NSLLE:</a:t>
            </a:r>
            <a:br>
              <a:rPr lang="en-US" sz="3200" dirty="0" smtClean="0"/>
            </a:br>
            <a:r>
              <a:rPr lang="en-US" sz="3200" dirty="0" smtClean="0"/>
              <a:t>1.  AFFECTS </a:t>
            </a:r>
            <a:r>
              <a:rPr lang="en-US" sz="3200" dirty="0" smtClean="0">
                <a:solidFill>
                  <a:srgbClr val="FF0000"/>
                </a:solidFill>
              </a:rPr>
              <a:t>ONLY</a:t>
            </a:r>
            <a:r>
              <a:rPr lang="en-US" sz="3200" dirty="0" smtClean="0"/>
              <a:t> PARTIES TO COLLECTIVE BARGAINING RELATIONSHIP </a:t>
            </a:r>
            <a:r>
              <a:rPr lang="en-US" sz="3200" dirty="0" smtClean="0">
                <a:solidFill>
                  <a:srgbClr val="FF0000"/>
                </a:solidFill>
              </a:rPr>
              <a:t>AND</a:t>
            </a:r>
            <a:r>
              <a:rPr lang="en-US" sz="3200" dirty="0" smtClean="0"/>
              <a:t/>
            </a:r>
            <a:br>
              <a:rPr lang="en-US" sz="3200" dirty="0" smtClean="0"/>
            </a:br>
            <a:r>
              <a:rPr lang="en-US" sz="3200" dirty="0" smtClean="0"/>
              <a:t>2.  MUST BE A </a:t>
            </a:r>
            <a:r>
              <a:rPr lang="en-US" sz="3200" dirty="0" smtClean="0">
                <a:solidFill>
                  <a:srgbClr val="FF0000"/>
                </a:solidFill>
              </a:rPr>
              <a:t>MANDATORY</a:t>
            </a:r>
            <a:r>
              <a:rPr lang="en-US" sz="3200" dirty="0" smtClean="0"/>
              <a:t> SUBJECT OF BARGAINING  </a:t>
            </a:r>
            <a:r>
              <a:rPr lang="en-US" sz="3200" dirty="0" smtClean="0">
                <a:solidFill>
                  <a:srgbClr val="FF0000"/>
                </a:solidFill>
              </a:rPr>
              <a:t>AND</a:t>
            </a:r>
            <a:r>
              <a:rPr lang="en-US" sz="3200" dirty="0" smtClean="0"/>
              <a:t/>
            </a:r>
            <a:br>
              <a:rPr lang="en-US" sz="3200" dirty="0" smtClean="0"/>
            </a:br>
            <a:r>
              <a:rPr lang="en-US" sz="3200" dirty="0" smtClean="0"/>
              <a:t>3.  MUST BE PRODUCT OF BONA FIDE, </a:t>
            </a:r>
            <a:r>
              <a:rPr lang="en-US" sz="3200" dirty="0" smtClean="0">
                <a:solidFill>
                  <a:srgbClr val="FF0000"/>
                </a:solidFill>
              </a:rPr>
              <a:t>GOOD FAITH </a:t>
            </a:r>
            <a:r>
              <a:rPr lang="en-US" sz="3200" dirty="0" smtClean="0"/>
              <a:t>BARGAINING. </a:t>
            </a:r>
            <a:endParaRPr lang="en-US" sz="32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FLOOD v KUHN (1972)</a:t>
            </a:r>
            <a:br>
              <a:rPr lang="en-US" sz="3200" dirty="0" smtClean="0"/>
            </a:br>
            <a:r>
              <a:rPr lang="en-US" sz="3200" dirty="0" smtClean="0"/>
              <a:t/>
            </a:r>
            <a:br>
              <a:rPr lang="en-US" sz="3200" dirty="0" smtClean="0"/>
            </a:br>
            <a:r>
              <a:rPr lang="en-US" sz="3200" dirty="0" smtClean="0"/>
              <a:t>FEDERAL BASEBALL v NATIONAL LEAGUE (</a:t>
            </a:r>
            <a:r>
              <a:rPr lang="en-US" sz="3200" dirty="0" smtClean="0">
                <a:solidFill>
                  <a:srgbClr val="FF0000"/>
                </a:solidFill>
              </a:rPr>
              <a:t>1922</a:t>
            </a:r>
            <a:r>
              <a:rPr lang="en-US" sz="3200" dirty="0" smtClean="0"/>
              <a:t>) HELD THAT BASEBALL NOT INTERSTATE COMMERCE THEREFORE SHERMAN ACT DOESN’T APPLY.  CASES IN 1950’S HELD ALL OTHER SPORTS WERE IN INTERSTATE COMMERCE EXCEPT TOOLSON v NY YANKEES WHICH SURPRISINGLY REAFFIRMED FEDERAL BASEBALL. </a:t>
            </a:r>
            <a:br>
              <a:rPr lang="en-US" sz="3200" dirty="0" smtClean="0"/>
            </a:br>
            <a:r>
              <a:rPr lang="en-US" sz="3200" dirty="0" smtClean="0"/>
              <a:t/>
            </a:r>
            <a:br>
              <a:rPr lang="en-US" sz="3200" dirty="0" smtClean="0"/>
            </a:br>
            <a:r>
              <a:rPr lang="en-US" sz="3200" dirty="0" smtClean="0"/>
              <a:t>BASEBALL UNTIL THE DATE OF TRIAL HAD OPERATED UNDER “THE PERPETUALLY RENEWING RESERVE CLAUSE.”  EACH 1 YEAR CONTRACT HAD AN OPTION THAT THE CLUB COULD EXERCISE AT 80% OF THE PRIOR YEAR’S SALARY AND UNDER THE SAME TERMS AND CONDITIONS.  CURT FLOOD WAS AN ALLSTAR TRADED FROM SAINT LOUIS TO PHILADELPHIA.  DIDN’T REPORT – SUED INSTEAD.  FLOOD 31 WHEN TRADED.</a:t>
            </a:r>
            <a:br>
              <a:rPr lang="en-US" sz="3200" dirty="0" smtClean="0"/>
            </a:br>
            <a:r>
              <a:rPr lang="en-US" sz="3200" dirty="0" smtClean="0"/>
              <a:t/>
            </a:r>
            <a:br>
              <a:rPr lang="en-US" sz="3200" dirty="0" smtClean="0"/>
            </a:br>
            <a:r>
              <a:rPr lang="en-US" sz="3200" dirty="0" smtClean="0"/>
              <a:t>READ LIST AND LANGUAGE.  JUSTICE BLACKMUN AFFIRMS BASEBALL’S EXEMPTION FROM THE ANTITRUST LAWS.</a:t>
            </a:r>
            <a:endParaRPr lang="en-US" sz="32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a:bodyPr>
          <a:lstStyle/>
          <a:p>
            <a:r>
              <a:rPr lang="en-US" sz="3200" dirty="0" smtClean="0"/>
              <a:t>1.  CONGRESSIONAL INACTION</a:t>
            </a:r>
            <a:br>
              <a:rPr lang="en-US" sz="3200" dirty="0" smtClean="0"/>
            </a:br>
            <a:r>
              <a:rPr lang="en-US" sz="3200" dirty="0" smtClean="0"/>
              <a:t>2.  BASEBALL HAS DEVELOPED IN RELIANCE UPON EXEMPTION.</a:t>
            </a:r>
            <a:br>
              <a:rPr lang="en-US" sz="3200" dirty="0" smtClean="0"/>
            </a:br>
            <a:r>
              <a:rPr lang="en-US" sz="3200" dirty="0" smtClean="0"/>
              <a:t>3.  STARE DECISIS AND RESPECT FOR PRECEDENT.  </a:t>
            </a:r>
            <a:br>
              <a:rPr lang="en-US" sz="3200" dirty="0" smtClean="0"/>
            </a:br>
            <a:r>
              <a:rPr lang="en-US" sz="3200" dirty="0" smtClean="0"/>
              <a:t>4.  CHANGE SHOULD COME FROM CONGRESS.</a:t>
            </a:r>
            <a:br>
              <a:rPr lang="en-US" sz="3200" dirty="0" smtClean="0"/>
            </a:br>
            <a:r>
              <a:rPr lang="en-US" sz="3200" dirty="0" smtClean="0"/>
              <a:t>5.  EXEMPTION ONLY FOR BASEBALL – ALL OTHER SPORTS SUBJECT TO </a:t>
            </a:r>
            <a:br>
              <a:rPr lang="en-US" sz="3200" dirty="0" smtClean="0"/>
            </a:br>
            <a:r>
              <a:rPr lang="en-US" sz="3200" dirty="0" smtClean="0"/>
              <a:t>     ANTITRUST LAWS.</a:t>
            </a:r>
            <a:br>
              <a:rPr lang="en-US" sz="3200" dirty="0" smtClean="0"/>
            </a:br>
            <a:r>
              <a:rPr lang="en-US" sz="3200" dirty="0" smtClean="0"/>
              <a:t/>
            </a:r>
            <a:br>
              <a:rPr lang="en-US" sz="3200" dirty="0" smtClean="0"/>
            </a:br>
            <a:r>
              <a:rPr lang="en-US" sz="3200" dirty="0" smtClean="0"/>
              <a:t>FLOOD’S LAWYERS MAKE A MISTAKE – THROW IN CLAIM BASED ON 13</a:t>
            </a:r>
            <a:r>
              <a:rPr lang="en-US" sz="3200" baseline="30000" dirty="0" smtClean="0"/>
              <a:t>TH</a:t>
            </a:r>
            <a:r>
              <a:rPr lang="en-US" sz="3200" dirty="0" smtClean="0"/>
              <a:t> AMENDMENT.  PHILLIES HAD OFFERED $100,000 PER YEAR.  MEDIA GOES WILD ON SLAVERY CLAIM.  FLOOD, EMBITTERED, LEAVES US.  </a:t>
            </a:r>
            <a:br>
              <a:rPr lang="en-US" sz="3200" dirty="0" smtClean="0"/>
            </a:br>
            <a:r>
              <a:rPr lang="en-US" sz="3200" dirty="0" smtClean="0"/>
              <a:t/>
            </a:r>
            <a:br>
              <a:rPr lang="en-US" sz="3200" dirty="0" smtClean="0"/>
            </a:br>
            <a:r>
              <a:rPr lang="en-US" sz="3200" dirty="0" smtClean="0"/>
              <a:t>AFTER THE UNEXPECTED LOSS IN COURT, MILLER LOOKS TO CBA AND FINDS AN ARBITRATION CLAUSE IN FOR CONTRACT DISPUTES.  FOUR YEARS LATER, MBLPA BRING ARBITRATION ASSERTING THAT 1 YEAR = 1 YEAR.  </a:t>
            </a:r>
            <a:endParaRPr lang="en-US" sz="32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NATIONAL AND AMERICAN LEAGUES v MLBPA (MESSERSMITH 1976)</a:t>
            </a:r>
            <a:br>
              <a:rPr lang="en-US" sz="3200" dirty="0" smtClean="0"/>
            </a:br>
            <a:r>
              <a:rPr lang="en-US" sz="3200" dirty="0"/>
              <a:t/>
            </a:r>
            <a:br>
              <a:rPr lang="en-US" sz="3200" dirty="0"/>
            </a:br>
            <a:r>
              <a:rPr lang="en-US" sz="3200" dirty="0" smtClean="0"/>
              <a:t>MESSERSMITH PLAYS OUT OPTION WITH DODGERS, MCNALLY WITH MONTREAL.  ASKING ARBITRATOR TO DECLARE THEM FREE AGENTS.</a:t>
            </a:r>
            <a:br>
              <a:rPr lang="en-US" sz="3200" dirty="0" smtClean="0"/>
            </a:br>
            <a:r>
              <a:rPr lang="en-US" sz="3200" dirty="0"/>
              <a:t/>
            </a:r>
            <a:br>
              <a:rPr lang="en-US" sz="3200" dirty="0"/>
            </a:br>
            <a:r>
              <a:rPr lang="en-US" sz="3200" dirty="0" smtClean="0"/>
              <a:t>1.  INDIVIDUAL CONTRACT – CLAUSE 10 CONTAINS OPTION CLAUSE</a:t>
            </a:r>
            <a:br>
              <a:rPr lang="en-US" sz="3200" dirty="0" smtClean="0"/>
            </a:br>
            <a:r>
              <a:rPr lang="en-US" sz="3200" dirty="0" smtClean="0"/>
              <a:t>2.  BASIC AGREEMENT – XV – “THIS AGREEMENT DOES NOT DEAL WITH</a:t>
            </a:r>
            <a:br>
              <a:rPr lang="en-US" sz="3200" dirty="0" smtClean="0"/>
            </a:br>
            <a:r>
              <a:rPr lang="en-US" sz="3200" dirty="0"/>
              <a:t> </a:t>
            </a:r>
            <a:r>
              <a:rPr lang="en-US" sz="3200" dirty="0" smtClean="0"/>
              <a:t>        THE RESERVE SYSTEM.”</a:t>
            </a:r>
            <a:br>
              <a:rPr lang="en-US" sz="3200" dirty="0" smtClean="0"/>
            </a:br>
            <a:r>
              <a:rPr lang="en-US" sz="3200" dirty="0" smtClean="0"/>
              <a:t>3.  MAJOR LEAGUE RULE 4a – THE RESERVE LIST.</a:t>
            </a:r>
            <a:br>
              <a:rPr lang="en-US" sz="3200" dirty="0" smtClean="0"/>
            </a:br>
            <a:r>
              <a:rPr lang="en-US" sz="3200" dirty="0"/>
              <a:t/>
            </a:r>
            <a:br>
              <a:rPr lang="en-US" sz="3200" dirty="0"/>
            </a:br>
            <a:r>
              <a:rPr lang="en-US" sz="3200" dirty="0" smtClean="0"/>
              <a:t>A.  AGREEMENT DOES DEAL WITH RESERVE SYSTEM IN MANY WAYS.  AMBIGUITY.  UNION PUT CLAUSE IN FOR FLOOD LITIGATION (PREEMTION).  ASSUME ARBITRABLE UNLESS CLEARLY EXCLUDED.</a:t>
            </a:r>
            <a:br>
              <a:rPr lang="en-US" sz="3200" dirty="0" smtClean="0"/>
            </a:br>
            <a:r>
              <a:rPr lang="en-US" sz="3200" dirty="0"/>
              <a:t/>
            </a:r>
            <a:br>
              <a:rPr lang="en-US" sz="3200" dirty="0"/>
            </a:br>
            <a:r>
              <a:rPr lang="en-US" sz="3200" dirty="0" smtClean="0"/>
              <a:t>B.  CONTRACT – 1 YEAR.  NOT CLEAR IT IS PERPETUALLY RENEWING.  ALL OTHER </a:t>
            </a:r>
            <a:br>
              <a:rPr lang="en-US" sz="3200" dirty="0" smtClean="0"/>
            </a:br>
            <a:r>
              <a:rPr lang="en-US" sz="3200" dirty="0"/>
              <a:t> </a:t>
            </a:r>
            <a:r>
              <a:rPr lang="en-US" sz="3200" dirty="0" smtClean="0"/>
              <a:t>     SPORTS – 1 YEAR = 1 YEAR.  FREE ONCE YEAR PLAYED OUT.</a:t>
            </a:r>
            <a:br>
              <a:rPr lang="en-US" sz="3200" dirty="0" smtClean="0"/>
            </a:br>
            <a:endParaRPr lang="en-US" sz="3200" dirty="0"/>
          </a:p>
        </p:txBody>
      </p:sp>
    </p:spTree>
    <p:extLst>
      <p:ext uri="{BB962C8B-B14F-4D97-AF65-F5344CB8AC3E}">
        <p14:creationId xmlns:p14="http://schemas.microsoft.com/office/powerpoint/2010/main" val="6808301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  CONTRACT CONTROLS, NOT STATUS.  JUST BECAUSE CLUB PUTS PLAYER ON LIST DOESN’T CHANGE CONTRACT.  RESERVE CLAUSE NEEDS A CONTRACTUAL NEXUS.</a:t>
            </a:r>
            <a:br>
              <a:rPr lang="en-US" sz="3200" dirty="0" smtClean="0"/>
            </a:br>
            <a:r>
              <a:rPr lang="en-US" sz="3200" dirty="0"/>
              <a:t/>
            </a:r>
            <a:br>
              <a:rPr lang="en-US" sz="3200" dirty="0"/>
            </a:br>
            <a:r>
              <a:rPr lang="en-US" sz="3200" dirty="0" smtClean="0"/>
              <a:t>KC ROYALS v MLBPA (1976)</a:t>
            </a:r>
            <a:br>
              <a:rPr lang="en-US" sz="3200" dirty="0" smtClean="0"/>
            </a:br>
            <a:r>
              <a:rPr lang="en-US" sz="3200" dirty="0"/>
              <a:t/>
            </a:r>
            <a:br>
              <a:rPr lang="en-US" sz="3200" dirty="0"/>
            </a:br>
            <a:r>
              <a:rPr lang="en-US" sz="3200" dirty="0" smtClean="0"/>
              <a:t>USSC – STEELWORKERS TRILOGY – LABOR ARBITRATIONS ARE PRESUMED VALID AND NOT EASILY OVERTURNED.  DEFERENCE.  </a:t>
            </a:r>
            <a:br>
              <a:rPr lang="en-US" sz="3200" dirty="0" smtClean="0"/>
            </a:br>
            <a:r>
              <a:rPr lang="en-US" sz="3200" dirty="0"/>
              <a:t/>
            </a:r>
            <a:br>
              <a:rPr lang="en-US" sz="3200" dirty="0"/>
            </a:br>
            <a:r>
              <a:rPr lang="en-US" sz="3200" dirty="0" smtClean="0"/>
              <a:t>ALL MLB PLAYERS FREE AGENTS THIS YEAR OR NEXT.  IN NEXT CBA, MILLER GETS SALARY ARBITRATION IN EXCHANGE FOR 6 YEAR LIMIT.</a:t>
            </a:r>
            <a:br>
              <a:rPr lang="en-US" sz="3200" dirty="0" smtClean="0"/>
            </a:br>
            <a:r>
              <a:rPr lang="en-US" sz="3200" dirty="0"/>
              <a:t/>
            </a:r>
            <a:br>
              <a:rPr lang="en-US" sz="3200" dirty="0"/>
            </a:br>
            <a:r>
              <a:rPr lang="en-US" sz="3200" dirty="0" smtClean="0">
                <a:solidFill>
                  <a:srgbClr val="FF0000"/>
                </a:solidFill>
              </a:rPr>
              <a:t>CURT FLOOD ACT OF 1998</a:t>
            </a:r>
            <a:r>
              <a:rPr lang="en-US" sz="3200" dirty="0" smtClean="0"/>
              <a:t>.  REGARDING ACTIVITIES RELATED TO PLAYERS</a:t>
            </a:r>
            <a:br>
              <a:rPr lang="en-US" sz="3200" dirty="0" smtClean="0"/>
            </a:br>
            <a:r>
              <a:rPr lang="en-US" sz="3200" dirty="0" smtClean="0"/>
              <a:t>AT THE MAJOR LEAGUE LEVEL, BASEBALL IS SUBJECT TO ANTITRUST LAWS.  NOT COVERED – DRAFT AND MINOR LEAGUES, UMPIRES, ANY MLB OWNERSHIP ISSUES AND SPORTS BROADCASTING ACT.  ONLY MLB PLAYER HAS STANDING TO SUE.  </a:t>
            </a:r>
            <a:endParaRPr lang="en-US" sz="3200" dirty="0"/>
          </a:p>
        </p:txBody>
      </p:sp>
    </p:spTree>
    <p:extLst>
      <p:ext uri="{BB962C8B-B14F-4D97-AF65-F5344CB8AC3E}">
        <p14:creationId xmlns:p14="http://schemas.microsoft.com/office/powerpoint/2010/main" val="376743099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7999"/>
          </a:xfrm>
        </p:spPr>
        <p:txBody>
          <a:bodyPr anchor="t">
            <a:normAutofit fontScale="90000"/>
          </a:bodyPr>
          <a:lstStyle/>
          <a:p>
            <a:r>
              <a:rPr lang="en-US" sz="3200" dirty="0" smtClean="0"/>
              <a:t>ANTIRUST CASES </a:t>
            </a:r>
            <a:br>
              <a:rPr lang="en-US" sz="3200" dirty="0" smtClean="0"/>
            </a:br>
            <a:r>
              <a:rPr lang="en-US" sz="3200" dirty="0" smtClean="0"/>
              <a:t/>
            </a:r>
            <a:br>
              <a:rPr lang="en-US" sz="3200" dirty="0" smtClean="0"/>
            </a:br>
            <a:r>
              <a:rPr lang="en-US" sz="3200" dirty="0" smtClean="0"/>
              <a:t>MODERN SPORTS WORLD CREATED IN 1970’S – FLOOD AND MESSERSMITH IN BASEBALL, MACKEY v NFL, PHILADELPHIA WORLD HOCKEY v PHILADELPHIA HOCKEY CLUB AND ROBERTSON v NBA.</a:t>
            </a:r>
            <a:br>
              <a:rPr lang="en-US" sz="3200" dirty="0" smtClean="0"/>
            </a:br>
            <a:r>
              <a:rPr lang="en-US" sz="3200" dirty="0"/>
              <a:t/>
            </a:r>
            <a:br>
              <a:rPr lang="en-US" sz="3200" dirty="0"/>
            </a:br>
            <a:r>
              <a:rPr lang="en-US" sz="3200" dirty="0" smtClean="0"/>
              <a:t>1.  MACKEY v NFL (1976)</a:t>
            </a:r>
            <a:br>
              <a:rPr lang="en-US" sz="3200" dirty="0" smtClean="0"/>
            </a:br>
            <a:r>
              <a:rPr lang="en-US" sz="3200" dirty="0"/>
              <a:t/>
            </a:r>
            <a:br>
              <a:rPr lang="en-US" sz="3200" dirty="0"/>
            </a:br>
            <a:r>
              <a:rPr lang="en-US" sz="3200" dirty="0" smtClean="0"/>
              <a:t>CHALLENGE TO ROSELLE RULE – IF FREE AGENT GOES TO ANOTHER TEAM, COMMISSIONER DETERMINES COMPENSATION.  </a:t>
            </a:r>
            <a:br>
              <a:rPr lang="en-US" sz="3200" dirty="0" smtClean="0"/>
            </a:br>
            <a:r>
              <a:rPr lang="en-US" sz="3200" dirty="0"/>
              <a:t/>
            </a:r>
            <a:br>
              <a:rPr lang="en-US" sz="3200" dirty="0"/>
            </a:br>
            <a:r>
              <a:rPr lang="en-US" sz="3200" dirty="0" smtClean="0"/>
              <a:t>1.  NSLLE – 3 PART TEST.  NO GOOD FAITH BARGAINING HERE – RR FORCED ON WEAK UNION BY NFL.</a:t>
            </a:r>
            <a:br>
              <a:rPr lang="en-US" sz="3200" dirty="0" smtClean="0"/>
            </a:br>
            <a:r>
              <a:rPr lang="en-US" sz="3200" dirty="0"/>
              <a:t/>
            </a:r>
            <a:br>
              <a:rPr lang="en-US" sz="3200" dirty="0"/>
            </a:br>
            <a:r>
              <a:rPr lang="en-US" sz="3200" dirty="0" smtClean="0"/>
              <a:t>2.  SHERMAN 1 – NO PER SE.  SPORTS UNIQUE ENOUGH THAT ONLY USE RULE OF REASON.  IS RESTRAINT JUSTIFIED BY LEGITIMATE BUSINESS PURPOSE AND IS THE RESTRAINT NO MORE RESTRICTIVE THAN NECESSARY ?</a:t>
            </a:r>
            <a:endParaRPr lang="en-US" sz="3200" dirty="0"/>
          </a:p>
        </p:txBody>
      </p:sp>
    </p:spTree>
    <p:extLst>
      <p:ext uri="{BB962C8B-B14F-4D97-AF65-F5344CB8AC3E}">
        <p14:creationId xmlns:p14="http://schemas.microsoft.com/office/powerpoint/2010/main" val="2003778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2015-2016 FOOTBALL GROSS INCOME AND PROFIT</a:t>
            </a:r>
            <a:br>
              <a:rPr lang="en-US" sz="3200" dirty="0" smtClean="0"/>
            </a:br>
            <a:r>
              <a:rPr lang="en-US" sz="3200" dirty="0" smtClean="0"/>
              <a:t>1.  TEXAS – 127.5 – 97.2                     15.  WASHINGTON – 69.1 – 37.3</a:t>
            </a:r>
            <a:br>
              <a:rPr lang="en-US" sz="3200" dirty="0" smtClean="0"/>
            </a:br>
            <a:r>
              <a:rPr lang="en-US" sz="3200" dirty="0" smtClean="0"/>
              <a:t>2.  TENN  - 107.1 – 78.94                    16.  ARKANSAS – 68.92 – 34.7</a:t>
            </a:r>
            <a:br>
              <a:rPr lang="en-US" sz="3200" dirty="0" smtClean="0"/>
            </a:br>
            <a:r>
              <a:rPr lang="en-US" sz="3200" dirty="0" smtClean="0"/>
              <a:t>3.  ALABAMA – 103.9 – 47.6              17.  OREGON – 66.6 – 42.83</a:t>
            </a:r>
            <a:br>
              <a:rPr lang="en-US" sz="3200" dirty="0" smtClean="0"/>
            </a:br>
            <a:r>
              <a:rPr lang="en-US" sz="3200" dirty="0" smtClean="0"/>
              <a:t>4.  NOTRE DAME – 98.5 – 59.5          18.  NEBRASKA – 65 – 37.51          </a:t>
            </a:r>
            <a:br>
              <a:rPr lang="en-US" sz="3200" dirty="0" smtClean="0"/>
            </a:br>
            <a:r>
              <a:rPr lang="en-US" sz="3200" dirty="0" smtClean="0"/>
              <a:t>5.  MICHIGAN – 97.1- 60.5                 19.  MICH. STATE – 64.7 – 32.72</a:t>
            </a:r>
            <a:br>
              <a:rPr lang="en-US" sz="3200" dirty="0" smtClean="0"/>
            </a:br>
            <a:r>
              <a:rPr lang="en-US" sz="3200" dirty="0" smtClean="0"/>
              <a:t>6.  OKLAHOMA – 94.1 – 58.4             20.  SO. CAROLINA – 59.6 – 29.63</a:t>
            </a:r>
            <a:br>
              <a:rPr lang="en-US" sz="3200" dirty="0" smtClean="0"/>
            </a:br>
            <a:r>
              <a:rPr lang="en-US" sz="3200" dirty="0" smtClean="0"/>
              <a:t>7.  AUBURN – 92.5 – 50.6                   21.  MISSISSIPPI – 56.8 – 27.3 </a:t>
            </a:r>
            <a:br>
              <a:rPr lang="en-US" sz="3200" dirty="0" smtClean="0"/>
            </a:br>
            <a:r>
              <a:rPr lang="en-US" sz="3200" dirty="0" smtClean="0"/>
              <a:t>8.  GEORGIA – 87.6 – 48.72                22.  IOWA – 56.6 – 25.45 </a:t>
            </a:r>
            <a:br>
              <a:rPr lang="en-US" sz="3200" dirty="0" smtClean="0"/>
            </a:br>
            <a:r>
              <a:rPr lang="en-US" sz="3200" dirty="0" smtClean="0"/>
              <a:t>9.  OHIO STATE – 86.6 – 49.3              23.  FLORIDA ST – 55.7 – 13.2</a:t>
            </a:r>
            <a:br>
              <a:rPr lang="en-US" sz="3200" dirty="0" smtClean="0"/>
            </a:br>
            <a:r>
              <a:rPr lang="en-US" sz="3200" dirty="0" smtClean="0"/>
              <a:t>10.  LSU – 85.7 – 55.24                        24.  TCU – 52 – 32.55</a:t>
            </a:r>
            <a:br>
              <a:rPr lang="en-US" sz="3200" dirty="0" smtClean="0"/>
            </a:br>
            <a:r>
              <a:rPr lang="en-US" sz="3200" dirty="0" smtClean="0"/>
              <a:t>11. FLORIDA – 83.8 – 51.75                25.   U SOUTH CAL – 51.2 – 20.1 </a:t>
            </a:r>
            <a:br>
              <a:rPr lang="en-US" sz="3200" dirty="0" smtClean="0"/>
            </a:br>
            <a:r>
              <a:rPr lang="en-US" sz="3200" dirty="0" smtClean="0"/>
              <a:t>12. PENN ST – 75.5 – 39.3</a:t>
            </a:r>
            <a:br>
              <a:rPr lang="en-US" sz="3200" dirty="0" smtClean="0"/>
            </a:br>
            <a:r>
              <a:rPr lang="en-US" sz="3200" dirty="0" smtClean="0"/>
              <a:t>13. TEXAS AM – 73.7 – 43.75</a:t>
            </a:r>
            <a:br>
              <a:rPr lang="en-US" sz="3200" dirty="0" smtClean="0"/>
            </a:br>
            <a:r>
              <a:rPr lang="en-US" sz="3200" dirty="0" smtClean="0"/>
              <a:t>14. WISCONSIN – 71.2 – 40.4 </a:t>
            </a:r>
            <a:endParaRPr lang="en-US" sz="3200" dirty="0"/>
          </a:p>
        </p:txBody>
      </p:sp>
    </p:spTree>
    <p:extLst>
      <p:ext uri="{BB962C8B-B14F-4D97-AF65-F5344CB8AC3E}">
        <p14:creationId xmlns:p14="http://schemas.microsoft.com/office/powerpoint/2010/main" val="170399909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3.  NFL – COMPETITIVE BALANCE DESTROYED IF NO RR AND PROTECT CLUB INVESTMENT IN SCOUTING AND TRAINING.  REJECT – NO COMPETTIVE BALANCE NOW – SAME TEAMS IN PLAYOFFS EVERY YEAR.  A SPECIFIED NUMBER OF YEARS GETS RETURN, NOT WHOLE CAREER. </a:t>
            </a:r>
            <a:br>
              <a:rPr lang="en-US" sz="3200" dirty="0" smtClean="0"/>
            </a:br>
            <a:r>
              <a:rPr lang="en-US" sz="3200" dirty="0" smtClean="0"/>
              <a:t>MORE RESTRICTIVE THAN NECESSARY – INCLUDES BELOW AVERAGE, UNLIMITED DURATION AND NO PROCEDURAL SAFEGUARDS. </a:t>
            </a:r>
            <a:br>
              <a:rPr lang="en-US" sz="3200" dirty="0" smtClean="0"/>
            </a:br>
            <a:r>
              <a:rPr lang="en-US" sz="3200" dirty="0"/>
              <a:t/>
            </a:r>
            <a:br>
              <a:rPr lang="en-US" sz="3200" dirty="0"/>
            </a:br>
            <a:r>
              <a:rPr lang="en-US" sz="3200" dirty="0" smtClean="0"/>
              <a:t>USSC DENIES CERT.  </a:t>
            </a:r>
            <a:br>
              <a:rPr lang="en-US" sz="3200" dirty="0" smtClean="0"/>
            </a:br>
            <a:r>
              <a:rPr lang="en-US" sz="3200" dirty="0"/>
              <a:t/>
            </a:r>
            <a:br>
              <a:rPr lang="en-US" sz="3200" dirty="0"/>
            </a:br>
            <a:r>
              <a:rPr lang="en-US" sz="3200" dirty="0" smtClean="0"/>
              <a:t>MACKEY = ALEXANDER v NFL – A CLASS ACTION.  THAT THEN SETTLED FOR $$ AND 1977 CBA.  </a:t>
            </a:r>
            <a:br>
              <a:rPr lang="en-US" sz="3200" dirty="0" smtClean="0"/>
            </a:br>
            <a:r>
              <a:rPr lang="en-US" sz="3200" dirty="0" smtClean="0"/>
              <a:t>1982 – 57 DAY STRIKE – REPLACEMENT PLAYERS.  NEW CBA.</a:t>
            </a:r>
            <a:br>
              <a:rPr lang="en-US" sz="3200" dirty="0" smtClean="0"/>
            </a:br>
            <a:r>
              <a:rPr lang="en-US" sz="3200" dirty="0" smtClean="0"/>
              <a:t>1987 -  STRIKE – PLAYERS CROSS.  NO CBA FOR YEARS – PLAN B. </a:t>
            </a:r>
            <a:br>
              <a:rPr lang="en-US" sz="3200" dirty="0" smtClean="0"/>
            </a:br>
            <a:r>
              <a:rPr lang="en-US" sz="3200" dirty="0" smtClean="0"/>
              <a:t>POWELL v NFL (1989) – NSLLE CONTINUES AS LONG AS COLLECTIVE BARGAINING RELATIONSHIP.  CITES BRIDGEMAN v NBA - LABOR LAW, NOT ANTITRUST, RULES.</a:t>
            </a:r>
            <a:br>
              <a:rPr lang="en-US" sz="3200" dirty="0" smtClean="0"/>
            </a:br>
            <a:r>
              <a:rPr lang="en-US" sz="3200" dirty="0" smtClean="0"/>
              <a:t>NFLPA </a:t>
            </a:r>
            <a:r>
              <a:rPr lang="en-US" sz="3200" dirty="0" smtClean="0">
                <a:solidFill>
                  <a:srgbClr val="FF0000"/>
                </a:solidFill>
              </a:rPr>
              <a:t>DECERTIFIES</a:t>
            </a:r>
            <a:r>
              <a:rPr lang="en-US" sz="3200" dirty="0" smtClean="0"/>
              <a:t>.</a:t>
            </a:r>
            <a:br>
              <a:rPr lang="en-US" sz="3200" dirty="0" smtClean="0"/>
            </a:br>
            <a:r>
              <a:rPr lang="en-US" sz="3200" dirty="0" smtClean="0"/>
              <a:t>MCNEILL AND WHITE v NFL – SETTLED FOR $$$ AND 1993 CBA.  </a:t>
            </a:r>
            <a:endParaRPr lang="en-US" sz="3200" dirty="0"/>
          </a:p>
        </p:txBody>
      </p:sp>
    </p:spTree>
    <p:extLst>
      <p:ext uri="{BB962C8B-B14F-4D97-AF65-F5344CB8AC3E}">
        <p14:creationId xmlns:p14="http://schemas.microsoft.com/office/powerpoint/2010/main" val="245177873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821297" cy="6857999"/>
          </a:xfrm>
        </p:spPr>
        <p:txBody>
          <a:bodyPr anchor="t">
            <a:normAutofit fontScale="90000"/>
          </a:bodyPr>
          <a:lstStyle/>
          <a:p>
            <a:r>
              <a:rPr lang="en-US" sz="3200" dirty="0" smtClean="0"/>
              <a:t>BROWN v NFL (USSC 1996)</a:t>
            </a:r>
            <a:br>
              <a:rPr lang="en-US" sz="3200" dirty="0" smtClean="0"/>
            </a:br>
            <a:r>
              <a:rPr lang="en-US" sz="3200" dirty="0"/>
              <a:t/>
            </a:r>
            <a:br>
              <a:rPr lang="en-US" sz="3200" dirty="0"/>
            </a:br>
            <a:r>
              <a:rPr lang="en-US" sz="3200" dirty="0" smtClean="0"/>
              <a:t>IN MARCH OF 1989 WITH NO CBA IN PLACE, NFL CREATED 6 MAN DEVELOPMENTAL SQUAD PER TEAM.  PAY EACH $ 1,000.  UNION REJECTED.  NFL DECLARED IMPASSE AND IMPLEMENTED.  235 DEVELPEMENTAL PLAYERS FILED AT LAWSUIT.</a:t>
            </a:r>
            <a:br>
              <a:rPr lang="en-US" sz="3200" dirty="0" smtClean="0"/>
            </a:br>
            <a:r>
              <a:rPr lang="en-US" sz="3200" dirty="0"/>
              <a:t/>
            </a:r>
            <a:br>
              <a:rPr lang="en-US" sz="3200" dirty="0"/>
            </a:br>
            <a:r>
              <a:rPr lang="en-US" sz="3200" dirty="0" smtClean="0"/>
              <a:t>1. PRIMARILY LABOR LAW, NOT ANTITRUST. NSLLE CONTINUES IF, AFTER IMPASSE, MANAGEMENT IMPLEMENTS PROPOSALS CONTAINED IN ITS PRE-IMPASSE POSITION.  BUT PROCESS MUST BE FREE OF ANY UNFAIR LABOR PRACTICE. REJECT ARGUMENT THAT NSLLE TERMINATES AT IMPASSE.</a:t>
            </a:r>
            <a:br>
              <a:rPr lang="en-US" sz="3200" dirty="0" smtClean="0"/>
            </a:br>
            <a:r>
              <a:rPr lang="en-US" sz="3200" dirty="0"/>
              <a:t/>
            </a:r>
            <a:br>
              <a:rPr lang="en-US" sz="3200" dirty="0"/>
            </a:br>
            <a:r>
              <a:rPr lang="en-US" sz="3200" dirty="0" smtClean="0"/>
              <a:t>2.  NOT FOREVER – IMPOSTION MAY BE SO FAR REMOVED FROM BARGAINING PROCESS TO MAKE THE RULE UNRELATED TO IT.  ESSENTIALLY CONFIRMS THE POWELL DECISION.  </a:t>
            </a:r>
            <a:br>
              <a:rPr lang="en-US" sz="3200" dirty="0" smtClean="0"/>
            </a:br>
            <a:r>
              <a:rPr lang="en-US" sz="3200" dirty="0"/>
              <a:t/>
            </a:r>
            <a:br>
              <a:rPr lang="en-US" sz="3200" dirty="0"/>
            </a:br>
            <a:r>
              <a:rPr lang="en-US" sz="3200" dirty="0" smtClean="0"/>
              <a:t>3.  BRIDGEMAN HAD SAID NSLLE ONLY IF OLD CBA UNCHANGED.  NO.</a:t>
            </a:r>
            <a:endParaRPr lang="en-US" sz="3200" dirty="0"/>
          </a:p>
        </p:txBody>
      </p:sp>
    </p:spTree>
    <p:extLst>
      <p:ext uri="{BB962C8B-B14F-4D97-AF65-F5344CB8AC3E}">
        <p14:creationId xmlns:p14="http://schemas.microsoft.com/office/powerpoint/2010/main" val="213526663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WOOD v NBA (1987)</a:t>
            </a:r>
            <a:br>
              <a:rPr lang="en-US" sz="3200" dirty="0" smtClean="0"/>
            </a:br>
            <a:r>
              <a:rPr lang="en-US" sz="3200" dirty="0" smtClean="0"/>
              <a:t/>
            </a:r>
            <a:br>
              <a:rPr lang="en-US" sz="3200" dirty="0" smtClean="0"/>
            </a:br>
            <a:r>
              <a:rPr lang="en-US" sz="3200" dirty="0" smtClean="0"/>
              <a:t>LEON WOOD FIRST ROUND PICK OF PHILADELPHIA.  CLUB OFFERED MAX ALLOWED AT TIME – OVER CAP.  WOOD CHALLENGED DRAFT, SALARY CAP AND BAN ON PLAYER CORPORATIONS AS AT VIOLATIONS.  ARGUED OUTSIDE BARGAINING UNIT – NO CONTRACT, HADN’T PLAYED.</a:t>
            </a:r>
            <a:br>
              <a:rPr lang="en-US" sz="3200" dirty="0" smtClean="0"/>
            </a:br>
            <a:r>
              <a:rPr lang="en-US" sz="3200" dirty="0" smtClean="0"/>
              <a:t/>
            </a:r>
            <a:br>
              <a:rPr lang="en-US" sz="3200" dirty="0" smtClean="0"/>
            </a:br>
            <a:r>
              <a:rPr lang="en-US" sz="3200" dirty="0" smtClean="0"/>
              <a:t>1. HIRING HALLS ASSIGN WORKERS IN MULTI-EMPLOYER SETTING – TELL SOME THEY CAN’T WORK.  NEW EMPLOYEE OFTEN DISADVANTAGED.</a:t>
            </a:r>
            <a:br>
              <a:rPr lang="en-US" sz="3200" dirty="0" smtClean="0"/>
            </a:br>
            <a:r>
              <a:rPr lang="en-US" sz="3200" dirty="0" smtClean="0"/>
              <a:t/>
            </a:r>
            <a:br>
              <a:rPr lang="en-US" sz="3200" dirty="0" smtClean="0"/>
            </a:br>
            <a:r>
              <a:rPr lang="en-US" sz="3200" dirty="0" smtClean="0"/>
              <a:t>2.  AT LAWS SHOULDN’T SUBVERT LABOR LAWS.  LABOR PEACE – DON’T WANT COURTS SECOND GUESSING NEGOTIATIONS.</a:t>
            </a:r>
            <a:br>
              <a:rPr lang="en-US" sz="3200" dirty="0" smtClean="0"/>
            </a:br>
            <a:r>
              <a:rPr lang="en-US" sz="3200" dirty="0" smtClean="0"/>
              <a:t/>
            </a:r>
            <a:br>
              <a:rPr lang="en-US" sz="3200" dirty="0" smtClean="0"/>
            </a:br>
            <a:r>
              <a:rPr lang="en-US" sz="3200" dirty="0" smtClean="0"/>
              <a:t>3.  UNION GETS BEST DEAL FOR GREATEST NUMBER.  WOOD MAY HAVE CLAIM AGAINST UNION FOR BREACH OF DUTY TO FAIR REPRESENTATION.</a:t>
            </a:r>
            <a:endParaRPr lang="en-US" sz="3200"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DUTY OF FAIR REPRESENTATION (UNION)</a:t>
            </a:r>
            <a:br>
              <a:rPr lang="en-US" sz="3200" dirty="0" smtClean="0"/>
            </a:br>
            <a:r>
              <a:rPr lang="en-US" sz="3200" dirty="0" smtClean="0"/>
              <a:t/>
            </a:r>
            <a:br>
              <a:rPr lang="en-US" sz="3200" dirty="0" smtClean="0"/>
            </a:br>
            <a:r>
              <a:rPr lang="en-US" sz="3200" dirty="0" smtClean="0"/>
              <a:t>NO HOSTILITY OR DISCRIMINATION TOWARDS A MEMBER.</a:t>
            </a:r>
            <a:br>
              <a:rPr lang="en-US" sz="3200" dirty="0" smtClean="0"/>
            </a:br>
            <a:r>
              <a:rPr lang="en-US" sz="3200" dirty="0" smtClean="0"/>
              <a:t>DISCRETION WITH GOOD FAITH AND HONESTY.</a:t>
            </a:r>
            <a:br>
              <a:rPr lang="en-US" sz="3200" dirty="0" smtClean="0"/>
            </a:br>
            <a:r>
              <a:rPr lang="en-US" sz="3200" dirty="0" smtClean="0"/>
              <a:t>BREACH IF ARBITRARY, DISCRIMINATORY OR BAD FAITH.</a:t>
            </a:r>
            <a:br>
              <a:rPr lang="en-US" sz="3200" dirty="0" smtClean="0"/>
            </a:br>
            <a:r>
              <a:rPr lang="en-US" sz="3200" dirty="0" smtClean="0"/>
              <a:t>SUBSTANTIAL DEFERENCE – NARROW DUTY.  NEGLIGENCE = NO BREACH.</a:t>
            </a:r>
            <a:br>
              <a:rPr lang="en-US" sz="3200" dirty="0" smtClean="0"/>
            </a:br>
            <a:r>
              <a:rPr lang="en-US" sz="3200" dirty="0" smtClean="0"/>
              <a:t>NO BREACH ON JUDGMENT ISSUE.</a:t>
            </a:r>
            <a:br>
              <a:rPr lang="en-US" sz="3200" dirty="0" smtClean="0"/>
            </a:br>
            <a:r>
              <a:rPr lang="en-US" sz="3200" dirty="0" smtClean="0"/>
              <a:t/>
            </a:r>
            <a:br>
              <a:rPr lang="en-US" sz="3200" dirty="0" smtClean="0"/>
            </a:br>
            <a:r>
              <a:rPr lang="en-US" sz="3200" dirty="0" smtClean="0"/>
              <a:t/>
            </a:r>
            <a:br>
              <a:rPr lang="en-US" sz="3200" dirty="0" smtClean="0"/>
            </a:br>
            <a:r>
              <a:rPr lang="en-US" sz="3200" smtClean="0"/>
              <a:t>PROSPECTIVE EMPLOYEES (ROOKIES) </a:t>
            </a:r>
            <a:r>
              <a:rPr lang="en-US" sz="3200" dirty="0" smtClean="0"/>
              <a:t>NOT MEMBERS OF BARGAINING UNIT FOR DUTY OF FAIR REPRESENTATION.</a:t>
            </a:r>
            <a:br>
              <a:rPr lang="en-US" sz="3200" dirty="0" smtClean="0"/>
            </a:br>
            <a:endParaRPr lang="en-US" sz="32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CLARETT v NFL (2004)</a:t>
            </a:r>
            <a:br>
              <a:rPr lang="en-US" sz="3200" dirty="0" smtClean="0"/>
            </a:br>
            <a:r>
              <a:rPr lang="en-US" sz="3200" dirty="0" smtClean="0"/>
              <a:t/>
            </a:r>
            <a:br>
              <a:rPr lang="en-US" sz="3200" dirty="0" smtClean="0"/>
            </a:br>
            <a:r>
              <a:rPr lang="en-US" sz="3200" dirty="0" smtClean="0"/>
              <a:t>NFL RULE SAYS CAN’T BE DRAFTED UNLESS 3 SEASONS REMOVED FROM HIGH SCHOOL GRADUATION.  2002 – CLARETT A TRUE FRESHMAN – OSU UNDEFEATED AND NATIONAL CHAMPION.  2003 – SUSPENDED.  2004 – PROBABLY SUSPENDED BUT FILES AT LAWSUIT BEFORE SURE. </a:t>
            </a:r>
            <a:br>
              <a:rPr lang="en-US" sz="3200" dirty="0" smtClean="0"/>
            </a:br>
            <a:r>
              <a:rPr lang="en-US" sz="3200" dirty="0" smtClean="0"/>
              <a:t/>
            </a:r>
            <a:br>
              <a:rPr lang="en-US" sz="3200" dirty="0" smtClean="0"/>
            </a:br>
            <a:r>
              <a:rPr lang="en-US" sz="3200" dirty="0" smtClean="0"/>
              <a:t>SOTOMAYOR (ON 2</a:t>
            </a:r>
            <a:r>
              <a:rPr lang="en-US" sz="3200" baseline="30000" dirty="0" smtClean="0"/>
              <a:t>ND</a:t>
            </a:r>
            <a:r>
              <a:rPr lang="en-US" sz="3200" dirty="0" smtClean="0"/>
              <a:t> CIRCUIT)</a:t>
            </a:r>
            <a:br>
              <a:rPr lang="en-US" sz="3200" dirty="0" smtClean="0"/>
            </a:br>
            <a:r>
              <a:rPr lang="en-US" sz="3200" dirty="0" smtClean="0"/>
              <a:t/>
            </a:r>
            <a:br>
              <a:rPr lang="en-US" sz="3200" dirty="0" smtClean="0"/>
            </a:br>
            <a:r>
              <a:rPr lang="en-US" sz="3200" dirty="0" smtClean="0"/>
              <a:t>1.  QUESTION MACKEY’S 3 PART TEST FOR NSLLE.  HERE – RESTRAINT IN PLAYER MARKET, NOT HINDERING COMPETITION.</a:t>
            </a:r>
            <a:br>
              <a:rPr lang="en-US" sz="3200" dirty="0" smtClean="0"/>
            </a:br>
            <a:r>
              <a:rPr lang="en-US" sz="3200" dirty="0" smtClean="0"/>
              <a:t/>
            </a:r>
            <a:br>
              <a:rPr lang="en-US" sz="3200" dirty="0" smtClean="0"/>
            </a:br>
            <a:r>
              <a:rPr lang="en-US" sz="3200" dirty="0" smtClean="0"/>
              <a:t>2.  BROWN AND WOOD – LABOR LAW SHOULD CONTROL.</a:t>
            </a:r>
            <a:br>
              <a:rPr lang="en-US" sz="3200" dirty="0" smtClean="0"/>
            </a:br>
            <a:r>
              <a:rPr lang="en-US" sz="3200" dirty="0" smtClean="0"/>
              <a:t/>
            </a:r>
            <a:br>
              <a:rPr lang="en-US" sz="3200" dirty="0" smtClean="0"/>
            </a:br>
            <a:r>
              <a:rPr lang="en-US" sz="3200" dirty="0" smtClean="0"/>
              <a:t>3.  DRAFT CLEARLY IS A CONCERTED REFUSAL TO DEAL – Q IS NSLLE.  </a:t>
            </a:r>
            <a:br>
              <a:rPr lang="en-US" sz="3200" dirty="0" smtClean="0"/>
            </a:br>
            <a:r>
              <a:rPr lang="en-US" sz="3200" dirty="0" smtClean="0"/>
              <a:t>UNION CAN FAVOR VETS OVER ROOKIES, PRESERVE JOBS FOR CURRENT EMPLOYEES AT EXPENSE OF PROSPECTIVE </a:t>
            </a:r>
            <a:endParaRPr lang="en-US" sz="32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4. CLARETT LIKE ANY DISAPPOINTED JOB SEEKER – CONFIDENT HE DOESN’T HAVE SKILLS BUT DOESN’T MEET  QUALIFICATIONS OR THE REQUISITE CRITERIA.</a:t>
            </a:r>
            <a:br>
              <a:rPr lang="en-US" sz="3200" dirty="0" smtClean="0"/>
            </a:br>
            <a:r>
              <a:rPr lang="en-US" sz="3200" dirty="0" smtClean="0"/>
              <a:t/>
            </a:r>
            <a:br>
              <a:rPr lang="en-US" sz="3200" dirty="0" smtClean="0"/>
            </a:br>
            <a:r>
              <a:rPr lang="en-US" sz="3200" dirty="0" smtClean="0"/>
              <a:t>5.  INCORPORATED THROUGH ZIPPER CLAUSE.  BUT UNION KNEW AND CHOSE NOT TO BARGAIN OVER THE RULE. SAFEGUARD COLLECTIVE BARGAINING PROCESS AND UNIQUE BUNDLE OF COMPROMISES.  </a:t>
            </a:r>
            <a:br>
              <a:rPr lang="en-US" sz="3200" dirty="0" smtClean="0"/>
            </a:br>
            <a:r>
              <a:rPr lang="en-US" sz="3200" dirty="0" smtClean="0"/>
              <a:t/>
            </a:r>
            <a:br>
              <a:rPr lang="en-US" sz="3200" dirty="0" smtClean="0"/>
            </a:br>
            <a:r>
              <a:rPr lang="en-US" sz="3200" dirty="0" smtClean="0"/>
              <a:t>ACTUAL RULE IS YOU MUST APPLY FOR SPECIAL PERMISSION TO APPLY.</a:t>
            </a:r>
            <a:br>
              <a:rPr lang="en-US" sz="3200" dirty="0" smtClean="0"/>
            </a:br>
            <a:r>
              <a:rPr lang="en-US" sz="3200" dirty="0" smtClean="0"/>
              <a:t>RULE IN 2011 CBA.</a:t>
            </a:r>
            <a:br>
              <a:rPr lang="en-US" sz="3200" dirty="0" smtClean="0"/>
            </a:br>
            <a:r>
              <a:rPr lang="en-US" sz="3200" dirty="0" smtClean="0"/>
              <a:t/>
            </a:r>
            <a:br>
              <a:rPr lang="en-US" sz="3200" dirty="0" smtClean="0"/>
            </a:br>
            <a:r>
              <a:rPr lang="en-US" sz="3200" dirty="0" smtClean="0"/>
              <a:t>HAYWOOD v NCAA (1971) – ELIGILITY RULES INVALID – ILLEGAL BOYCOTT.</a:t>
            </a:r>
            <a:br>
              <a:rPr lang="en-US" sz="3200" dirty="0" smtClean="0"/>
            </a:br>
            <a:r>
              <a:rPr lang="en-US" sz="3200" dirty="0" smtClean="0"/>
              <a:t/>
            </a:r>
            <a:br>
              <a:rPr lang="en-US" sz="3200" dirty="0" smtClean="0"/>
            </a:br>
            <a:r>
              <a:rPr lang="en-US" sz="3200" dirty="0" smtClean="0"/>
              <a:t>IS CLARETT JUST A DISAPPOINTED JOB SEEKER ?</a:t>
            </a:r>
            <a:br>
              <a:rPr lang="en-US" sz="3200" dirty="0" smtClean="0"/>
            </a:br>
            <a:r>
              <a:rPr lang="en-US" sz="3200" dirty="0" smtClean="0"/>
              <a:t>DOES IT MATTER THAT HE WANTS IN AND WOOD WANTED OUT ?</a:t>
            </a:r>
            <a:br>
              <a:rPr lang="en-US" sz="3200" dirty="0" smtClean="0"/>
            </a:br>
            <a:r>
              <a:rPr lang="en-US" sz="3200" dirty="0" smtClean="0"/>
              <a:t>WHAT ABOUT NCAA ?</a:t>
            </a:r>
            <a:br>
              <a:rPr lang="en-US" sz="3200" dirty="0" smtClean="0"/>
            </a:br>
            <a:r>
              <a:rPr lang="en-US" sz="3200" dirty="0" smtClean="0"/>
              <a:t>DOES 3 YEAR RULE REDUCE RISK OF VETERAN BEING REPLACED ?</a:t>
            </a:r>
            <a:br>
              <a:rPr lang="en-US" sz="3200" dirty="0" smtClean="0"/>
            </a:br>
            <a:endParaRPr lang="en-US" sz="32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AMERICAN NEEDLE v NFL (2010)</a:t>
            </a:r>
            <a:br>
              <a:rPr lang="en-US" sz="3200" dirty="0" smtClean="0"/>
            </a:br>
            <a:r>
              <a:rPr lang="en-US" sz="3200" dirty="0" smtClean="0"/>
              <a:t/>
            </a:r>
            <a:br>
              <a:rPr lang="en-US" sz="3200" dirty="0" smtClean="0"/>
            </a:br>
            <a:r>
              <a:rPr lang="en-US" sz="3200" dirty="0" smtClean="0"/>
              <a:t>1963 – NFL PROPERTIES CREATED TO MARKET INTELLECTUAL PROPERTY OF NFL TEAMS.  1963 – 2000 – GAVE NON EXCLUSIVE LICENSE TO MANY VENDORS – AN ONE OF THEM.  DEC 2000 – EXCLUSIVE LICENSE FOR HEADGEAR TO REEBOCK.  DIDN’T RENEW AN NON EXCLUSIVE.  AN SUED ON SHERMAN 1 – NFL ARGUED  SINGLE ENTITY IN RESPONSE.  </a:t>
            </a:r>
            <a:br>
              <a:rPr lang="en-US" sz="3200" dirty="0" smtClean="0"/>
            </a:br>
            <a:r>
              <a:rPr lang="en-US" sz="3200" dirty="0" smtClean="0"/>
              <a:t/>
            </a:r>
            <a:br>
              <a:rPr lang="en-US" sz="3200" dirty="0" smtClean="0"/>
            </a:br>
            <a:r>
              <a:rPr lang="en-US" sz="3200" dirty="0" smtClean="0"/>
              <a:t>1.  FUNCTIONAL DECISION – NEED CONCERTED ACTION JOINING TOGETHER INDEPENDENT CENTERS OF DECISION MAKING. TEAMS INDEP OWNED AND OPERATED.  NOT COMMON BUT INDIVIDUAL INTERESTS.</a:t>
            </a:r>
            <a:br>
              <a:rPr lang="en-US" sz="3200" dirty="0" smtClean="0"/>
            </a:br>
            <a:r>
              <a:rPr lang="en-US" sz="3200" dirty="0" smtClean="0"/>
              <a:t/>
            </a:r>
            <a:br>
              <a:rPr lang="en-US" sz="3200" dirty="0" smtClean="0"/>
            </a:br>
            <a:r>
              <a:rPr lang="en-US" sz="3200" dirty="0" smtClean="0"/>
              <a:t>2.  NFL PROPERTIES DOESN’T CHANGE INQUIRY.  INDEPENDENT TEAMS CHOOSING TO MARKET IN CONCERT.  TEAMS HAVE COMMON INTERESTS BUT STILL SEPARATE PROFIT MAXIMIZING ENTITIES.  </a:t>
            </a:r>
            <a:br>
              <a:rPr lang="en-US" sz="3200" dirty="0" smtClean="0"/>
            </a:br>
            <a:r>
              <a:rPr lang="en-US" sz="3200" dirty="0" smtClean="0"/>
              <a:t/>
            </a:r>
            <a:br>
              <a:rPr lang="en-US" sz="3200" dirty="0" smtClean="0"/>
            </a:br>
            <a:r>
              <a:rPr lang="en-US" sz="3200" dirty="0" smtClean="0"/>
              <a:t>3.  MUST COOPERATE TO HAVE LEAGUE DOESN’T CHANGE HERE.</a:t>
            </a:r>
            <a:endParaRPr lang="en-US" sz="32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4.  RULE OF REASON PROTECTS WHERE ENTITIES NEED TO WORK TOGETHER IN A SPECIAL INDUSTRY. SHARING PROFITS EQUALLY DOESN’T IMMUNIZE – ALL CARTELS SHARE PROFITS.  TEAMS HAVE ECONOMIC INTERESTS APART FROM NFL PROPERTIES </a:t>
            </a:r>
            <a:r>
              <a:rPr lang="en-US" sz="3200" smtClean="0"/>
              <a:t>WELL BEING</a:t>
            </a: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COLLEGE LITIGATION OVER NCAA RULES</a:t>
            </a:r>
            <a:br>
              <a:rPr lang="en-US" sz="3200" dirty="0" smtClean="0"/>
            </a:br>
            <a:r>
              <a:rPr lang="en-US" sz="3200" dirty="0" smtClean="0"/>
              <a:t/>
            </a:r>
            <a:br>
              <a:rPr lang="en-US" sz="3200" dirty="0" smtClean="0"/>
            </a:br>
            <a:r>
              <a:rPr lang="en-US" sz="3200" dirty="0" smtClean="0"/>
              <a:t>BANKS v NCAA (1992)</a:t>
            </a:r>
            <a:br>
              <a:rPr lang="en-US" sz="3200" dirty="0" smtClean="0"/>
            </a:br>
            <a:r>
              <a:rPr lang="en-US" sz="3200" dirty="0" smtClean="0"/>
              <a:t/>
            </a:r>
            <a:br>
              <a:rPr lang="en-US" sz="3200" dirty="0" smtClean="0"/>
            </a:br>
            <a:r>
              <a:rPr lang="en-US" sz="3200" dirty="0" smtClean="0"/>
              <a:t>NCAA RULE – LOSE ELIGIBILITY IF ENTER A PROFESSIONAL DRAFT OR AGREE TO BE REPRESENTED BY AN AGENT IN THAT SPORT.  BANKS ENTERS 1990 NFL DRAFT – NOT DRAFTED AND NO FREE AGENT CONTRACT.  HAS 1 YEAR OF ELIGIBILITY LEFT – TRIES TO RETURN TO ND BUT CAN’T. SUES.  DC FOR NCAA.  </a:t>
            </a:r>
            <a:br>
              <a:rPr lang="en-US" sz="3200" dirty="0" smtClean="0"/>
            </a:br>
            <a:r>
              <a:rPr lang="en-US" sz="3200" dirty="0" smtClean="0"/>
              <a:t/>
            </a:r>
            <a:br>
              <a:rPr lang="en-US" sz="3200" dirty="0" smtClean="0"/>
            </a:br>
            <a:r>
              <a:rPr lang="en-US" sz="3200" dirty="0" smtClean="0"/>
              <a:t>1.  NO MORE RESTRAINT THAN OTHER ELIGIBILITY RULES.  DOESN’T RESTRAIN MARKET FOR COLLEGE PLAYERS BECAUSE COLLEGES NOT NFL MINOR LEAGUE BUT OPPORTUNITY FOR COMPETITION FOR STUDENTS.NCAA CREATES BRIGHT LINE BETWEEN STUDENT AND PAY.  </a:t>
            </a:r>
            <a:br>
              <a:rPr lang="en-US" sz="3200" dirty="0" smtClean="0"/>
            </a:br>
            <a:r>
              <a:rPr lang="en-US" sz="3200" dirty="0" smtClean="0"/>
              <a:t/>
            </a:r>
            <a:br>
              <a:rPr lang="en-US" sz="3200" dirty="0" smtClean="0"/>
            </a:br>
            <a:r>
              <a:rPr lang="en-US" sz="3200" dirty="0" smtClean="0"/>
              <a:t>2.  </a:t>
            </a:r>
            <a:r>
              <a:rPr lang="en-US" sz="3200" smtClean="0"/>
              <a:t>NCAA  </a:t>
            </a:r>
            <a:r>
              <a:rPr lang="en-US" sz="3200" dirty="0" smtClean="0"/>
              <a:t>NOT PURCHASERS OF LABOR – NO PRICE COMPETITION.  VERDICT FOR P WOULD DESTROY AMATEURISM.  SHIFT EMPHASIS FROM EDUCATION TO NFL MINOR LEAGUE.  </a:t>
            </a:r>
            <a:endParaRPr lang="en-US" sz="32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FLAM (C AND D)</a:t>
            </a:r>
            <a:br>
              <a:rPr lang="en-US" sz="3200" dirty="0" smtClean="0"/>
            </a:br>
            <a:r>
              <a:rPr lang="en-US" sz="3200" dirty="0" smtClean="0"/>
              <a:t/>
            </a:r>
            <a:br>
              <a:rPr lang="en-US" sz="3200" dirty="0" smtClean="0"/>
            </a:br>
            <a:r>
              <a:rPr lang="en-US" sz="3200" dirty="0" smtClean="0"/>
              <a:t>1. DOES EFFECT A MARKET – CONTROLS A MATERIAL TERM OF EMPLOYMENT PLAYERS WOULD WANT.  HARMS COMPETITION IN THE LABOR MARKET.  RECRUITS LOOKING AT MORE THAN JUST VALUE OF TUITION.  NO ON MOTION TO DISMISS – LET IT GO TO RULE OF REASON.</a:t>
            </a:r>
            <a:br>
              <a:rPr lang="en-US" sz="3200" dirty="0" smtClean="0"/>
            </a:br>
            <a:r>
              <a:rPr lang="en-US" sz="3200" dirty="0" smtClean="0"/>
              <a:t/>
            </a:r>
            <a:br>
              <a:rPr lang="en-US" sz="3200" dirty="0" smtClean="0"/>
            </a:br>
            <a:r>
              <a:rPr lang="en-US" sz="3200" dirty="0" smtClean="0"/>
              <a:t>WHY ALLOWED IN BASEBALL ?</a:t>
            </a:r>
            <a:br>
              <a:rPr lang="en-US" sz="3200" dirty="0" smtClean="0"/>
            </a:br>
            <a:r>
              <a:rPr lang="en-US" sz="3200" dirty="0" smtClean="0"/>
              <a:t>DO COLLEGE ATHLETES NEED TO BE EMPLOYEES TO WIN CASE ?</a:t>
            </a:r>
            <a:br>
              <a:rPr lang="en-US" sz="3200" dirty="0" smtClean="0"/>
            </a:br>
            <a:r>
              <a:rPr lang="en-US" sz="3200" dirty="0" smtClean="0"/>
              <a:t>NLRB RULING ON SOCIAL MEDIA AFFECT THIS ?</a:t>
            </a:r>
            <a:br>
              <a:rPr lang="en-US" sz="3200" dirty="0" smtClean="0"/>
            </a:br>
            <a:r>
              <a:rPr lang="en-US" sz="3200" dirty="0" smtClean="0"/>
              <a:t/>
            </a:r>
            <a:br>
              <a:rPr lang="en-US" sz="3200" dirty="0" smtClean="0"/>
            </a:br>
            <a:r>
              <a:rPr lang="en-US" sz="3200" dirty="0" smtClean="0"/>
              <a:t>MANY CASES NCAA ELIGIBILITY REQUIREMENTS - PRESERVING AMATEURISM, ACADEMIC VALUES, COMPETITIVE BALANCE.   </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2011 – SEC GETS 13 YEAR, $ 3 BIL DEAL WITH ESPN AND CBS.</a:t>
            </a:r>
            <a:br>
              <a:rPr lang="en-US" sz="3200" dirty="0" smtClean="0"/>
            </a:br>
            <a:r>
              <a:rPr lang="en-US" sz="3200" dirty="0" smtClean="0"/>
              <a:t>2014 – SEC NETWORK.  IN 9 MONTHS, SEC SCHOOLS WENT FROM </a:t>
            </a:r>
            <a:br>
              <a:rPr lang="en-US" sz="3200" dirty="0" smtClean="0"/>
            </a:br>
            <a:r>
              <a:rPr lang="en-US" sz="3200" dirty="0"/>
              <a:t> </a:t>
            </a:r>
            <a:r>
              <a:rPr lang="en-US" sz="3200" dirty="0" smtClean="0"/>
              <a:t>            $ 20.3 MIL PER YEAR TO $ 31.2 MIL PER FOR TV SHARE.</a:t>
            </a:r>
            <a:br>
              <a:rPr lang="en-US" sz="3200" dirty="0" smtClean="0"/>
            </a:br>
            <a:r>
              <a:rPr lang="en-US" sz="3200" dirty="0" smtClean="0"/>
              <a:t/>
            </a:r>
            <a:br>
              <a:rPr lang="en-US" sz="3200" dirty="0" smtClean="0"/>
            </a:br>
            <a:r>
              <a:rPr lang="en-US" sz="3200" dirty="0" smtClean="0"/>
              <a:t>COLLEGE FOOTBALL COACHES SALARIES HANDOUT – </a:t>
            </a:r>
            <a:r>
              <a:rPr lang="en-US" sz="3200" dirty="0" smtClean="0">
                <a:solidFill>
                  <a:srgbClr val="FF0000"/>
                </a:solidFill>
              </a:rPr>
              <a:t>USA TODAY IS CLASS OFFICIAL SITE.</a:t>
            </a:r>
            <a:br>
              <a:rPr lang="en-US" sz="3200" dirty="0" smtClean="0">
                <a:solidFill>
                  <a:srgbClr val="FF0000"/>
                </a:solidFill>
              </a:rPr>
            </a:br>
            <a:r>
              <a:rPr lang="en-US" sz="3200" dirty="0"/>
              <a:t/>
            </a:r>
            <a:br>
              <a:rPr lang="en-US" sz="3200" dirty="0"/>
            </a:br>
            <a:r>
              <a:rPr lang="en-US" sz="3200" dirty="0" smtClean="0"/>
              <a:t>2006 – AVG FOOTBALL D1 HC ANNUAL COMPENSATION = $ 950, 000</a:t>
            </a:r>
            <a:br>
              <a:rPr lang="en-US" sz="3200" dirty="0" smtClean="0"/>
            </a:br>
            <a:r>
              <a:rPr lang="en-US" sz="3200" dirty="0" smtClean="0"/>
              <a:t>2014 -              “                                  “                                  = $ 1, 950,000</a:t>
            </a:r>
            <a:br>
              <a:rPr lang="en-US" sz="3200" dirty="0" smtClean="0"/>
            </a:br>
            <a:r>
              <a:rPr lang="en-US" sz="3200" dirty="0"/>
              <a:t> </a:t>
            </a:r>
            <a:r>
              <a:rPr lang="en-US" sz="3200" dirty="0" smtClean="0"/>
              <a:t>            POWER 5 +  ND AVG = $ 2,950,000.</a:t>
            </a:r>
            <a:br>
              <a:rPr lang="en-US" sz="3200" dirty="0" smtClean="0"/>
            </a:br>
            <a:r>
              <a:rPr lang="en-US" sz="3200" dirty="0"/>
              <a:t/>
            </a:r>
            <a:br>
              <a:rPr lang="en-US" sz="3200" dirty="0"/>
            </a:br>
            <a:r>
              <a:rPr lang="en-US" sz="3200" dirty="0" smtClean="0"/>
              <a:t>2006 – 1 HC AT $ 3,000,000 OR MORE</a:t>
            </a:r>
            <a:br>
              <a:rPr lang="en-US" sz="3200" dirty="0" smtClean="0"/>
            </a:br>
            <a:r>
              <a:rPr lang="en-US" sz="3200" dirty="0" smtClean="0"/>
              <a:t>2014 -  34</a:t>
            </a:r>
            <a:br>
              <a:rPr lang="en-US" sz="3200" dirty="0" smtClean="0"/>
            </a:br>
            <a:r>
              <a:rPr lang="en-US" sz="3200" dirty="0" smtClean="0"/>
              <a:t>2017 -  39</a:t>
            </a:r>
            <a:br>
              <a:rPr lang="en-US" sz="3200" dirty="0" smtClean="0"/>
            </a:br>
            <a:r>
              <a:rPr lang="en-US" sz="3200" dirty="0"/>
              <a:t/>
            </a:r>
            <a:br>
              <a:rPr lang="en-US" sz="3200" dirty="0"/>
            </a:br>
            <a:r>
              <a:rPr lang="en-US" sz="3200" dirty="0" smtClean="0"/>
              <a:t>2006 – 42 HC AT $ 1,000,000 OR MORE</a:t>
            </a:r>
            <a:br>
              <a:rPr lang="en-US" sz="3200" dirty="0" smtClean="0"/>
            </a:br>
            <a:r>
              <a:rPr lang="en-US" sz="3200" dirty="0" smtClean="0"/>
              <a:t>2015 – 71; 2017 - 78</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213294851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MEDIA RIGHTS.</a:t>
            </a:r>
            <a:br>
              <a:rPr lang="en-US" sz="3200" dirty="0" smtClean="0"/>
            </a:br>
            <a:r>
              <a:rPr lang="en-US" sz="3200" dirty="0" smtClean="0"/>
              <a:t/>
            </a:r>
            <a:br>
              <a:rPr lang="en-US" sz="3200" dirty="0" smtClean="0"/>
            </a:br>
            <a:r>
              <a:rPr lang="en-US" sz="3200" dirty="0" smtClean="0"/>
              <a:t>FIRST RIGHTS ON RADIO.  THEN TV.  THEN DELAYED BROADCASTS.  HIGHLIGHTS.  NOW MOBILE APPS.  JUST KEEPING TRACK OF MEDIA RIGHTS IS A FULL TIME JOB.</a:t>
            </a:r>
            <a:br>
              <a:rPr lang="en-US" sz="3200" dirty="0" smtClean="0"/>
            </a:br>
            <a:r>
              <a:rPr lang="en-US" sz="3200" dirty="0" smtClean="0"/>
              <a:t/>
            </a:r>
            <a:br>
              <a:rPr lang="en-US" sz="3200" dirty="0" smtClean="0"/>
            </a:br>
            <a:r>
              <a:rPr lang="en-US" sz="3200" dirty="0" smtClean="0"/>
              <a:t>NEW MEDIA DEMANDS CONTENT.  SPORTS AND MOVIES STILL BIG DRAW.</a:t>
            </a:r>
            <a:br>
              <a:rPr lang="en-US" sz="3200" dirty="0" smtClean="0"/>
            </a:br>
            <a:r>
              <a:rPr lang="en-US" sz="3200" dirty="0" smtClean="0"/>
              <a:t/>
            </a:r>
            <a:br>
              <a:rPr lang="en-US" sz="3200" dirty="0" smtClean="0"/>
            </a:br>
            <a:r>
              <a:rPr lang="en-US" sz="3200" dirty="0" smtClean="0"/>
              <a:t>RADIO – AM – 1927.  CAN’T BROADCAST ON SAME FREQUENCY.  1934 – FCC – LICENSE AND “FREE” SYSTEM.  THEN TV AND VHF – 1-13 CHANNELS.  ADOPT SAME REGULATORY SYSTEM.  SPECTRUM SCARCITY.</a:t>
            </a:r>
            <a:br>
              <a:rPr lang="en-US" sz="3200" dirty="0" smtClean="0"/>
            </a:br>
            <a:r>
              <a:rPr lang="en-US" sz="3200" dirty="0" smtClean="0"/>
              <a:t/>
            </a:r>
            <a:br>
              <a:rPr lang="en-US" sz="3200" dirty="0" smtClean="0"/>
            </a:br>
            <a:r>
              <a:rPr lang="en-US" sz="3200" dirty="0" smtClean="0"/>
              <a:t>CATV – HIGH ANTENNA.  CURIVATURE OF THE EARTH AND RURAL AREAS.  CABLES RUNNING TO HOUSES FROM ANTENNA.</a:t>
            </a:r>
            <a:br>
              <a:rPr lang="en-US" sz="3200" dirty="0" smtClean="0"/>
            </a:br>
            <a:r>
              <a:rPr lang="en-US" sz="3200" dirty="0" smtClean="0"/>
              <a:t/>
            </a:r>
            <a:br>
              <a:rPr lang="en-US" sz="3200" dirty="0" smtClean="0"/>
            </a:br>
            <a:r>
              <a:rPr lang="en-US" sz="3200" dirty="0" smtClean="0"/>
              <a:t>THEN TED TURNER.  1970 – DAD DIES AND LEAVES HIM OUTDOOR ADVERTISING BUSINESS.  TED SELLS AND BUYS UHF CHANNEL 17 IN ATLANTA.  WANTS NATIONAL NETWORK – MICROWAVE RELAY TOWER - $ 50,000 – 100,000 EACH.</a:t>
            </a:r>
            <a:endParaRPr lang="en-US" sz="3200"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PARTY.  FRIEND TELLS HIM ABOUT ED TAYLOR.  TRANSPONDERS – CURVED MIRRORS – RETURN AND DIFFUSE.  TAYLOR LEAVING WESTERN UNION TO GO WITH RCA.  LAUNCHING 2</a:t>
            </a:r>
            <a:r>
              <a:rPr lang="en-US" sz="3200" baseline="30000" dirty="0" smtClean="0"/>
              <a:t>ND</a:t>
            </a:r>
            <a:r>
              <a:rPr lang="en-US" sz="3200" dirty="0" smtClean="0"/>
              <a:t> SATELLITE.  THEN GIVE AWAY CHEAP EARTHLINKS TO CABLE OPERATORS TO PUT ON TOWERS.  </a:t>
            </a:r>
            <a:br>
              <a:rPr lang="en-US" sz="3200" dirty="0" smtClean="0"/>
            </a:br>
            <a:r>
              <a:rPr lang="en-US" sz="3200" dirty="0" smtClean="0"/>
              <a:t/>
            </a:r>
            <a:br>
              <a:rPr lang="en-US" sz="3200" dirty="0" smtClean="0"/>
            </a:br>
            <a:r>
              <a:rPr lang="en-US" sz="3200" dirty="0" smtClean="0"/>
              <a:t>CONTENT.  SPORTS – BRAVES AND HAWKS IN 1970’S.  NEWS – 1982 – CNN.  MOVIES AND TV SHOWS – 1986 - 3,300 FROM MGM.  1991 – 3,000 EPISODES OF CARTOONS FROM HANNA-BARBERA.  </a:t>
            </a:r>
            <a:br>
              <a:rPr lang="en-US" sz="3200" dirty="0" smtClean="0"/>
            </a:br>
            <a:r>
              <a:rPr lang="en-US" sz="3200" dirty="0" smtClean="0"/>
              <a:t/>
            </a:r>
            <a:br>
              <a:rPr lang="en-US" sz="3200" dirty="0" smtClean="0"/>
            </a:br>
            <a:r>
              <a:rPr lang="en-US" sz="3200" dirty="0" smtClean="0">
                <a:solidFill>
                  <a:srgbClr val="FF0000"/>
                </a:solidFill>
              </a:rPr>
              <a:t>LOCAL SIGNALS </a:t>
            </a:r>
            <a:r>
              <a:rPr lang="en-US" sz="3200" dirty="0" smtClean="0"/>
              <a:t>– FROM STATIONS WITHIN 35 MILES OF CABLE OPERATOR.  GENERALLY ONES PICKED UP “ON THE AIR” AND SENT OUT OVER CABLE.  </a:t>
            </a:r>
            <a:br>
              <a:rPr lang="en-US" sz="3200" dirty="0" smtClean="0"/>
            </a:br>
            <a:r>
              <a:rPr lang="en-US" sz="3200" dirty="0" smtClean="0"/>
              <a:t/>
            </a:r>
            <a:br>
              <a:rPr lang="en-US" sz="3200" dirty="0" smtClean="0"/>
            </a:br>
            <a:r>
              <a:rPr lang="en-US" sz="3200" dirty="0" smtClean="0">
                <a:solidFill>
                  <a:srgbClr val="FF0000"/>
                </a:solidFill>
              </a:rPr>
              <a:t>DISTANT SIGNALS </a:t>
            </a:r>
            <a:r>
              <a:rPr lang="en-US" sz="3200" dirty="0" smtClean="0"/>
              <a:t>– ANY CONTENT NOT LOCAL.  EVOLUTION = BIG ANTENNAS – MICROWAVE TOWER – SATELLITE.</a:t>
            </a:r>
            <a:endParaRPr lang="en-US" sz="32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solidFill>
                  <a:srgbClr val="FF0000"/>
                </a:solidFill>
              </a:rPr>
              <a:t>UPLINK</a:t>
            </a:r>
            <a:r>
              <a:rPr lang="en-US" sz="3200" dirty="0" smtClean="0"/>
              <a:t> – DEVICE TO BROADCAST UP TO SATELLITE.</a:t>
            </a:r>
            <a:br>
              <a:rPr lang="en-US" sz="3200" dirty="0" smtClean="0"/>
            </a:br>
            <a:r>
              <a:rPr lang="en-US" sz="3200" dirty="0" smtClean="0">
                <a:solidFill>
                  <a:srgbClr val="0070C0"/>
                </a:solidFill>
              </a:rPr>
              <a:t>TRANSPONDER</a:t>
            </a:r>
            <a:r>
              <a:rPr lang="en-US" sz="3200" dirty="0" smtClean="0"/>
              <a:t> – DEVICE TO REFLECT BACK.</a:t>
            </a:r>
            <a:br>
              <a:rPr lang="en-US" sz="3200" dirty="0" smtClean="0"/>
            </a:br>
            <a:r>
              <a:rPr lang="en-US" sz="3200" dirty="0" smtClean="0">
                <a:solidFill>
                  <a:srgbClr val="FF0000"/>
                </a:solidFill>
              </a:rPr>
              <a:t>DOWNLINK</a:t>
            </a:r>
            <a:r>
              <a:rPr lang="en-US" sz="3200" dirty="0" smtClean="0"/>
              <a:t> – EARTH STATION WITH RECEIVER.  CAN’T BE PICKED UP</a:t>
            </a:r>
            <a:br>
              <a:rPr lang="en-US" sz="3200" dirty="0" smtClean="0"/>
            </a:br>
            <a:r>
              <a:rPr lang="en-US" sz="3200" dirty="0" smtClean="0"/>
              <a:t>                         BY ANTENNA.</a:t>
            </a:r>
            <a:br>
              <a:rPr lang="en-US" sz="3200" dirty="0" smtClean="0"/>
            </a:br>
            <a:r>
              <a:rPr lang="en-US" sz="3200" dirty="0" smtClean="0">
                <a:solidFill>
                  <a:srgbClr val="0070C0"/>
                </a:solidFill>
              </a:rPr>
              <a:t>FIBER OPTIC CABLE </a:t>
            </a:r>
            <a:r>
              <a:rPr lang="en-US" sz="3200" dirty="0" smtClean="0"/>
              <a:t>– LASER BEAM CABLE – INCREASED CAPACITY </a:t>
            </a:r>
            <a:br>
              <a:rPr lang="en-US" sz="3200" dirty="0" smtClean="0"/>
            </a:br>
            <a:r>
              <a:rPr lang="en-US" sz="3200" dirty="0" smtClean="0"/>
              <a:t>                         FOR NUMBER OF STATIONS THAT CAN BE CARRIED (UNLIMITED).</a:t>
            </a:r>
            <a:br>
              <a:rPr lang="en-US" sz="3200" dirty="0" smtClean="0"/>
            </a:br>
            <a:r>
              <a:rPr lang="en-US" sz="3200" dirty="0"/>
              <a:t> </a:t>
            </a:r>
            <a:r>
              <a:rPr lang="en-US" sz="3200" dirty="0" smtClean="0"/>
              <a:t>                        CABLE OPERATORS BUNDLE.</a:t>
            </a:r>
            <a:br>
              <a:rPr lang="en-US" sz="3200" dirty="0" smtClean="0"/>
            </a:br>
            <a:r>
              <a:rPr lang="en-US" sz="3200" dirty="0" smtClean="0">
                <a:solidFill>
                  <a:srgbClr val="FF0000"/>
                </a:solidFill>
              </a:rPr>
              <a:t>INTERNET</a:t>
            </a:r>
            <a:r>
              <a:rPr lang="en-US" sz="3200" dirty="0" smtClean="0"/>
              <a:t> – DON’T NEED CABLE AND SATELLITE.  BYPASS CABLE </a:t>
            </a:r>
            <a:br>
              <a:rPr lang="en-US" sz="3200" dirty="0" smtClean="0"/>
            </a:br>
            <a:r>
              <a:rPr lang="en-US" sz="3200" dirty="0" smtClean="0"/>
              <a:t>                      OPERATORS. </a:t>
            </a:r>
            <a:br>
              <a:rPr lang="en-US" sz="3200" dirty="0" smtClean="0"/>
            </a:br>
            <a:r>
              <a:rPr lang="en-US" sz="3200" dirty="0" smtClean="0">
                <a:solidFill>
                  <a:srgbClr val="0070C0"/>
                </a:solidFill>
              </a:rPr>
              <a:t>WIFI</a:t>
            </a:r>
            <a:r>
              <a:rPr lang="en-US" sz="3200" dirty="0" smtClean="0"/>
              <a:t> </a:t>
            </a:r>
            <a:r>
              <a:rPr lang="en-US" sz="3200" dirty="0" smtClean="0">
                <a:solidFill>
                  <a:schemeClr val="accent1">
                    <a:lumMod val="50000"/>
                  </a:schemeClr>
                </a:solidFill>
              </a:rPr>
              <a:t>AND APPS </a:t>
            </a:r>
            <a:r>
              <a:rPr lang="en-US" sz="3200" dirty="0" smtClean="0"/>
              <a:t>– BYPASS INTERNET CABLE.  CABLE OPERATORS DONE ?      </a:t>
            </a:r>
            <a:br>
              <a:rPr lang="en-US" sz="3200" dirty="0" smtClean="0"/>
            </a:br>
            <a:r>
              <a:rPr lang="en-US" sz="3200" dirty="0" smtClean="0"/>
              <a:t/>
            </a:r>
            <a:br>
              <a:rPr lang="en-US" sz="3200" dirty="0" smtClean="0"/>
            </a:br>
            <a:r>
              <a:rPr lang="en-US" sz="3200" dirty="0" smtClean="0"/>
              <a:t>METHODS OF REVENUE</a:t>
            </a:r>
            <a:br>
              <a:rPr lang="en-US" sz="3200" dirty="0" smtClean="0"/>
            </a:br>
            <a:r>
              <a:rPr lang="en-US" sz="3200" dirty="0" smtClean="0"/>
              <a:t/>
            </a:r>
            <a:br>
              <a:rPr lang="en-US" sz="3200" dirty="0" smtClean="0"/>
            </a:br>
            <a:r>
              <a:rPr lang="en-US" sz="3200" dirty="0" smtClean="0"/>
              <a:t>1</a:t>
            </a:r>
            <a:r>
              <a:rPr lang="en-US" sz="3200" dirty="0" smtClean="0">
                <a:solidFill>
                  <a:srgbClr val="FF0000"/>
                </a:solidFill>
              </a:rPr>
              <a:t>.  BASIC SERVICE </a:t>
            </a:r>
            <a:r>
              <a:rPr lang="en-US" sz="3200" dirty="0" smtClean="0"/>
              <a:t>– CHARGE MONTHLY FEE.  MUST INCLUDE LOCAL FOR FREE.  VARIES – CHANNELS WANT TO BE IN BASIC – OPERATOR PAYS FEE PER SUBSCRIBER.  ESPN IN BASIC.  MASN IN BASIC.  ALSO CAN RUN ADS.</a:t>
            </a:r>
            <a:br>
              <a:rPr lang="en-US" sz="3200" dirty="0" smtClean="0"/>
            </a:br>
            <a:r>
              <a:rPr lang="en-US" sz="3200" dirty="0" smtClean="0"/>
              <a:t>2.  </a:t>
            </a:r>
            <a:r>
              <a:rPr lang="en-US" sz="3200" dirty="0" smtClean="0">
                <a:solidFill>
                  <a:srgbClr val="FF0000"/>
                </a:solidFill>
              </a:rPr>
              <a:t>PAY PER CHANNEL </a:t>
            </a:r>
            <a:r>
              <a:rPr lang="en-US" sz="3200" dirty="0" smtClean="0"/>
              <a:t>– HBO AND MOVIE CHANNEL MODEL.  SPORTS PACKAGE.</a:t>
            </a:r>
            <a:br>
              <a:rPr lang="en-US" sz="3200" dirty="0" smtClean="0"/>
            </a:br>
            <a:r>
              <a:rPr lang="en-US" sz="3200" dirty="0" smtClean="0"/>
              <a:t/>
            </a:r>
            <a:br>
              <a:rPr lang="en-US" sz="3200" dirty="0" smtClean="0"/>
            </a:br>
            <a:r>
              <a:rPr lang="en-US" sz="3200" dirty="0" smtClean="0"/>
              <a:t>       </a:t>
            </a:r>
            <a:br>
              <a:rPr lang="en-US" sz="3200" dirty="0" smtClean="0"/>
            </a:br>
            <a:endParaRPr lang="en-US" sz="32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89557"/>
          </a:xfrm>
        </p:spPr>
        <p:txBody>
          <a:bodyPr anchor="t">
            <a:normAutofit/>
          </a:bodyPr>
          <a:lstStyle/>
          <a:p>
            <a:r>
              <a:rPr lang="en-US" sz="3200" dirty="0" smtClean="0"/>
              <a:t>3.  </a:t>
            </a:r>
            <a:r>
              <a:rPr lang="en-US" sz="3200" dirty="0" smtClean="0">
                <a:solidFill>
                  <a:srgbClr val="FF0000"/>
                </a:solidFill>
              </a:rPr>
              <a:t>PAY PER VIEW </a:t>
            </a:r>
            <a:r>
              <a:rPr lang="en-US" sz="3200" dirty="0" smtClean="0"/>
              <a:t>– FIGHTS AND OTHER SPORTING EVENTS – ON DEMAND.</a:t>
            </a:r>
            <a:br>
              <a:rPr lang="en-US" sz="3200" dirty="0" smtClean="0"/>
            </a:br>
            <a:r>
              <a:rPr lang="en-US" sz="3200" dirty="0" smtClean="0"/>
              <a:t/>
            </a:r>
            <a:br>
              <a:rPr lang="en-US" sz="3200" dirty="0" smtClean="0"/>
            </a:br>
            <a:r>
              <a:rPr lang="en-US" sz="3200" dirty="0" smtClean="0"/>
              <a:t>HBO AND NETFLIX – MOVIES AND ORIGINAL PROGRAMMING.  BYPASS CABLE OPERATOR – DIRECT TO CONSUMER.  APPLE TV.  HBO GO – ESPN APPS.  TECHNOLOGY BANKRUPTING COMPANIES – NO NEED.</a:t>
            </a:r>
            <a:br>
              <a:rPr lang="en-US" sz="3200" dirty="0" smtClean="0"/>
            </a:br>
            <a:r>
              <a:rPr lang="en-US" sz="3200" dirty="0" smtClean="0"/>
              <a:t/>
            </a:r>
            <a:br>
              <a:rPr lang="en-US" sz="3200" dirty="0" smtClean="0"/>
            </a:br>
            <a:r>
              <a:rPr lang="en-US" sz="3200" dirty="0" smtClean="0"/>
              <a:t>HOW DO YOU CHARGE MOBILE DEVICES ?  DIFFERENT ADS NOW.</a:t>
            </a:r>
            <a:br>
              <a:rPr lang="en-US" sz="3200" dirty="0" smtClean="0"/>
            </a:br>
            <a:r>
              <a:rPr lang="en-US" sz="3200" dirty="0" smtClean="0"/>
              <a:t/>
            </a:r>
            <a:br>
              <a:rPr lang="en-US" sz="3200" dirty="0" smtClean="0"/>
            </a:br>
            <a:r>
              <a:rPr lang="en-US" sz="3200" dirty="0" smtClean="0"/>
              <a:t>COPYRIGHT REVISION ACT OF 1976 – COMPULSORY LICENSING.  ALL </a:t>
            </a:r>
            <a:r>
              <a:rPr lang="en-US" sz="3200" dirty="0" smtClean="0">
                <a:solidFill>
                  <a:srgbClr val="FF0000"/>
                </a:solidFill>
              </a:rPr>
              <a:t>CABLE OPERATORS, SATELLITE CARRIERS AND DISTRIBUTORS OF DIGITAL AUDIO TECHNOLOGICAL RECORDING PRODUCTS</a:t>
            </a:r>
            <a:r>
              <a:rPr lang="en-US" sz="3200" dirty="0" smtClean="0"/>
              <a:t> MUST PAY A PERCENTAGE OF THEIR GROSS REVENUES TO THE COPYRIGHT ROYALTY TRIBUNAL.  TRIBUNAL DISTRIBUTES $$$ TO PRODUCERS ALLEGING SHARES FOR THAT YEAR.  </a:t>
            </a:r>
            <a:endParaRPr lang="en-US" sz="32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01588"/>
          </a:xfrm>
        </p:spPr>
        <p:txBody>
          <a:bodyPr anchor="t">
            <a:normAutofit fontScale="90000"/>
          </a:bodyPr>
          <a:lstStyle/>
          <a:p>
            <a:r>
              <a:rPr lang="en-US" sz="3200" dirty="0" smtClean="0"/>
              <a:t>CAN THERE BE SO MANY GAMES AVAILABLE ON TV THAT IT HURTS OVERALL REVENUE ? DO TV GAMES HURT LOCAL SPORTS (LOYOLA) ?</a:t>
            </a:r>
            <a:br>
              <a:rPr lang="en-US" sz="3200" dirty="0" smtClean="0"/>
            </a:br>
            <a:r>
              <a:rPr lang="en-US" sz="3200" dirty="0" smtClean="0"/>
              <a:t/>
            </a:r>
            <a:br>
              <a:rPr lang="en-US" sz="3200" dirty="0" smtClean="0"/>
            </a:br>
            <a:r>
              <a:rPr lang="en-US" sz="3200" dirty="0" smtClean="0"/>
              <a:t>WHEN WILL NFL BYPASS NETWORKS AND GO DIRECT TO AUDIENCE (PAY PER VIEW OR FEE) ?</a:t>
            </a:r>
            <a:br>
              <a:rPr lang="en-US" sz="3200" dirty="0" smtClean="0"/>
            </a:br>
            <a:r>
              <a:rPr lang="en-US" sz="3200" dirty="0" smtClean="0"/>
              <a:t/>
            </a:r>
            <a:br>
              <a:rPr lang="en-US" sz="3200" dirty="0" smtClean="0"/>
            </a:br>
            <a:r>
              <a:rPr lang="en-US" sz="3200" dirty="0" smtClean="0"/>
              <a:t>WHO CONTROLS HIGHLIGHTS ?</a:t>
            </a:r>
            <a:br>
              <a:rPr lang="en-US" sz="3200" dirty="0" smtClean="0"/>
            </a:br>
            <a:r>
              <a:rPr lang="en-US" sz="3200" dirty="0" smtClean="0"/>
              <a:t/>
            </a:r>
            <a:br>
              <a:rPr lang="en-US" sz="3200" dirty="0" smtClean="0"/>
            </a:br>
            <a:r>
              <a:rPr lang="en-US" sz="3200" dirty="0" smtClean="0"/>
              <a:t>ALL KINDS OF MEDIA – EG LOCKER ROOM SPEECHES.  WHO OWNS AND HOW TO BROADCAST ?</a:t>
            </a:r>
            <a:br>
              <a:rPr lang="en-US" sz="3200" dirty="0" smtClean="0"/>
            </a:br>
            <a:r>
              <a:rPr lang="en-US" sz="3200" dirty="0" smtClean="0"/>
              <a:t/>
            </a:r>
            <a:br>
              <a:rPr lang="en-US" sz="3200" dirty="0" smtClean="0"/>
            </a:br>
            <a:r>
              <a:rPr lang="en-US" sz="3200" dirty="0" smtClean="0"/>
              <a:t>3 BIG MEDIA LEGAL EVENTS:</a:t>
            </a:r>
            <a:br>
              <a:rPr lang="en-US" sz="3200" dirty="0" smtClean="0"/>
            </a:br>
            <a:r>
              <a:rPr lang="en-US" sz="3200" dirty="0" smtClean="0"/>
              <a:t>1.  SPORTS BROADCASTING ACT OF 1961</a:t>
            </a:r>
            <a:br>
              <a:rPr lang="en-US" sz="3200" dirty="0" smtClean="0"/>
            </a:br>
            <a:r>
              <a:rPr lang="en-US" sz="3200" dirty="0" smtClean="0"/>
              <a:t>2.  COPYRIGHT ACT OF 1976</a:t>
            </a:r>
            <a:br>
              <a:rPr lang="en-US" sz="3200" dirty="0" smtClean="0"/>
            </a:br>
            <a:r>
              <a:rPr lang="en-US" sz="3200" dirty="0" smtClean="0"/>
              <a:t>3.  NCAA v BOARD OF REGENTS OF OKLAHOMA (1984).</a:t>
            </a:r>
            <a:br>
              <a:rPr lang="en-US" sz="3200" dirty="0" smtClean="0"/>
            </a:br>
            <a:endParaRPr lang="en-US" sz="32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SPORTS BROADCAST ACT OF 1961.</a:t>
            </a:r>
            <a:br>
              <a:rPr lang="en-US" sz="3200" dirty="0" smtClean="0"/>
            </a:br>
            <a:r>
              <a:rPr lang="en-US" sz="3200" dirty="0" smtClean="0"/>
              <a:t/>
            </a:r>
            <a:br>
              <a:rPr lang="en-US" sz="3200" dirty="0" smtClean="0"/>
            </a:br>
            <a:r>
              <a:rPr lang="en-US" sz="3200" dirty="0" smtClean="0"/>
              <a:t>1.  NOT ANTITRUST VIOLATION FOR PROFESSIONAL TEAMS TO COMBINE AS ONE ENTITY FOR PURPOSES OF NEGOTIATING ANY MEDIA DEAL.  </a:t>
            </a:r>
            <a:br>
              <a:rPr lang="en-US" sz="3200" dirty="0" smtClean="0"/>
            </a:br>
            <a:r>
              <a:rPr lang="en-US" sz="3200" dirty="0" smtClean="0"/>
              <a:t/>
            </a:r>
            <a:br>
              <a:rPr lang="en-US" sz="3200" dirty="0" smtClean="0"/>
            </a:br>
            <a:r>
              <a:rPr lang="en-US" sz="3200" dirty="0" smtClean="0"/>
              <a:t>2.  NOT VIOLATION FOR NFL AND AFL TO MERGE.</a:t>
            </a:r>
            <a:br>
              <a:rPr lang="en-US" sz="3200" dirty="0" smtClean="0"/>
            </a:br>
            <a:r>
              <a:rPr lang="en-US" sz="3200" dirty="0" smtClean="0"/>
              <a:t/>
            </a:r>
            <a:br>
              <a:rPr lang="en-US" sz="3200" dirty="0" smtClean="0"/>
            </a:br>
            <a:r>
              <a:rPr lang="en-US" sz="3200" dirty="0" smtClean="0"/>
              <a:t>3.  CAN PROHIBIT BROADCAST IN HOME MARKET WHEN TEAM PLAYING AT HOME AND NOT VIOLATE AT LAWS.</a:t>
            </a:r>
            <a:br>
              <a:rPr lang="en-US" sz="3200" dirty="0" smtClean="0"/>
            </a:br>
            <a:r>
              <a:rPr lang="en-US" sz="3200" dirty="0" smtClean="0"/>
              <a:t/>
            </a:r>
            <a:br>
              <a:rPr lang="en-US" sz="3200" dirty="0" smtClean="0"/>
            </a:br>
            <a:r>
              <a:rPr lang="en-US" sz="3200" dirty="0" smtClean="0"/>
              <a:t>4. NO PROFESSIONAL FOOTBALL GAME ON FRIDAY AFTER 6 PM EAST COAST TIME OR ANYTIME ON SATURDAY DURING THE PERIOD FROM THE SECOND FRIDAY IN SEPTEMBER AND ENDING ON THE SECOND SATURDAY IN DECEMBER.</a:t>
            </a:r>
            <a:endParaRPr lang="en-US" sz="32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COPYRIGHT ACT OF 1976</a:t>
            </a:r>
            <a:br>
              <a:rPr lang="en-US" sz="3200" dirty="0" smtClean="0"/>
            </a:br>
            <a:r>
              <a:rPr lang="en-US" sz="3200" dirty="0" smtClean="0"/>
              <a:t/>
            </a:r>
            <a:br>
              <a:rPr lang="en-US" sz="3200" dirty="0" smtClean="0"/>
            </a:br>
            <a:r>
              <a:rPr lang="en-US" sz="3200" dirty="0" smtClean="0"/>
              <a:t>BROADCAST OF A SPORTING EVENT COPYRIGHTABLE – NOT THE GAME ITSELF, BUT THE BROADCAST.  GAME NOT AUTHORED IN PROTECTABLE SENSE, BUT VIDEO IS ARTISTIC.  ACT PROVIDES FOR INJUNCTIVE RELIEF, ACTUAL OR STATUTORY RELIEF, INFRINGER’S PROFITS AND ATTORNEYS’ FEES. </a:t>
            </a:r>
            <a:br>
              <a:rPr lang="en-US" sz="3200" dirty="0" smtClean="0"/>
            </a:br>
            <a:r>
              <a:rPr lang="en-US" sz="3200" dirty="0" smtClean="0"/>
              <a:t/>
            </a:r>
            <a:br>
              <a:rPr lang="en-US" sz="3200" dirty="0" smtClean="0"/>
            </a:br>
            <a:r>
              <a:rPr lang="en-US" sz="3200" dirty="0" smtClean="0"/>
              <a:t>OWNERSHIP AMONG TEAMS, LEAGUES AND BROADCASTERS USUALLY DETERMINED BY CONTRACT.  PLAYERS ARE EMPLOYEES AND THE BROADCAST IS IN THE SCOPE OF EMPLOYMENT SO GAMES ARE “WORKS MADE FOR HIRE” AND BELONG TO THE CLUBS (ALSO IN PLAYER CONTRACTS).  </a:t>
            </a:r>
            <a:br>
              <a:rPr lang="en-US" sz="3200" dirty="0" smtClean="0"/>
            </a:br>
            <a:r>
              <a:rPr lang="en-US" sz="3200" dirty="0" smtClean="0"/>
              <a:t/>
            </a:r>
            <a:br>
              <a:rPr lang="en-US" sz="3200" dirty="0" smtClean="0"/>
            </a:br>
            <a:r>
              <a:rPr lang="en-US" sz="3200" dirty="0" smtClean="0"/>
              <a:t>IDEAS, PROCEDURES SYSTEMS OR METHODS OF OPERATION ARE NOT COPYRIGHTABLE, BUT MAY BE PATENTABLE (CAN’T COPYRIGHT IDEA FOR TRANSCONTINENTAL ROLLER SKATING RACE, ARENA FOOTBALL HAS A PATENT FOR THEIR RULES OF THE GAME).  </a:t>
            </a:r>
            <a:endParaRPr lang="en-US" sz="3200"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NBA v MOTOROLA (1997)</a:t>
            </a:r>
            <a:br>
              <a:rPr lang="en-US" sz="3200" dirty="0" smtClean="0"/>
            </a:br>
            <a:r>
              <a:rPr lang="en-US" sz="3200" dirty="0" smtClean="0"/>
              <a:t/>
            </a:r>
            <a:br>
              <a:rPr lang="en-US" sz="3200" dirty="0" smtClean="0"/>
            </a:br>
            <a:r>
              <a:rPr lang="en-US" sz="3200" dirty="0" smtClean="0"/>
              <a:t>STATS PROVIDES DATA FOR SPORTS PAGING DEVICE.  STATS EMPLOYEES WATCH GAME OR LISTEN TO GAME AND FEED DATA INTO COMPUTER WHICH THEN SENDS OUT.  </a:t>
            </a:r>
            <a:br>
              <a:rPr lang="en-US" sz="3200" dirty="0" smtClean="0"/>
            </a:br>
            <a:r>
              <a:rPr lang="en-US" sz="3200" dirty="0" smtClean="0"/>
              <a:t/>
            </a:r>
            <a:br>
              <a:rPr lang="en-US" sz="3200" dirty="0" smtClean="0"/>
            </a:br>
            <a:r>
              <a:rPr lang="en-US" sz="3200" dirty="0" smtClean="0"/>
              <a:t>1.  NO COPYRIGHT VIOLATION – GAMES NOT AUTHORED.  </a:t>
            </a:r>
            <a:br>
              <a:rPr lang="en-US" sz="3200" dirty="0" smtClean="0"/>
            </a:br>
            <a:r>
              <a:rPr lang="en-US" sz="3200" dirty="0" smtClean="0"/>
              <a:t/>
            </a:r>
            <a:br>
              <a:rPr lang="en-US" sz="3200" dirty="0" smtClean="0"/>
            </a:br>
            <a:r>
              <a:rPr lang="en-US" sz="3200" dirty="0" smtClean="0"/>
              <a:t>2.  NY MISAPPROPRIATION LAW PREEMPTED.  DOESN’T AFFECT PROTECTABLE INTERESTS IN PLAYING GAMES OR BROADCASTING THEM.  </a:t>
            </a:r>
            <a:br>
              <a:rPr lang="en-US" sz="3200" dirty="0" smtClean="0"/>
            </a:br>
            <a:r>
              <a:rPr lang="en-US" sz="3200" dirty="0" smtClean="0"/>
              <a:t/>
            </a:r>
            <a:br>
              <a:rPr lang="en-US" sz="3200" dirty="0" smtClean="0"/>
            </a:br>
            <a:r>
              <a:rPr lang="en-US" sz="3200" dirty="0" smtClean="0"/>
              <a:t>LEAGUE NOW PROVIDES</a:t>
            </a:r>
            <a:br>
              <a:rPr lang="en-US" sz="3200" dirty="0" smtClean="0"/>
            </a:br>
            <a:r>
              <a:rPr lang="en-US" sz="3200" dirty="0" smtClean="0"/>
              <a:t/>
            </a:r>
            <a:br>
              <a:rPr lang="en-US" sz="3200" dirty="0" smtClean="0"/>
            </a:br>
            <a:r>
              <a:rPr lang="en-US" sz="3200" dirty="0" smtClean="0"/>
              <a:t>NFL v MCBEE &amp; BRUNO’S BAR (1986)</a:t>
            </a:r>
            <a:br>
              <a:rPr lang="en-US" sz="3200" dirty="0" smtClean="0"/>
            </a:br>
            <a:r>
              <a:rPr lang="en-US" sz="3200" dirty="0" smtClean="0"/>
              <a:t>BAR CAN’T SHOW STL CARDINAL GAME FROM DISH WHEN IT IS BLACKED OUT IN THE HOME MARKET.  COPYRIGHT INFRINGEMENT.  NOT STATUTORY EXCEPTION – NOT COMMONLY FOUND IN HOME. </a:t>
            </a:r>
            <a:endParaRPr lang="en-US" sz="32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OTHER CASE – SAME RESULT WITH BAR AVOIDING BLACKOUT WITH OVERSIZED ANTENNA.  </a:t>
            </a:r>
            <a:br>
              <a:rPr lang="en-US" sz="3200" dirty="0" smtClean="0"/>
            </a:br>
            <a:r>
              <a:rPr lang="en-US" sz="3200" dirty="0" smtClean="0"/>
              <a:t/>
            </a:r>
            <a:br>
              <a:rPr lang="en-US" sz="3200" dirty="0" smtClean="0"/>
            </a:br>
            <a:r>
              <a:rPr lang="en-US" sz="3200" dirty="0" smtClean="0"/>
              <a:t>LEAGUE’S NOW HAVE LEAGUE PACKAGE AT COMMERCIAL RATE.</a:t>
            </a:r>
            <a:br>
              <a:rPr lang="en-US" sz="3200" dirty="0" smtClean="0"/>
            </a:br>
            <a:r>
              <a:rPr lang="en-US" sz="3200" dirty="0" smtClean="0"/>
              <a:t/>
            </a:r>
            <a:br>
              <a:rPr lang="en-US" sz="3200" dirty="0" smtClean="0"/>
            </a:br>
            <a:r>
              <a:rPr lang="en-US" sz="3200" dirty="0" smtClean="0"/>
              <a:t>NEW BOSTON TV v ESPN (1981)</a:t>
            </a:r>
            <a:br>
              <a:rPr lang="en-US" sz="3200" dirty="0" smtClean="0"/>
            </a:br>
            <a:r>
              <a:rPr lang="en-US" sz="3200" dirty="0" smtClean="0"/>
              <a:t/>
            </a:r>
            <a:br>
              <a:rPr lang="en-US" sz="3200" dirty="0" smtClean="0"/>
            </a:br>
            <a:r>
              <a:rPr lang="en-US" sz="3200" dirty="0" smtClean="0"/>
              <a:t>ESPN GETTING HIGHLIGHTS OFF THE AIR AND REBROADCASTING.  ESPN CLAIMED FAIR USE BECAUSE OF TAPE DELAY – NOT COMPETING WITH LIVE BROADCAST.</a:t>
            </a:r>
            <a:br>
              <a:rPr lang="en-US" sz="3200" dirty="0" smtClean="0"/>
            </a:br>
            <a:r>
              <a:rPr lang="en-US" sz="3200" dirty="0" smtClean="0"/>
              <a:t/>
            </a:r>
            <a:br>
              <a:rPr lang="en-US" sz="3200" dirty="0" smtClean="0"/>
            </a:br>
            <a:r>
              <a:rPr lang="en-US" sz="3200" dirty="0" smtClean="0"/>
              <a:t>1.  RECORDING FOR SOLELY IN HOME, PERSONAL USE NOT COPYRIGHT INFRINGEMENT.</a:t>
            </a:r>
            <a:br>
              <a:rPr lang="en-US" sz="3200" dirty="0" smtClean="0"/>
            </a:br>
            <a:r>
              <a:rPr lang="en-US" sz="3200" dirty="0" smtClean="0"/>
              <a:t/>
            </a:r>
            <a:br>
              <a:rPr lang="en-US" sz="3200" dirty="0" smtClean="0"/>
            </a:br>
            <a:r>
              <a:rPr lang="en-US" sz="3200" dirty="0" smtClean="0"/>
              <a:t>2.  VIOLATION HERE – CAN REPORT UNDERLYING FACTS OF GAME BUT CAN’T APPROPRIATE LEAGUE’S ARTISTIC EXPRESSION IN THE BROADCAST.  USING IT FOR ECONOMIC BENEFIT.  </a:t>
            </a:r>
            <a:endParaRPr lang="en-US" sz="3200"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NCAA v OKLAHOMA AND GEORGIA (1984)</a:t>
            </a:r>
            <a:br>
              <a:rPr lang="en-US" sz="3200" dirty="0" smtClean="0"/>
            </a:br>
            <a:r>
              <a:rPr lang="en-US" sz="3200" dirty="0" smtClean="0"/>
              <a:t/>
            </a:r>
            <a:br>
              <a:rPr lang="en-US" sz="3200" dirty="0" smtClean="0"/>
            </a:br>
            <a:r>
              <a:rPr lang="en-US" sz="3200" dirty="0" smtClean="0"/>
              <a:t>NCAA CLAIMS RIGHT TO BE EXCLUSIVE AGENT FOR SCHOOLS FOOTBALL RIGHTS.  PRIOR TO 1982, ALL WITH ABC.  13 NATIONAL GAMES AND 45 REGIONAL GAMES.  NCAA PAID SCHOOLS $ 533,600 FOR NATIONALS AND $ 401,222 FOR REGIONALS.  APPEARANCE RESTRICTIONS.</a:t>
            </a:r>
            <a:br>
              <a:rPr lang="en-US" sz="3200" dirty="0" smtClean="0"/>
            </a:br>
            <a:r>
              <a:rPr lang="en-US" sz="3200" dirty="0" smtClean="0"/>
              <a:t/>
            </a:r>
            <a:br>
              <a:rPr lang="en-US" sz="3200" dirty="0" smtClean="0"/>
            </a:br>
            <a:r>
              <a:rPr lang="en-US" sz="3200" dirty="0" smtClean="0"/>
              <a:t>NEW CONTRACT – CBS AND ABC.  3 SPECIAL DATES, 2 EQUITY GAMES EACH.  14 GAMES EACH – 35 GAME MINIMUM.  A SCHOOL COULD ONLY BE ON A MAXIMUM OF 6 GAMES OVER 2 YEARS (ONLY 4 NATIONAL OVER 2 YEARS).  82 DIFFERENT TEAMS OVER 2 YEARS.  USC – ALABAMA GAME BLACKED OUT FOR APPALCHIAN STATE V CITADEL.  NCAA ARGUES KEEP BIG SCHOOLS FROM ALWAYS BEING ON – GIVE SMALL A CHANCE.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ARGUMENT FOR SCHOOLS AND NCAA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2006 – SEC MEDIAN = $ 1,450,000</a:t>
            </a:r>
            <a:br>
              <a:rPr lang="en-US" sz="3200" dirty="0" smtClean="0"/>
            </a:br>
            <a:r>
              <a:rPr lang="en-US" sz="3200" dirty="0" smtClean="0"/>
              <a:t>2014 – SEC MEDIAN = $ 3,200,000; 2016 - $ 4,100,000</a:t>
            </a:r>
            <a:br>
              <a:rPr lang="en-US" sz="3200" dirty="0" smtClean="0"/>
            </a:br>
            <a:r>
              <a:rPr lang="en-US" sz="3200" dirty="0"/>
              <a:t/>
            </a:r>
            <a:br>
              <a:rPr lang="en-US" sz="3200" dirty="0"/>
            </a:br>
            <a:r>
              <a:rPr lang="en-US" sz="3200" dirty="0" smtClean="0"/>
              <a:t>REMEMBER ASSISTANT COACHES (SEE USA TODAY).</a:t>
            </a:r>
            <a:br>
              <a:rPr lang="en-US" sz="3200" dirty="0" smtClean="0"/>
            </a:br>
            <a:r>
              <a:rPr lang="en-US" sz="3200" dirty="0" smtClean="0"/>
              <a:t>USUALLY TOTAL = % OF HC SALARY – HIGH 50% IN RANGE.</a:t>
            </a:r>
            <a:br>
              <a:rPr lang="en-US" sz="3200" dirty="0" smtClean="0"/>
            </a:br>
            <a:r>
              <a:rPr lang="en-US" sz="3200" dirty="0"/>
              <a:t/>
            </a:r>
            <a:br>
              <a:rPr lang="en-US" sz="3200" dirty="0"/>
            </a:br>
            <a:r>
              <a:rPr lang="en-US" sz="3200" dirty="0" smtClean="0"/>
              <a:t>2014 -  ASSISTANT PAY UP 52% IN PRIOR 5 YEARS.</a:t>
            </a:r>
            <a:br>
              <a:rPr lang="en-US" sz="3200" dirty="0" smtClean="0"/>
            </a:br>
            <a:r>
              <a:rPr lang="en-US" sz="3200" dirty="0"/>
              <a:t/>
            </a:r>
            <a:br>
              <a:rPr lang="en-US" sz="3200" dirty="0"/>
            </a:br>
            <a:r>
              <a:rPr lang="en-US" sz="3200" dirty="0" smtClean="0"/>
              <a:t>2015 – 7 ASSISTANTS AT $ 1,000,000 OR MORE.  2017 - 15</a:t>
            </a:r>
            <a:br>
              <a:rPr lang="en-US" sz="3200" dirty="0" smtClean="0"/>
            </a:br>
            <a:r>
              <a:rPr lang="en-US" sz="3200" dirty="0"/>
              <a:t> </a:t>
            </a:r>
            <a:r>
              <a:rPr lang="en-US" sz="3200" dirty="0" smtClean="0"/>
              <a:t>            73 ASSISTANTS AT $ 500,000 OR MORE.                </a:t>
            </a:r>
            <a:br>
              <a:rPr lang="en-US" sz="3200" dirty="0" smtClean="0"/>
            </a:br>
            <a:r>
              <a:rPr lang="en-US" sz="3200" dirty="0" smtClean="0">
                <a:solidFill>
                  <a:srgbClr val="FF0000"/>
                </a:solidFill>
              </a:rPr>
              <a:t>ELKO ($8 mil for 4 years) AND ARANDA ($10 mil for 4 years).</a:t>
            </a:r>
            <a:r>
              <a:rPr lang="en-US" sz="3200" dirty="0" smtClean="0"/>
              <a:t/>
            </a:r>
            <a:br>
              <a:rPr lang="en-US" sz="3200" dirty="0" smtClean="0"/>
            </a:br>
            <a:r>
              <a:rPr lang="en-US" sz="3200" dirty="0"/>
              <a:t/>
            </a:r>
            <a:br>
              <a:rPr lang="en-US" sz="3200" dirty="0"/>
            </a:br>
            <a:r>
              <a:rPr lang="en-US" sz="3200" dirty="0" smtClean="0"/>
              <a:t>57% COLLEGE FOOTBALL PLAYERS BLACK (2015 SEASON)</a:t>
            </a:r>
            <a:br>
              <a:rPr lang="en-US" sz="3200" dirty="0" smtClean="0"/>
            </a:br>
            <a:r>
              <a:rPr lang="en-US" sz="3200" dirty="0" smtClean="0"/>
              <a:t>64% COLLEGE BASKETBALL PLAYERS BLACK</a:t>
            </a:r>
            <a:br>
              <a:rPr lang="en-US" sz="3200" dirty="0" smtClean="0"/>
            </a:br>
            <a:r>
              <a:rPr lang="en-US" sz="3200" dirty="0" smtClean="0"/>
              <a:t>87.5% COLLEGE FOOTBALL HC WHITE</a:t>
            </a:r>
            <a:br>
              <a:rPr lang="en-US" sz="3200" dirty="0" smtClean="0"/>
            </a:br>
            <a:r>
              <a:rPr lang="en-US" sz="3200" dirty="0" smtClean="0"/>
              <a:t>76% COLLEGE BASKETBALL HC WHITE</a:t>
            </a:r>
            <a:br>
              <a:rPr lang="en-US" sz="3200" dirty="0" smtClean="0"/>
            </a:br>
            <a:r>
              <a:rPr lang="en-US" sz="3200" dirty="0" smtClean="0"/>
              <a:t>86.7% COLLEGE ATHLETIC DIRECTORS WHITE. </a:t>
            </a:r>
            <a:endParaRPr lang="en-US" sz="3200" dirty="0"/>
          </a:p>
        </p:txBody>
      </p:sp>
    </p:spTree>
    <p:extLst>
      <p:ext uri="{BB962C8B-B14F-4D97-AF65-F5344CB8AC3E}">
        <p14:creationId xmlns:p14="http://schemas.microsoft.com/office/powerpoint/2010/main" val="108328283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0"/>
            <a:ext cx="11903242" cy="6858000"/>
          </a:xfrm>
        </p:spPr>
        <p:txBody>
          <a:bodyPr anchor="t">
            <a:normAutofit fontScale="90000"/>
          </a:bodyPr>
          <a:lstStyle/>
          <a:p>
            <a:r>
              <a:rPr lang="en-US" sz="3200" dirty="0" smtClean="0"/>
              <a:t>SCHOOLS:</a:t>
            </a:r>
            <a:br>
              <a:rPr lang="en-US" sz="3200" dirty="0" smtClean="0"/>
            </a:br>
            <a:r>
              <a:rPr lang="en-US" sz="3200" dirty="0" smtClean="0"/>
              <a:t/>
            </a:r>
            <a:br>
              <a:rPr lang="en-US" sz="3200" dirty="0" smtClean="0"/>
            </a:br>
            <a:r>
              <a:rPr lang="en-US" sz="3200" dirty="0" smtClean="0"/>
              <a:t>1.  PRICE FIXING AND LIMITATION ON PRODUCTION – NO LOCAL TV ALLOWED.  </a:t>
            </a:r>
            <a:br>
              <a:rPr lang="en-US" sz="3200" dirty="0" smtClean="0"/>
            </a:br>
            <a:r>
              <a:rPr lang="en-US" sz="3200" dirty="0" smtClean="0"/>
              <a:t/>
            </a:r>
            <a:br>
              <a:rPr lang="en-US" sz="3200" dirty="0" smtClean="0"/>
            </a:br>
            <a:r>
              <a:rPr lang="en-US" sz="3200" dirty="0" smtClean="0"/>
              <a:t>2.  GROUP BOYCOTT – OTHER STATIONS.  </a:t>
            </a:r>
            <a:br>
              <a:rPr lang="en-US" sz="3200" dirty="0" smtClean="0"/>
            </a:br>
            <a:r>
              <a:rPr lang="en-US" sz="3200" dirty="0" smtClean="0"/>
              <a:t/>
            </a:r>
            <a:br>
              <a:rPr lang="en-US" sz="3200" dirty="0" smtClean="0"/>
            </a:br>
            <a:r>
              <a:rPr lang="en-US" sz="3200" dirty="0" smtClean="0"/>
              <a:t>3.  MONOPOLIZATION IN MARKET FOR LIVE COLLEGE FOOTBALL.  SPECIAL CHARACTERISTICS OF MARKET – PAY A PREMIUM TO REACH.</a:t>
            </a:r>
            <a:br>
              <a:rPr lang="en-US" sz="3200" dirty="0" smtClean="0"/>
            </a:br>
            <a:r>
              <a:rPr lang="en-US" sz="3200" dirty="0" smtClean="0"/>
              <a:t/>
            </a:r>
            <a:br>
              <a:rPr lang="en-US" sz="3200" dirty="0" smtClean="0"/>
            </a:br>
            <a:r>
              <a:rPr lang="en-US" sz="3200" dirty="0" smtClean="0"/>
              <a:t>NCAA:</a:t>
            </a:r>
            <a:br>
              <a:rPr lang="en-US" sz="3200" dirty="0" smtClean="0"/>
            </a:br>
            <a:r>
              <a:rPr lang="en-US" sz="3200" dirty="0" smtClean="0"/>
              <a:t/>
            </a:r>
            <a:br>
              <a:rPr lang="en-US" sz="3200" dirty="0" smtClean="0"/>
            </a:br>
            <a:r>
              <a:rPr lang="en-US" sz="3200" dirty="0" smtClean="0"/>
              <a:t>1.  EDUCATION NOT A BUSINESS – TREAT DIFFERENTLY.</a:t>
            </a:r>
            <a:br>
              <a:rPr lang="en-US" sz="3200" dirty="0" smtClean="0"/>
            </a:br>
            <a:r>
              <a:rPr lang="en-US" sz="3200" dirty="0" smtClean="0"/>
              <a:t/>
            </a:r>
            <a:br>
              <a:rPr lang="en-US" sz="3200" dirty="0" smtClean="0"/>
            </a:br>
            <a:r>
              <a:rPr lang="en-US" sz="3200" dirty="0" smtClean="0"/>
              <a:t>2.  VOLUNTARY – APPROVED BY DEMOCRATIC PROCESS.</a:t>
            </a:r>
            <a:br>
              <a:rPr lang="en-US" sz="3200" dirty="0" smtClean="0"/>
            </a:br>
            <a:r>
              <a:rPr lang="en-US" sz="3200" dirty="0" smtClean="0"/>
              <a:t/>
            </a:r>
            <a:br>
              <a:rPr lang="en-US" sz="3200" dirty="0" smtClean="0"/>
            </a:br>
            <a:r>
              <a:rPr lang="en-US" sz="3200" dirty="0" smtClean="0"/>
              <a:t>3.  COMPETITIVE BIDDING BY NETWORKS.</a:t>
            </a:r>
            <a:br>
              <a:rPr lang="en-US" sz="3200" dirty="0" smtClean="0"/>
            </a:br>
            <a:r>
              <a:rPr lang="en-US" sz="3200" dirty="0" smtClean="0"/>
              <a:t>4.  PROTECT LIVE GATE AND MAINTAIN COMPETITIVE BALANCE.  </a:t>
            </a:r>
            <a:endParaRPr lang="en-US" sz="3200"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1.  PRICE FIXING – </a:t>
            </a:r>
            <a:r>
              <a:rPr lang="en-US" sz="3200" dirty="0" smtClean="0">
                <a:solidFill>
                  <a:srgbClr val="FF0000"/>
                </a:solidFill>
              </a:rPr>
              <a:t>NO PER SE</a:t>
            </a:r>
            <a:r>
              <a:rPr lang="en-US" sz="3200" dirty="0" smtClean="0"/>
              <a:t>. FAILS RULE OF REASON – FEWER GAMES, UNWANTED GAMES.  DOESN’T REALLY PROTECT LIVE GATE.  DOESN’T HELP COMPETITIVE BALANCE – FEWER GAMES ON.  OTHER RULES BETTER FOR COMPETITIVE BALANCE – EG FEWER TOTAL SCHOLARHIPS AVAILABLE.  PRICE NOT RESPONSIVE TO QUALITY OR VIEWER PREFERENCES.  NO PRO-COMPETITIVE BENEFITS.</a:t>
            </a:r>
            <a:br>
              <a:rPr lang="en-US" sz="3200" dirty="0" smtClean="0"/>
            </a:br>
            <a:r>
              <a:rPr lang="en-US" sz="3200" dirty="0" smtClean="0"/>
              <a:t/>
            </a:r>
            <a:br>
              <a:rPr lang="en-US" sz="3200" dirty="0" smtClean="0"/>
            </a:br>
            <a:r>
              <a:rPr lang="en-US" sz="3200" dirty="0" smtClean="0"/>
              <a:t>2.  GROUP BOYCOTT – NOT AS CLEAR.</a:t>
            </a:r>
            <a:br>
              <a:rPr lang="en-US" sz="3200" dirty="0" smtClean="0"/>
            </a:br>
            <a:r>
              <a:rPr lang="en-US" sz="3200" dirty="0" smtClean="0"/>
              <a:t/>
            </a:r>
            <a:br>
              <a:rPr lang="en-US" sz="3200" dirty="0" smtClean="0"/>
            </a:br>
            <a:r>
              <a:rPr lang="en-US" sz="3200" dirty="0" smtClean="0"/>
              <a:t>3.  MONOPOLIZATION – MARKET IS COLLEGE FOOTBALL TV.  UNIQUE – NO CROSS ELASTICITY OF DEMAND – PRICE INCREASES NOT LIMITED BY COST OF OTHER PROGRAMMING.</a:t>
            </a:r>
            <a:br>
              <a:rPr lang="en-US" sz="3200" dirty="0" smtClean="0"/>
            </a:br>
            <a:r>
              <a:rPr lang="en-US" sz="3200" dirty="0" smtClean="0"/>
              <a:t/>
            </a:r>
            <a:br>
              <a:rPr lang="en-US" sz="3200" dirty="0" smtClean="0"/>
            </a:br>
            <a:r>
              <a:rPr lang="en-US" sz="3200" dirty="0" smtClean="0"/>
              <a:t>WHITE (D)</a:t>
            </a:r>
            <a:br>
              <a:rPr lang="en-US" sz="3200" dirty="0" smtClean="0"/>
            </a:br>
            <a:r>
              <a:rPr lang="en-US" sz="3200" dirty="0" smtClean="0"/>
              <a:t>SHOULDN’T APPLY AT LAWS TO EDUCATION – NOT PROFIT MAXIMIZERS.</a:t>
            </a:r>
            <a:br>
              <a:rPr lang="en-US" sz="3200" dirty="0" smtClean="0"/>
            </a:br>
            <a:r>
              <a:rPr lang="en-US" sz="3200" dirty="0" smtClean="0"/>
              <a:t/>
            </a:r>
            <a:br>
              <a:rPr lang="en-US" sz="3200" dirty="0" smtClean="0"/>
            </a:br>
            <a:r>
              <a:rPr lang="en-US" sz="3200" dirty="0" smtClean="0"/>
              <a:t>DECISION OPENED DOOR TO CONFERENCE DEALS AND ND/NBC DEAL .</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887200" cy="6857999"/>
          </a:xfrm>
        </p:spPr>
        <p:txBody>
          <a:bodyPr anchor="t">
            <a:normAutofit fontScale="90000"/>
          </a:bodyPr>
          <a:lstStyle/>
          <a:p>
            <a:r>
              <a:rPr lang="en-US" sz="3200" dirty="0" smtClean="0"/>
              <a:t>GAMBLING  (FROM ESPN THE MAGAZINE FEB. 15, 2015).  BILLIONS ON LINE – REALLY LEFT TO CHANCE ?</a:t>
            </a:r>
            <a:br>
              <a:rPr lang="en-US" sz="3200" dirty="0" smtClean="0"/>
            </a:br>
            <a:r>
              <a:rPr lang="en-US" sz="3200" dirty="0" smtClean="0"/>
              <a:t/>
            </a:r>
            <a:br>
              <a:rPr lang="en-US" sz="3200" dirty="0" smtClean="0"/>
            </a:br>
            <a:r>
              <a:rPr lang="en-US" sz="3200" dirty="0" smtClean="0"/>
              <a:t>FAN DUEL - $ 624 MIL IN 2014.</a:t>
            </a:r>
            <a:br>
              <a:rPr lang="en-US" sz="3200" dirty="0" smtClean="0"/>
            </a:br>
            <a:r>
              <a:rPr lang="en-US" sz="3200" dirty="0" smtClean="0"/>
              <a:t> </a:t>
            </a:r>
            <a:br>
              <a:rPr lang="en-US" sz="3200" dirty="0" smtClean="0"/>
            </a:br>
            <a:r>
              <a:rPr lang="en-US" sz="3200" dirty="0" smtClean="0"/>
              <a:t>2014 – $ 3.64 BIL IN FANTASY SPORTS</a:t>
            </a:r>
            <a:br>
              <a:rPr lang="en-US" sz="3200" dirty="0" smtClean="0"/>
            </a:br>
            <a:r>
              <a:rPr lang="en-US" sz="3200" dirty="0" smtClean="0"/>
              <a:t>             $ 3.6 BIL LEGALLY BET IN NEVADA</a:t>
            </a:r>
            <a:br>
              <a:rPr lang="en-US" sz="3200" dirty="0" smtClean="0"/>
            </a:br>
            <a:r>
              <a:rPr lang="en-US" sz="3200" dirty="0" smtClean="0"/>
              <a:t>                         $ 1.62 BIL ON FOOTBALL</a:t>
            </a:r>
            <a:br>
              <a:rPr lang="en-US" sz="3200" dirty="0" smtClean="0"/>
            </a:br>
            <a:r>
              <a:rPr lang="en-US" sz="3200" dirty="0" smtClean="0"/>
              <a:t>                         $ 1.05 BIL ON BASKETBALL</a:t>
            </a:r>
            <a:br>
              <a:rPr lang="en-US" sz="3200" dirty="0" smtClean="0"/>
            </a:br>
            <a:r>
              <a:rPr lang="en-US" sz="3200" dirty="0" smtClean="0"/>
              <a:t>                         $  681 MIL ON BASEBALL</a:t>
            </a:r>
            <a:br>
              <a:rPr lang="en-US" sz="3200" dirty="0" smtClean="0"/>
            </a:br>
            <a:r>
              <a:rPr lang="en-US" sz="3200" dirty="0" smtClean="0"/>
              <a:t>                         $  205 MIL ON OTHER SPORTS</a:t>
            </a:r>
            <a:br>
              <a:rPr lang="en-US" sz="3200" dirty="0" smtClean="0"/>
            </a:br>
            <a:r>
              <a:rPr lang="en-US" sz="3200" dirty="0" smtClean="0"/>
              <a:t/>
            </a:r>
            <a:br>
              <a:rPr lang="en-US" sz="3200" dirty="0" smtClean="0"/>
            </a:br>
            <a:r>
              <a:rPr lang="en-US" sz="3200" dirty="0" smtClean="0"/>
              <a:t>             NCAA BASKETBALL TOURNAMENT:</a:t>
            </a:r>
            <a:br>
              <a:rPr lang="en-US" sz="3200" dirty="0" smtClean="0"/>
            </a:br>
            <a:r>
              <a:rPr lang="en-US" sz="3200" dirty="0" smtClean="0"/>
              <a:t>                          $ 200  MIL LEGAL (2015 375.5;2016 – 422;2017 – 429.5)</a:t>
            </a:r>
            <a:br>
              <a:rPr lang="en-US" sz="3200" dirty="0" smtClean="0"/>
            </a:br>
            <a:r>
              <a:rPr lang="en-US" sz="3200" dirty="0" smtClean="0"/>
              <a:t>                          $ 2.6 BIL ILLEGAL</a:t>
            </a:r>
            <a:br>
              <a:rPr lang="en-US" sz="3200" dirty="0" smtClean="0"/>
            </a:br>
            <a:r>
              <a:rPr lang="en-US" sz="3200" dirty="0" smtClean="0"/>
              <a:t/>
            </a:r>
            <a:br>
              <a:rPr lang="en-US" sz="3200" dirty="0" smtClean="0"/>
            </a:br>
            <a:r>
              <a:rPr lang="en-US" sz="3200" dirty="0" smtClean="0"/>
              <a:t>              WORLD WIDE – $ 5.65 BIL  (SOCCER AND TENNIS)</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899232" cy="6677525"/>
          </a:xfrm>
        </p:spPr>
        <p:txBody>
          <a:bodyPr anchor="t">
            <a:normAutofit/>
          </a:bodyPr>
          <a:lstStyle/>
          <a:p>
            <a:r>
              <a:rPr lang="en-US" sz="3200" dirty="0" smtClean="0"/>
              <a:t>PREDICTING GAMES – NOTHING 100%, BUT IF YOU CAN FOLLOW THE MONEY, YOU WILL BE RIGHT MORE THAN WRONG.</a:t>
            </a:r>
            <a:br>
              <a:rPr lang="en-US" sz="3200" dirty="0" smtClean="0"/>
            </a:br>
            <a:r>
              <a:rPr lang="en-US" sz="3200" dirty="0" smtClean="0"/>
              <a:t/>
            </a:r>
            <a:br>
              <a:rPr lang="en-US" sz="3200" dirty="0" smtClean="0"/>
            </a:br>
            <a:r>
              <a:rPr lang="en-US" sz="3200" dirty="0" smtClean="0"/>
              <a:t>NEWS REPORTS SUPER BOWL 50:</a:t>
            </a:r>
            <a:br>
              <a:rPr lang="en-US" sz="3200" dirty="0" smtClean="0"/>
            </a:br>
            <a:r>
              <a:rPr lang="en-US" sz="3200" dirty="0" smtClean="0"/>
              <a:t>$ 1.5 BIL BET ON SB 50, 70% ON CAROLINA PANTHERS minus 4 1/2.</a:t>
            </a:r>
            <a:br>
              <a:rPr lang="en-US" sz="3200" dirty="0" smtClean="0"/>
            </a:br>
            <a:r>
              <a:rPr lang="en-US" sz="3200" dirty="0" smtClean="0"/>
              <a:t/>
            </a:r>
            <a:br>
              <a:rPr lang="en-US" sz="3200" dirty="0" smtClean="0"/>
            </a:br>
            <a:r>
              <a:rPr lang="en-US" sz="3200" dirty="0" smtClean="0"/>
              <a:t>IF CAROLINA COVERS                              IF DENVER COVERS</a:t>
            </a:r>
            <a:br>
              <a:rPr lang="en-US" sz="3200" dirty="0" smtClean="0"/>
            </a:br>
            <a:r>
              <a:rPr lang="en-US" sz="3200" dirty="0" smtClean="0"/>
              <a:t> $ 1050 BIL (PAID TO BETTORS)                  $ 450 MIL (PAID TO BETTORS)   </a:t>
            </a:r>
            <a:br>
              <a:rPr lang="en-US" sz="3200" dirty="0" smtClean="0"/>
            </a:br>
            <a:r>
              <a:rPr lang="en-US" sz="3200" dirty="0" smtClean="0"/>
              <a:t> - $ 105  MIL (VIG TO HOUSE)                   - $   45 MIL (VIG TO HOUSE) </a:t>
            </a:r>
            <a:br>
              <a:rPr lang="en-US" sz="3200" dirty="0" smtClean="0"/>
            </a:br>
            <a:r>
              <a:rPr lang="en-US" sz="3200" dirty="0" smtClean="0"/>
              <a:t> - $ 450  MIL (LOSING DENVER BETS)      - $ 1.050 BIL (LOSING CAR BETS)</a:t>
            </a:r>
            <a:br>
              <a:rPr lang="en-US" sz="3200" dirty="0" smtClean="0"/>
            </a:br>
            <a:r>
              <a:rPr lang="en-US" sz="3200" dirty="0" smtClean="0"/>
              <a:t>$ </a:t>
            </a:r>
            <a:r>
              <a:rPr lang="en-US" sz="3200" dirty="0" smtClean="0">
                <a:solidFill>
                  <a:srgbClr val="FF0000"/>
                </a:solidFill>
              </a:rPr>
              <a:t>493</a:t>
            </a:r>
            <a:r>
              <a:rPr lang="en-US" sz="3200" dirty="0" smtClean="0"/>
              <a:t> MIL HOUSE LOSES                              $  </a:t>
            </a:r>
            <a:r>
              <a:rPr lang="en-US" sz="3200" dirty="0" smtClean="0">
                <a:solidFill>
                  <a:srgbClr val="FF0000"/>
                </a:solidFill>
              </a:rPr>
              <a:t>645</a:t>
            </a:r>
            <a:r>
              <a:rPr lang="en-US" sz="3200" dirty="0" smtClean="0"/>
              <a:t> MIL HOUSE WINS</a:t>
            </a:r>
            <a:br>
              <a:rPr lang="en-US" sz="3200" dirty="0" smtClean="0"/>
            </a:br>
            <a:r>
              <a:rPr lang="en-US" sz="3200" dirty="0" smtClean="0"/>
              <a:t/>
            </a:r>
            <a:br>
              <a:rPr lang="en-US" sz="3200" dirty="0" smtClean="0"/>
            </a:br>
            <a:r>
              <a:rPr lang="en-US" sz="3200" dirty="0" smtClean="0"/>
              <a:t>THEREFORE WORTH $ 1.138 BIL (493 + 645) TO THE HOUSE TO HAVE DENVER WIN.  IF YOU HAD THAT ON THE LINE, WOULD YOU SPEND $ 20 MIL TO FIX GAME ?  OFFICIALS MAKING $ 100,000 OR LESS.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6858000"/>
          </a:xfrm>
        </p:spPr>
        <p:txBody>
          <a:bodyPr anchor="t">
            <a:normAutofit/>
          </a:bodyPr>
          <a:lstStyle/>
          <a:p>
            <a:pPr algn="l"/>
            <a:r>
              <a:rPr lang="en-US" sz="3200" dirty="0" smtClean="0"/>
              <a:t>MURPHY V NCAA (2018) – SUPREME COURT INVALIDATES PROFESSIONAL AND AMATEUR SPORTS PROTECTION ACT ON STATE SOVERIGNTY GROUNDS AND ALLOWS STATES TO LEGALIZE SPORTS BETTING UNLESS CONGRESS PASSES SPECIFIC LEGISLATION REGULATING SPORTS GAMBLING.</a:t>
            </a:r>
            <a:br>
              <a:rPr lang="en-US" sz="3200" dirty="0" smtClean="0"/>
            </a:br>
            <a:r>
              <a:rPr lang="en-US" sz="3200" dirty="0"/>
              <a:t/>
            </a:r>
            <a:br>
              <a:rPr lang="en-US" sz="3200" dirty="0"/>
            </a:br>
            <a:r>
              <a:rPr lang="en-US" sz="3200" dirty="0" smtClean="0"/>
              <a:t>HOW WILL THIS CHANGE SPORTS ?</a:t>
            </a:r>
            <a:br>
              <a:rPr lang="en-US" sz="3200" dirty="0" smtClean="0"/>
            </a:br>
            <a:r>
              <a:rPr lang="en-US" sz="3200" dirty="0"/>
              <a:t/>
            </a:r>
            <a:br>
              <a:rPr lang="en-US" sz="3200" dirty="0"/>
            </a:br>
            <a:r>
              <a:rPr lang="en-US" sz="3200" dirty="0" smtClean="0"/>
              <a:t>HOW WILL LEAGUES MONETIZE THIS ?</a:t>
            </a:r>
            <a:br>
              <a:rPr lang="en-US" sz="3200" dirty="0" smtClean="0"/>
            </a:br>
            <a:r>
              <a:rPr lang="en-US" sz="3200" dirty="0"/>
              <a:t/>
            </a:r>
            <a:br>
              <a:rPr lang="en-US" sz="3200" dirty="0"/>
            </a:br>
            <a:r>
              <a:rPr lang="en-US" sz="3200" dirty="0" smtClean="0"/>
              <a:t>WHERE IS THE REAL MONEY ?</a:t>
            </a: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3819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7999"/>
          </a:xfrm>
        </p:spPr>
        <p:txBody>
          <a:bodyPr anchor="t">
            <a:normAutofit fontScale="90000"/>
          </a:bodyPr>
          <a:lstStyle/>
          <a:p>
            <a:r>
              <a:rPr lang="en-US" sz="3200" dirty="0" smtClean="0"/>
              <a:t>GENERAL NEGOTIATIONS:</a:t>
            </a:r>
            <a:br>
              <a:rPr lang="en-US" sz="3200" dirty="0" smtClean="0"/>
            </a:br>
            <a:r>
              <a:rPr lang="en-US" sz="3200" dirty="0" smtClean="0"/>
              <a:t>WHAT IS A GOOD DEAL ?</a:t>
            </a:r>
            <a:br>
              <a:rPr lang="en-US" sz="3200" dirty="0" smtClean="0"/>
            </a:br>
            <a:r>
              <a:rPr lang="en-US" sz="3200" dirty="0" smtClean="0"/>
              <a:t/>
            </a:r>
            <a:br>
              <a:rPr lang="en-US" sz="3200" dirty="0" smtClean="0"/>
            </a:br>
            <a:r>
              <a:rPr lang="en-US" sz="3200" dirty="0" smtClean="0"/>
              <a:t>MED MAL – YOU OPEN AT $ 1,000,000, HOSPITAL INSURANCE AT $ 200,000.  WHAT IS LIKELY RESULT ?   POSITIONAL, SPLIT DIFFERENCE.</a:t>
            </a:r>
            <a:br>
              <a:rPr lang="en-US" sz="3200" dirty="0" smtClean="0"/>
            </a:br>
            <a:r>
              <a:rPr lang="en-US" sz="3200" dirty="0" smtClean="0"/>
              <a:t>YOU OPEN AT $ 1,000,000, HOSPITAL INSURANCE AT $ 25,000.  HOW DOES THIS CHANGE THINGS ?  PI - OVER/UNDER  (CAP MAX = 2.1 MIL, INS AT 1 MIL) ?</a:t>
            </a:r>
            <a:br>
              <a:rPr lang="en-US" sz="3200" dirty="0" smtClean="0"/>
            </a:br>
            <a:r>
              <a:rPr lang="en-US" sz="3200" dirty="0" smtClean="0"/>
              <a:t/>
            </a:r>
            <a:br>
              <a:rPr lang="en-US" sz="3200" dirty="0" smtClean="0"/>
            </a:br>
            <a:r>
              <a:rPr lang="en-US" sz="3200" dirty="0" smtClean="0"/>
              <a:t>HOUSE – PAID $ 500,000, REAL ESTATE COMPS AT $ 600,000.  WHAT DO  YOU LIST IT AT ?</a:t>
            </a:r>
            <a:br>
              <a:rPr lang="en-US" sz="3200" dirty="0" smtClean="0"/>
            </a:br>
            <a:r>
              <a:rPr lang="en-US" sz="3200" dirty="0" smtClean="0"/>
              <a:t/>
            </a:r>
            <a:br>
              <a:rPr lang="en-US" sz="3200" dirty="0" smtClean="0"/>
            </a:br>
            <a:r>
              <a:rPr lang="en-US" sz="3200" dirty="0" smtClean="0"/>
              <a:t>OBJ ?  DO BOTH SIDES AGREE HE IS BEST RECEIVER IN FOOTBALL ?  $ 95 MIL OVER 5 - $65 MIL GUARANTEED.  </a:t>
            </a:r>
            <a:br>
              <a:rPr lang="en-US" sz="3200" dirty="0" smtClean="0"/>
            </a:br>
            <a:r>
              <a:rPr lang="en-US" sz="3200" dirty="0" smtClean="0"/>
              <a:t/>
            </a:r>
            <a:br>
              <a:rPr lang="en-US" sz="3200" dirty="0" smtClean="0"/>
            </a:br>
            <a:r>
              <a:rPr lang="en-US" sz="3200" dirty="0" smtClean="0"/>
              <a:t>AROD – OPTS OUT AFTER 2011 SEASON – ONLY OFFER IS $ 19 MIL PER.  YANKEES OFFER HIM $ 30 PER AND NO PED OUT CLAUSE.  WHY ?</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4" y="192505"/>
            <a:ext cx="11815010" cy="6388769"/>
          </a:xfrm>
        </p:spPr>
        <p:txBody>
          <a:bodyPr anchor="t">
            <a:normAutofit/>
          </a:bodyPr>
          <a:lstStyle/>
          <a:p>
            <a:r>
              <a:rPr lang="en-US" sz="3200" dirty="0" smtClean="0"/>
              <a:t>GETTING TO YES BY FISHER AND URY:</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POSITIONAL</a:t>
            </a:r>
            <a:r>
              <a:rPr lang="en-US" sz="3200" dirty="0" smtClean="0"/>
              <a:t> BARGAINING (SOVIET STYLE – WIN/LOSE) v </a:t>
            </a:r>
            <a:br>
              <a:rPr lang="en-US" sz="3200" dirty="0" smtClean="0"/>
            </a:br>
            <a:r>
              <a:rPr lang="en-US" sz="3200" dirty="0" smtClean="0"/>
              <a:t>     </a:t>
            </a:r>
            <a:r>
              <a:rPr lang="en-US" sz="3200" dirty="0" smtClean="0">
                <a:solidFill>
                  <a:srgbClr val="00B0F0"/>
                </a:solidFill>
              </a:rPr>
              <a:t>PRINCIPLED</a:t>
            </a:r>
            <a:r>
              <a:rPr lang="en-US" sz="3200" dirty="0" smtClean="0"/>
              <a:t> BARGAINING (WIN/WIN).</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YIELD TO PRINCIPLE, NOT PRESSURE</a:t>
            </a:r>
            <a:r>
              <a:rPr lang="en-US" sz="3200" dirty="0" smtClean="0"/>
              <a:t>.  CAN’T CONCEDE JUST TO GET</a:t>
            </a:r>
            <a:br>
              <a:rPr lang="en-US" sz="3200" dirty="0" smtClean="0"/>
            </a:br>
            <a:r>
              <a:rPr lang="en-US" sz="3200" dirty="0" smtClean="0"/>
              <a:t>      IT DONE.</a:t>
            </a:r>
            <a:br>
              <a:rPr lang="en-US" sz="3200" dirty="0" smtClean="0"/>
            </a:br>
            <a:r>
              <a:rPr lang="en-US" sz="3200" dirty="0" smtClean="0"/>
              <a:t/>
            </a:r>
            <a:br>
              <a:rPr lang="en-US" sz="3200" dirty="0" smtClean="0"/>
            </a:br>
            <a:r>
              <a:rPr lang="en-US" sz="3200" dirty="0" smtClean="0"/>
              <a:t>3.  </a:t>
            </a:r>
            <a:r>
              <a:rPr lang="en-US" sz="3200" dirty="0" smtClean="0">
                <a:solidFill>
                  <a:srgbClr val="FF0000"/>
                </a:solidFill>
              </a:rPr>
              <a:t>SEPARATE PEOPLE FROM THE PROBLEM</a:t>
            </a:r>
            <a:r>
              <a:rPr lang="en-US" sz="3200" dirty="0" smtClean="0"/>
              <a:t>.  DON’T LET YOUR EGO OR EMOTIONS BE A FACTOR.  LET OTHER SIDE KNOW YOU AS A PERSON.  DON’T DEAL WITH PEOPLE PROBLEMS THROUGH SUBSTANTIVE CONCESSIONS.  SPEAK FROM YOURSELF, NOT AT THEM EG “I FEEL LET DOWN”  INSTEAD OF “YOU LIED”.</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7014575"/>
          </a:xfrm>
        </p:spPr>
        <p:txBody>
          <a:bodyPr anchor="t">
            <a:normAutofit fontScale="90000"/>
          </a:bodyPr>
          <a:lstStyle/>
          <a:p>
            <a:r>
              <a:rPr lang="en-US" sz="3200" dirty="0" smtClean="0"/>
              <a:t>WHY ARE PLAYERS SALARIES RISING ?</a:t>
            </a:r>
            <a:br>
              <a:rPr lang="en-US" sz="3200" dirty="0" smtClean="0"/>
            </a:br>
            <a:r>
              <a:rPr lang="en-US" sz="3200" dirty="0" smtClean="0"/>
              <a:t/>
            </a:r>
            <a:br>
              <a:rPr lang="en-US" sz="3200" dirty="0" smtClean="0"/>
            </a:br>
            <a:r>
              <a:rPr lang="en-US" sz="3200" dirty="0" smtClean="0"/>
              <a:t>1.  REVENUE UP (REALLY UP) –  (WHEN DOES 27 = 25 ?  NFL.  2010 = $ 8.5 BIL; 2017 = OVER $ 13 BIL).</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TICKETS</a:t>
            </a:r>
            <a:r>
              <a:rPr lang="en-US" sz="3200" dirty="0" smtClean="0"/>
              <a:t> – PSL, DIFFERENTIAL PRICING, STUB HUB</a:t>
            </a:r>
            <a:br>
              <a:rPr lang="en-US" sz="3200" dirty="0" smtClean="0"/>
            </a:br>
            <a:r>
              <a:rPr lang="en-US" sz="3200" dirty="0" smtClean="0"/>
              <a:t>       B. </a:t>
            </a:r>
            <a:r>
              <a:rPr lang="en-US" sz="3200" dirty="0" smtClean="0">
                <a:solidFill>
                  <a:srgbClr val="0070C0"/>
                </a:solidFill>
              </a:rPr>
              <a:t>MEDIA</a:t>
            </a:r>
            <a:r>
              <a:rPr lang="en-US" sz="3200" dirty="0" smtClean="0"/>
              <a:t> – NETWORKS, NFL (NETWORK, TICKET, RED ZONE)</a:t>
            </a:r>
            <a:br>
              <a:rPr lang="en-US" sz="3200" dirty="0" smtClean="0"/>
            </a:br>
            <a:r>
              <a:rPr lang="en-US" sz="3200" dirty="0" smtClean="0"/>
              <a:t>                            STREAMING (APPS, PHONE, ETC), RADIO (SATELLITE)</a:t>
            </a:r>
            <a:br>
              <a:rPr lang="en-US" sz="3200" dirty="0" smtClean="0"/>
            </a:br>
            <a:r>
              <a:rPr lang="en-US" sz="3200" dirty="0" smtClean="0"/>
              <a:t>       C. </a:t>
            </a:r>
            <a:r>
              <a:rPr lang="en-US" sz="3200" dirty="0" smtClean="0">
                <a:solidFill>
                  <a:srgbClr val="FF0000"/>
                </a:solidFill>
              </a:rPr>
              <a:t>MERCHANDISING</a:t>
            </a:r>
            <a:br>
              <a:rPr lang="en-US" sz="3200" dirty="0" smtClean="0">
                <a:solidFill>
                  <a:srgbClr val="FF0000"/>
                </a:solidFill>
              </a:rPr>
            </a:br>
            <a:r>
              <a:rPr lang="en-US" sz="3200" dirty="0" smtClean="0"/>
              <a:t/>
            </a:r>
            <a:br>
              <a:rPr lang="en-US" sz="3200" dirty="0" smtClean="0"/>
            </a:br>
            <a:r>
              <a:rPr lang="en-US" sz="3200" dirty="0" smtClean="0"/>
              <a:t>2.  ELIMINATION OF MONOPOLISTIC PRACTICES (MOSTLY) AND REAL COLLECTIVE BARGAINING AGREEMENTS.</a:t>
            </a:r>
            <a:br>
              <a:rPr lang="en-US" sz="3200" dirty="0" smtClean="0"/>
            </a:br>
            <a:r>
              <a:rPr lang="en-US" sz="3200" dirty="0" smtClean="0"/>
              <a:t/>
            </a:r>
            <a:br>
              <a:rPr lang="en-US" sz="3200" dirty="0" smtClean="0"/>
            </a:br>
            <a:r>
              <a:rPr lang="en-US" sz="3200" dirty="0" smtClean="0"/>
              <a:t>3.  DISPERSION OF INFORMATION</a:t>
            </a:r>
            <a:br>
              <a:rPr lang="en-US" sz="3200" dirty="0" smtClean="0"/>
            </a:br>
            <a:r>
              <a:rPr lang="en-US" sz="3200" dirty="0" smtClean="0"/>
              <a:t/>
            </a:r>
            <a:br>
              <a:rPr lang="en-US" sz="3200" dirty="0" smtClean="0"/>
            </a:br>
            <a:r>
              <a:rPr lang="en-US" sz="3200" dirty="0" smtClean="0"/>
              <a:t>4.  GLORIFICATION OF THE INDIVIDUAL</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56411"/>
            <a:ext cx="11887200" cy="6533147"/>
          </a:xfrm>
        </p:spPr>
        <p:txBody>
          <a:bodyPr anchor="t">
            <a:normAutofit fontScale="90000"/>
          </a:bodyPr>
          <a:lstStyle/>
          <a:p>
            <a:r>
              <a:rPr lang="en-US" sz="3200" dirty="0" smtClean="0"/>
              <a:t>4.  </a:t>
            </a:r>
            <a:r>
              <a:rPr lang="en-US" sz="3200" dirty="0" smtClean="0">
                <a:solidFill>
                  <a:srgbClr val="FF0000"/>
                </a:solidFill>
              </a:rPr>
              <a:t>FOCUS ON INTERESTS, NOT POSITIONS</a:t>
            </a:r>
            <a:r>
              <a:rPr lang="en-US" sz="3200" dirty="0" smtClean="0"/>
              <a:t>.  ASK QUESTIONS.  GO BEHIND NUMBERS TO FIND OUT WHAT THEY REALLY CARE ABOUT – OFTEN BEHIND CONFICTING POSITIONS ARE COMPATIBLE INTERESTS.  SHOW HOW YOUR OFFER ACCOMODATES THEIR INTERESTS.</a:t>
            </a:r>
            <a:br>
              <a:rPr lang="en-US" sz="3200" dirty="0" smtClean="0"/>
            </a:br>
            <a:r>
              <a:rPr lang="en-US" sz="3200" dirty="0" smtClean="0"/>
              <a:t/>
            </a:r>
            <a:br>
              <a:rPr lang="en-US" sz="3200" dirty="0" smtClean="0"/>
            </a:br>
            <a:r>
              <a:rPr lang="en-US" sz="3200" dirty="0" smtClean="0"/>
              <a:t>AGENT TRYING TO SIGN PLAYER – DO YOU OFFER $$$ ? (FORGET MORALITY)</a:t>
            </a:r>
            <a:br>
              <a:rPr lang="en-US" sz="3200" dirty="0" smtClean="0"/>
            </a:br>
            <a:r>
              <a:rPr lang="en-US" sz="3200" dirty="0" smtClean="0"/>
              <a:t/>
            </a:r>
            <a:br>
              <a:rPr lang="en-US" sz="3200" dirty="0" smtClean="0"/>
            </a:br>
            <a:r>
              <a:rPr lang="en-US" sz="3200" dirty="0" smtClean="0"/>
              <a:t>COACH DISMISSED FOR LYING TO NCAA.  BROUGHT IN – TOLD TO RESIGN – DOES.  MAKING $ 40,000 PER MONTH.  SCHOOL OFFERS 3 MONTHS AS SEVERANCE.  SHOULD HE TAKE IT ?  HERE ARE OUR CONCERNS – DUE PROCESS AND LAWYER CONFLICTED.  HOW MUCH DO YOU WANT ?  OPEN.  KEEP DISCUSSING.  SCHOOL SAYS DON’T CARE ABOUT LAWYER - LOCK IN SCHOOL, WON’T RELEASE LAWYER.  $ 275.  FIGHT OVER LANGUAGE.  MORE $$ TO RELEASE LAWYER.  $ 320.</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1" y="144379"/>
            <a:ext cx="11863137" cy="6569242"/>
          </a:xfrm>
        </p:spPr>
        <p:txBody>
          <a:bodyPr anchor="t">
            <a:normAutofit fontScale="90000"/>
          </a:bodyPr>
          <a:lstStyle/>
          <a:p>
            <a:r>
              <a:rPr lang="en-US" sz="3200" dirty="0" smtClean="0"/>
              <a:t>5.  </a:t>
            </a:r>
            <a:r>
              <a:rPr lang="en-US" sz="3200" dirty="0" smtClean="0">
                <a:solidFill>
                  <a:srgbClr val="FF0000"/>
                </a:solidFill>
              </a:rPr>
              <a:t>INVENT OPTIONS FOR MUTUAL GAIN</a:t>
            </a:r>
            <a:r>
              <a:rPr lang="en-US" sz="3200" dirty="0" smtClean="0"/>
              <a:t>.  GIVE OTHER SIDE CHOICES.  </a:t>
            </a:r>
            <a:br>
              <a:rPr lang="en-US" sz="3200" dirty="0" smtClean="0"/>
            </a:br>
            <a:r>
              <a:rPr lang="en-US" sz="3200" dirty="0" smtClean="0"/>
              <a:t>SCHOOL – 275 AND OUR LANGUAGE, 375 AND THEIR LANGUAGE OR ARMAGEDDON.  </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RELY ON OBJECTIVE CRITERIA </a:t>
            </a:r>
            <a:r>
              <a:rPr lang="en-US" sz="3200" dirty="0" smtClean="0"/>
              <a:t>– TRUST BUT VERIFY.</a:t>
            </a:r>
            <a:br>
              <a:rPr lang="en-US" sz="3200" dirty="0" smtClean="0"/>
            </a:br>
            <a:r>
              <a:rPr lang="en-US" sz="3200" dirty="0" smtClean="0"/>
              <a:t/>
            </a:r>
            <a:br>
              <a:rPr lang="en-US" sz="3200" dirty="0" smtClean="0"/>
            </a:br>
            <a:r>
              <a:rPr lang="en-US" sz="3200" dirty="0" smtClean="0"/>
              <a:t>7.  B  -      BEST</a:t>
            </a:r>
            <a:br>
              <a:rPr lang="en-US" sz="3200" dirty="0" smtClean="0"/>
            </a:br>
            <a:r>
              <a:rPr lang="en-US" sz="3200" dirty="0" smtClean="0"/>
              <a:t>     A  -      ALTERNATIVE</a:t>
            </a:r>
            <a:br>
              <a:rPr lang="en-US" sz="3200" dirty="0" smtClean="0"/>
            </a:br>
            <a:r>
              <a:rPr lang="en-US" sz="3200" dirty="0" smtClean="0"/>
              <a:t>     T  -      TO</a:t>
            </a:r>
            <a:br>
              <a:rPr lang="en-US" sz="3200" dirty="0" smtClean="0"/>
            </a:br>
            <a:r>
              <a:rPr lang="en-US" sz="3200" dirty="0" smtClean="0"/>
              <a:t>     N -      NEGOTIATED</a:t>
            </a:r>
            <a:br>
              <a:rPr lang="en-US" sz="3200" dirty="0" smtClean="0"/>
            </a:br>
            <a:r>
              <a:rPr lang="en-US" sz="3200" dirty="0" smtClean="0"/>
              <a:t>     A -       AGREEMENT</a:t>
            </a:r>
            <a:br>
              <a:rPr lang="en-US" sz="3200" dirty="0" smtClean="0"/>
            </a:br>
            <a:r>
              <a:rPr lang="en-US" sz="3200" dirty="0" smtClean="0"/>
              <a:t/>
            </a:r>
            <a:br>
              <a:rPr lang="en-US" sz="3200" dirty="0" smtClean="0"/>
            </a:br>
            <a:r>
              <a:rPr lang="en-US" sz="3200" dirty="0" smtClean="0"/>
              <a:t>OR THE RICH GET RICHER.  WHAT ARE LABRON’S ALTERNATIVES TO AGREEMENT ?  TRY TO CREATE DEMAND FOR YOUR PRODUCT/PERSON. ALL MY PLAYERS APPLIED TO LAW SCHOOL.  </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chor="t">
            <a:normAutofit fontScale="90000"/>
          </a:bodyPr>
          <a:lstStyle/>
          <a:p>
            <a:r>
              <a:rPr lang="en-US" sz="3200" dirty="0" smtClean="0"/>
              <a:t>8.  </a:t>
            </a:r>
            <a:r>
              <a:rPr lang="en-US" sz="3200" dirty="0" smtClean="0">
                <a:solidFill>
                  <a:srgbClr val="FF0000"/>
                </a:solidFill>
              </a:rPr>
              <a:t>CONTINUING RELATIONSHIP v ONE OFF</a:t>
            </a:r>
            <a:r>
              <a:rPr lang="en-US" sz="3200" dirty="0" smtClean="0"/>
              <a:t>.  ALWAYS NASTIER IF NEVER GOING TO SEE AGAIN.  </a:t>
            </a:r>
            <a:br>
              <a:rPr lang="en-US" sz="3200" dirty="0" smtClean="0"/>
            </a:br>
            <a:r>
              <a:rPr lang="en-US" sz="3200" dirty="0" smtClean="0"/>
              <a:t/>
            </a:r>
            <a:br>
              <a:rPr lang="en-US" sz="3200" dirty="0" smtClean="0"/>
            </a:br>
            <a:r>
              <a:rPr lang="en-US" sz="3200" dirty="0" smtClean="0">
                <a:solidFill>
                  <a:srgbClr val="00B0F0"/>
                </a:solidFill>
              </a:rPr>
              <a:t>WHAT DO YOU DO IF OTHER SIDE SOVIET WITH LEVERAGE</a:t>
            </a:r>
            <a:r>
              <a:rPr lang="en-US" sz="3200" dirty="0" smtClean="0">
                <a:solidFill>
                  <a:srgbClr val="FF0000"/>
                </a:solidFill>
              </a:rPr>
              <a:t> </a:t>
            </a:r>
            <a:r>
              <a:rPr lang="en-US" sz="3200" dirty="0" smtClean="0"/>
              <a:t>?  UB AND ME.  HIRED TO FIX – AGREEMENT UNIVERSITY TAKING TOO MUCH (APP. 45% OF TOTAL LAW INCOME TO UNIVERSITY – 25% HIGH END NATIONALLY) – WILL REMEDY.  YEAR 1 AND 2 FINE – LAW KEEPS 66% OF TUITION INCREASE.  YEAR 3 – UNIVERSITY 66%.  YEAR 4 – TUITION INCREASE = $ 1.5 MIL, LAW GETS $ 80,000.  ALSO $ 400,000 CUT TO BUDGET, ADDITIONAL $ 400,000 FOR FOLLOWING YEAR.  </a:t>
            </a:r>
            <a:r>
              <a:rPr lang="en-US" sz="3200" dirty="0" smtClean="0">
                <a:solidFill>
                  <a:srgbClr val="FF0000"/>
                </a:solidFill>
              </a:rPr>
              <a:t>WHAT DO YOU DO </a:t>
            </a:r>
            <a:r>
              <a:rPr lang="en-US" sz="3200" dirty="0" smtClean="0"/>
              <a:t>?</a:t>
            </a:r>
            <a:br>
              <a:rPr lang="en-US" sz="3200" dirty="0" smtClean="0"/>
            </a:br>
            <a:r>
              <a:rPr lang="en-US" sz="3200" dirty="0" smtClean="0"/>
              <a:t/>
            </a:r>
            <a:br>
              <a:rPr lang="en-US" sz="3200" dirty="0" smtClean="0"/>
            </a:br>
            <a:r>
              <a:rPr lang="en-US" sz="3200" dirty="0" smtClean="0"/>
              <a:t>20016 – UNIVERSITY WITH $ 4 MIL BUDGET SHORTFALL.  GOING TO CUT LAW BUDGET.  WE HAVE $ 1.2 MIL IN SALARY SAVINGS FROM RETIREMENTS.  UNIVERSITY WANTS ALL OF IT.  </a:t>
            </a:r>
            <a:r>
              <a:rPr lang="en-US" sz="3200" dirty="0" smtClean="0">
                <a:solidFill>
                  <a:srgbClr val="FF0000"/>
                </a:solidFill>
              </a:rPr>
              <a:t>WHAT DO YOU DO </a:t>
            </a:r>
            <a:r>
              <a:rPr lang="en-US" sz="3200" dirty="0" smtClean="0"/>
              <a:t>?  WE DREW LINE IN SAND – ANYTHING OVER $ 750,000 UNACCEPTABLE.  FUTURE DEAL.</a:t>
            </a:r>
            <a:br>
              <a:rPr lang="en-US" sz="3200" dirty="0" smtClean="0"/>
            </a:br>
            <a:r>
              <a:rPr lang="en-US" sz="3200" dirty="0" smtClean="0"/>
              <a:t>UNIVERSITY TOOK ALL OF 3% TUITION INCREASE, SIGNIFICANTLY RAISED YOUR FEES AND TOOK ALL $ 1.2 MIL IN LAW BUDGET CUT. 2018 - $ 675,000 + TUT INC</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fontScale="90000"/>
          </a:bodyPr>
          <a:lstStyle/>
          <a:p>
            <a:r>
              <a:rPr lang="en-US" sz="3200" dirty="0" smtClean="0"/>
              <a:t>CLOSIUS GENERAL NEGOTIATION POINTS:</a:t>
            </a:r>
            <a:br>
              <a:rPr lang="en-US" sz="3200" dirty="0" smtClean="0"/>
            </a:br>
            <a:r>
              <a:rPr lang="en-US" sz="3200" dirty="0" smtClean="0"/>
              <a:t/>
            </a:r>
            <a:br>
              <a:rPr lang="en-US" sz="3200" dirty="0" smtClean="0"/>
            </a:br>
            <a:r>
              <a:rPr lang="en-US" sz="3200" dirty="0" smtClean="0"/>
              <a:t>1.  3 STAGES OF A NEGOTIATION:</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OPEN</a:t>
            </a:r>
            <a:r>
              <a:rPr lang="en-US" sz="3200" dirty="0" smtClean="0"/>
              <a:t> – MOST IMPORTANT – NEVER GET MORE.  SETS TONE FOR </a:t>
            </a:r>
            <a:br>
              <a:rPr lang="en-US" sz="3200" dirty="0" smtClean="0"/>
            </a:br>
            <a:r>
              <a:rPr lang="en-US" sz="3200" dirty="0" smtClean="0"/>
              <a:t>                    ENTIRE PROCESS.  RUSSIANS IN 1980 OLYMPICS.  BASE ON</a:t>
            </a:r>
            <a:br>
              <a:rPr lang="en-US" sz="3200" dirty="0" smtClean="0"/>
            </a:br>
            <a:r>
              <a:rPr lang="en-US" sz="3200" dirty="0" smtClean="0"/>
              <a:t>                    MARKET OR CLIENT, NOT COST.  NO ONE CARES ABOUT </a:t>
            </a:r>
            <a:br>
              <a:rPr lang="en-US" sz="3200" dirty="0" smtClean="0"/>
            </a:br>
            <a:r>
              <a:rPr lang="en-US" sz="3200" dirty="0" smtClean="0"/>
              <a:t>                    WHAT YOU PAID FOR IT.  ASSUME </a:t>
            </a:r>
            <a:r>
              <a:rPr lang="en-US" sz="3200" smtClean="0"/>
              <a:t>COACH MARKET </a:t>
            </a:r>
            <a:r>
              <a:rPr lang="en-US" sz="3200" dirty="0" smtClean="0"/>
              <a:t>IS </a:t>
            </a:r>
            <a:br>
              <a:rPr lang="en-US" sz="3200" dirty="0" smtClean="0"/>
            </a:br>
            <a:r>
              <a:rPr lang="en-US" sz="3200" dirty="0" smtClean="0"/>
              <a:t>                    $ 50,000, BUT HE WANTS $ 200,000.  WHAT DO YOU DO ?      </a:t>
            </a:r>
            <a:br>
              <a:rPr lang="en-US" sz="3200" dirty="0" smtClean="0"/>
            </a:br>
            <a:r>
              <a:rPr lang="en-US" sz="3200" dirty="0" smtClean="0"/>
              <a:t>                    MOST LAWYERS DON’T GET LANDMARK DEAL – PRECEDENT, </a:t>
            </a:r>
            <a:br>
              <a:rPr lang="en-US" sz="3200" dirty="0" smtClean="0"/>
            </a:br>
            <a:r>
              <a:rPr lang="en-US" sz="3200" dirty="0" smtClean="0"/>
              <a:t>                    TOO REASONABLE.  TRYING TO GET CLIENTS – 1 OF 500.</a:t>
            </a:r>
            <a:br>
              <a:rPr lang="en-US" sz="3200" dirty="0" smtClean="0"/>
            </a:br>
            <a:r>
              <a:rPr lang="en-US" sz="3200" dirty="0" smtClean="0"/>
              <a:t>                    HOW DO YOU DISTINGUISH YOURSELF ?  USUALLY TEAM</a:t>
            </a:r>
            <a:br>
              <a:rPr lang="en-US" sz="3200" dirty="0" smtClean="0"/>
            </a:br>
            <a:r>
              <a:rPr lang="en-US" sz="3200" dirty="0" smtClean="0"/>
              <a:t>                    OR COLLEGE OPENS.  RENNIE STENNET (PITTSBURGH PIRATES)</a:t>
            </a:r>
            <a:br>
              <a:rPr lang="en-US" sz="3200" dirty="0" smtClean="0"/>
            </a:br>
            <a:r>
              <a:rPr lang="en-US" sz="3200" dirty="0" smtClean="0"/>
              <a:t>                    STORY.</a:t>
            </a:r>
            <a:br>
              <a:rPr lang="en-US" sz="3200" dirty="0" smtClean="0"/>
            </a:br>
            <a:r>
              <a:rPr lang="en-US" sz="3200" dirty="0" smtClean="0"/>
              <a:t>       B.  </a:t>
            </a:r>
            <a:r>
              <a:rPr lang="en-US" sz="3200" dirty="0" smtClean="0">
                <a:solidFill>
                  <a:srgbClr val="FF0000"/>
                </a:solidFill>
              </a:rPr>
              <a:t>MIDDLE</a:t>
            </a:r>
            <a:r>
              <a:rPr lang="en-US" sz="3200" dirty="0" smtClean="0"/>
              <a:t> – MOSTLY POSITIONING OR QUESTIONING OR SETTING UP</a:t>
            </a:r>
            <a:br>
              <a:rPr lang="en-US" sz="3200" dirty="0" smtClean="0"/>
            </a:br>
            <a:r>
              <a:rPr lang="en-US" sz="3200" dirty="0" smtClean="0"/>
              <a:t>                    FOR THE CLOSE.</a:t>
            </a:r>
            <a:br>
              <a:rPr lang="en-US" sz="3200" dirty="0" smtClean="0"/>
            </a:br>
            <a:r>
              <a:rPr lang="en-US" sz="3200" dirty="0" smtClean="0"/>
              <a:t/>
            </a:r>
            <a:br>
              <a:rPr lang="en-US" sz="3200" dirty="0" smtClean="0"/>
            </a:br>
            <a:r>
              <a:rPr lang="en-US" sz="3200" dirty="0" smtClean="0"/>
              <a:t>      </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2035589" cy="6857999"/>
          </a:xfrm>
        </p:spPr>
        <p:txBody>
          <a:bodyPr anchor="t">
            <a:normAutofit/>
          </a:bodyPr>
          <a:lstStyle/>
          <a:p>
            <a:r>
              <a:rPr lang="en-US" sz="3200" dirty="0" smtClean="0"/>
              <a:t>    C.  </a:t>
            </a:r>
            <a:r>
              <a:rPr lang="en-US" sz="3200" dirty="0" smtClean="0">
                <a:solidFill>
                  <a:srgbClr val="FF0000"/>
                </a:solidFill>
              </a:rPr>
              <a:t>CLOSE</a:t>
            </a:r>
            <a:r>
              <a:rPr lang="en-US" sz="3200" dirty="0" smtClean="0"/>
              <a:t> – </a:t>
            </a:r>
            <a:r>
              <a:rPr lang="en-US" sz="3200" dirty="0" smtClean="0">
                <a:solidFill>
                  <a:srgbClr val="0070C0"/>
                </a:solidFill>
              </a:rPr>
              <a:t>COFFEE IS FOR CLOSERS</a:t>
            </a:r>
            <a:r>
              <a:rPr lang="en-US" sz="3200" dirty="0" smtClean="0"/>
              <a:t>.  TRYING TO GET CLIENT – NOW</a:t>
            </a:r>
            <a:br>
              <a:rPr lang="en-US" sz="3200" dirty="0" smtClean="0"/>
            </a:br>
            <a:r>
              <a:rPr lang="en-US" sz="3200" dirty="0" smtClean="0"/>
              <a:t>                     DOWN TO 3 AND LIKES ALL OF THEM.  HOW DO YOU GET </a:t>
            </a:r>
            <a:br>
              <a:rPr lang="en-US" sz="3200" dirty="0" smtClean="0"/>
            </a:br>
            <a:r>
              <a:rPr lang="en-US" sz="3200" dirty="0" smtClean="0"/>
              <a:t>                     THEM TO PICK YOU.  STSW AND WILLIAMS &amp; CONNELLY (BIG</a:t>
            </a:r>
            <a:br>
              <a:rPr lang="en-US" sz="3200" dirty="0" smtClean="0"/>
            </a:br>
            <a:r>
              <a:rPr lang="en-US" sz="3200" dirty="0" smtClean="0"/>
              <a:t>                      DC FIRM) COMPETING FOR SAME CASE – HOW DO YOU </a:t>
            </a:r>
            <a:br>
              <a:rPr lang="en-US" sz="3200" dirty="0" smtClean="0"/>
            </a:br>
            <a:r>
              <a:rPr lang="en-US" sz="3200" dirty="0" smtClean="0"/>
              <a:t>                      DISTINGUISH ?  WENT A LITTLE CHEAPER (30% v 33%) AND</a:t>
            </a:r>
            <a:br>
              <a:rPr lang="en-US" sz="3200" dirty="0" smtClean="0"/>
            </a:br>
            <a:r>
              <a:rPr lang="en-US" sz="3200" dirty="0" smtClean="0"/>
              <a:t>                      STRESSED PERSONAL SERVICE AND FAMILIARITY WITH </a:t>
            </a:r>
            <a:br>
              <a:rPr lang="en-US" sz="3200" dirty="0" smtClean="0"/>
            </a:br>
            <a:r>
              <a:rPr lang="en-US" sz="3200" dirty="0" smtClean="0"/>
              <a:t>                      FBI AND MARYLAND STATE COURTS.  YOUNG LAWYERS</a:t>
            </a:r>
            <a:br>
              <a:rPr lang="en-US" sz="3200" dirty="0" smtClean="0"/>
            </a:br>
            <a:r>
              <a:rPr lang="en-US" sz="3200" dirty="0" smtClean="0"/>
              <a:t>                      TRYING TO SIGN PLAYERS – WHAT IS THE TOUGHEST </a:t>
            </a:r>
            <a:br>
              <a:rPr lang="en-US" sz="3200" dirty="0" smtClean="0"/>
            </a:br>
            <a:r>
              <a:rPr lang="en-US" sz="3200" dirty="0" smtClean="0"/>
              <a:t>                      QUESTION ?  WILL YOU SIGN WITH ME ?  UB PRESIDENT </a:t>
            </a:r>
            <a:br>
              <a:rPr lang="en-US" sz="3200" dirty="0" smtClean="0"/>
            </a:br>
            <a:r>
              <a:rPr lang="en-US" sz="3200" dirty="0" smtClean="0"/>
              <a:t>                      AND SECOND $ 5 MIL ON BUILDING GIFT.</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PATIENCE</a:t>
            </a:r>
            <a:r>
              <a:rPr lang="en-US" sz="3200" dirty="0" smtClean="0"/>
              <a:t> – </a:t>
            </a:r>
            <a:r>
              <a:rPr lang="en-US" sz="3200" dirty="0" smtClean="0">
                <a:solidFill>
                  <a:srgbClr val="0070C0"/>
                </a:solidFill>
              </a:rPr>
              <a:t>ILLIGITIMI NON CARBORUNDUM SUNT</a:t>
            </a:r>
            <a:r>
              <a:rPr lang="en-US" sz="3200" dirty="0" smtClean="0"/>
              <a:t>.  CLEARLY BIGGEST THING I DO FOR MY CLIENTS.  LAWYERS OR CLIENTS WHO WANT A FAST DEAL OR JUST WANT TO GET IT OVER ARE USUALLY GOING TO GET A BELOW MARKET DEAL.</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56411"/>
            <a:ext cx="11887200" cy="6509084"/>
          </a:xfrm>
        </p:spPr>
        <p:txBody>
          <a:bodyPr anchor="t">
            <a:normAutofit/>
          </a:bodyPr>
          <a:lstStyle/>
          <a:p>
            <a:r>
              <a:rPr lang="en-US" sz="3200" dirty="0" smtClean="0"/>
              <a:t>3.  </a:t>
            </a:r>
            <a:r>
              <a:rPr lang="en-US" sz="3200" dirty="0" smtClean="0">
                <a:solidFill>
                  <a:srgbClr val="FF0000"/>
                </a:solidFill>
              </a:rPr>
              <a:t>DON’T BE DISHONEST, BUT DON’T TELL EVERYTHING</a:t>
            </a:r>
            <a:r>
              <a:rPr lang="en-US" sz="3200" dirty="0" smtClean="0"/>
              <a:t>.  SAYING “I WON’T ANSWER THAT” IS NOT LYING.  DON’T BE A HARVARD LAW GRAD.  IF OTHER SIDE ASKS THE WRONG QUESTION, ANSWER WHAT THEY ASKED, NOT WHAT THEY SHOULD HAVE ASKED.  UB AND US NEWS EMPLOYMENT DATA.  IF YOUR CLIENT HAS ONE GUN AND HE KEEPS IT IN HIS CAR AND THE OTHER SIDE ASKS IF HE HAS A GUN IN HIS HOUSE, THE CORRECT ANSWER IS “NO”.</a:t>
            </a:r>
            <a:br>
              <a:rPr lang="en-US" sz="3200" dirty="0" smtClean="0"/>
            </a:br>
            <a:r>
              <a:rPr lang="en-US" sz="3200" dirty="0" smtClean="0"/>
              <a:t/>
            </a:r>
            <a:br>
              <a:rPr lang="en-US" sz="3200" dirty="0" smtClean="0"/>
            </a:br>
            <a:r>
              <a:rPr lang="en-US" sz="3200" dirty="0" smtClean="0"/>
              <a:t>4.  </a:t>
            </a:r>
            <a:r>
              <a:rPr lang="en-US" sz="3200" dirty="0" smtClean="0">
                <a:solidFill>
                  <a:srgbClr val="FF0000"/>
                </a:solidFill>
              </a:rPr>
              <a:t>DEADLINES</a:t>
            </a:r>
            <a:r>
              <a:rPr lang="en-US" sz="3200" dirty="0" smtClean="0"/>
              <a:t> – MOST CONCESSIONS HAPPEN ON OR NEAR REAL DEADLINE.  BUT WHAT IS REAL AND WHAT IS FICTITIOUS ?  ALWAYS QUESTION WHETHER DEADLINE IS REAL.  CHARGERS AND JOEY BOSA – REPORTING TO FIRST DAY OF CAMP  v SD PRESS RELEASE V FIRST GAME V CBA MUST SIGN DEADLINE.  BATNA</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44379"/>
            <a:ext cx="11887200" cy="6557210"/>
          </a:xfrm>
        </p:spPr>
        <p:txBody>
          <a:bodyPr anchor="t">
            <a:normAutofit fontScale="90000"/>
          </a:bodyPr>
          <a:lstStyle/>
          <a:p>
            <a:r>
              <a:rPr lang="en-US" sz="3200" dirty="0" smtClean="0"/>
              <a:t>5.  </a:t>
            </a:r>
            <a:r>
              <a:rPr lang="en-US" sz="3200" dirty="0" smtClean="0">
                <a:solidFill>
                  <a:srgbClr val="FF0000"/>
                </a:solidFill>
              </a:rPr>
              <a:t>PERCEPTIONS</a:t>
            </a:r>
            <a:r>
              <a:rPr lang="en-US" sz="3200" dirty="0" smtClean="0"/>
              <a:t> – HUMANS EXAGGERATE THE BAD EFFECTS OF EVERYTHING – NEVER AS BAD YOU THINK IT WILL BE OVER TIME.  9 YEAR OLD RIDING BIKE, 30 YEAR OLD BREAKING UP WITH BOYFRIEND.</a:t>
            </a:r>
            <a:br>
              <a:rPr lang="en-US" sz="3200" dirty="0" smtClean="0"/>
            </a:br>
            <a:r>
              <a:rPr lang="en-US" sz="3200" dirty="0" smtClean="0"/>
              <a:t>PRECEDENT AND LEGITIMACY (NO CASH CHECKS SIGN) ALWAYS NEED TO BE QUESTIONED.  JUST BECAUSE THEY HAVE ALWAYS DONE IT ONE WAY DOESN’T MEAN THEY CAN’T CHANGE FOR YOU – YOU WANT TO BE AN </a:t>
            </a:r>
            <a:r>
              <a:rPr lang="en-US" sz="3200" dirty="0" smtClean="0">
                <a:solidFill>
                  <a:srgbClr val="FF0000"/>
                </a:solidFill>
              </a:rPr>
              <a:t>EXCEPTION</a:t>
            </a:r>
            <a:r>
              <a:rPr lang="en-US" sz="3200" dirty="0" smtClean="0"/>
              <a:t>.  LEVERAGE.</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SILENCE</a:t>
            </a:r>
            <a:r>
              <a:rPr lang="en-US" sz="3200" dirty="0" smtClean="0"/>
              <a:t>.   ENOUGH SAID.</a:t>
            </a:r>
            <a:br>
              <a:rPr lang="en-US" sz="3200" dirty="0" smtClean="0"/>
            </a:br>
            <a:r>
              <a:rPr lang="en-US" sz="3200" dirty="0" smtClean="0"/>
              <a:t/>
            </a:r>
            <a:br>
              <a:rPr lang="en-US" sz="3200" dirty="0" smtClean="0"/>
            </a:br>
            <a:r>
              <a:rPr lang="en-US" sz="3200" dirty="0" smtClean="0"/>
              <a:t>7.  </a:t>
            </a:r>
            <a:r>
              <a:rPr lang="en-US" sz="3200" dirty="0" smtClean="0">
                <a:solidFill>
                  <a:srgbClr val="FF0000"/>
                </a:solidFill>
              </a:rPr>
              <a:t>PREPARATION</a:t>
            </a:r>
            <a:r>
              <a:rPr lang="en-US" sz="3200" dirty="0" smtClean="0"/>
              <a:t>.  PUT IN THE TIME.  PROBLEM WITH PUBLIC DEFENDERS.  WORK WEEKENDS.  HARD IF GETTING INFORMATION DIFFICULT.  DIFFICULT IN 2 WAYS – CAN’T GET ANYTHING, OTHER SIDE GIVES YOU EVERYTHING (PROSECUTOR AND SOLO PRACTITIONER – 2,000 PAGES)</a:t>
            </a: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44379"/>
            <a:ext cx="11875168" cy="6521116"/>
          </a:xfrm>
        </p:spPr>
        <p:txBody>
          <a:bodyPr anchor="t">
            <a:normAutofit/>
          </a:bodyPr>
          <a:lstStyle/>
          <a:p>
            <a:r>
              <a:rPr lang="en-US" sz="3200" dirty="0" smtClean="0"/>
              <a:t>8.  </a:t>
            </a:r>
            <a:r>
              <a:rPr lang="en-US" sz="3200" dirty="0" smtClean="0">
                <a:solidFill>
                  <a:srgbClr val="FF0000"/>
                </a:solidFill>
              </a:rPr>
              <a:t>MEDIUM</a:t>
            </a:r>
            <a:r>
              <a:rPr lang="en-US" sz="3200" dirty="0" smtClean="0"/>
              <a:t> – IN PERSON, PHONE, EMAIL.  EASIER TO BE NASTY IF LESS PERSONAL.  TAKE TIME FOR REFLECTION – HANG UP, THINK AND CALL BACK IF PHONE.  WORSE ON EMAIL.  </a:t>
            </a:r>
            <a:br>
              <a:rPr lang="en-US" sz="3200" dirty="0" smtClean="0"/>
            </a:br>
            <a:r>
              <a:rPr lang="en-US" sz="3200" dirty="0" smtClean="0"/>
              <a:t/>
            </a:r>
            <a:br>
              <a:rPr lang="en-US" sz="3200" dirty="0" smtClean="0"/>
            </a:br>
            <a:r>
              <a:rPr lang="en-US" sz="3200" dirty="0" smtClean="0"/>
              <a:t>9.  </a:t>
            </a:r>
            <a:r>
              <a:rPr lang="en-US" sz="3200" dirty="0" smtClean="0">
                <a:solidFill>
                  <a:srgbClr val="FF0000"/>
                </a:solidFill>
              </a:rPr>
              <a:t>BE THE DRAFTER </a:t>
            </a:r>
            <a:r>
              <a:rPr lang="en-US" sz="3200" dirty="0" smtClean="0"/>
              <a:t>– BIG FIRM ADVICE.  MORE BILLABLE HOURS AND NO ONE KNOWS MY WRITING BETTER THAN ME.  ORGANIZATION, LANGUAGE – YOU’LL BE STUNNED AT WHAT YOU GET IN EVEN IF NOT TRYING TO BE DECEPTIVE – CAN’T DISCUSS EVERYTHING IN ADVANCE.  IF YOU DIDN’T DRAFT IT, READ IT OVER CAREFULLY.  </a:t>
            </a:r>
            <a:br>
              <a:rPr lang="en-US" sz="3200" dirty="0" smtClean="0"/>
            </a:br>
            <a:r>
              <a:rPr lang="en-US" sz="3200" dirty="0" smtClean="0"/>
              <a:t/>
            </a:r>
            <a:br>
              <a:rPr lang="en-US" sz="3200" dirty="0" smtClean="0"/>
            </a:br>
            <a:r>
              <a:rPr lang="en-US" sz="3200" dirty="0" smtClean="0"/>
              <a:t>10.  DEAL WITH PERSON WITH </a:t>
            </a:r>
            <a:r>
              <a:rPr lang="en-US" sz="3200" dirty="0" smtClean="0">
                <a:solidFill>
                  <a:srgbClr val="FF0000"/>
                </a:solidFill>
              </a:rPr>
              <a:t>AUTHORITY</a:t>
            </a:r>
            <a:r>
              <a:rPr lang="en-US" sz="3200" dirty="0" smtClean="0"/>
              <a:t>.  BANKS AND CAR DEALERS.</a:t>
            </a:r>
            <a:br>
              <a:rPr lang="en-US" sz="3200" dirty="0" smtClean="0"/>
            </a:br>
            <a:r>
              <a:rPr lang="en-US" sz="3200" dirty="0" smtClean="0"/>
              <a:t/>
            </a:r>
            <a:br>
              <a:rPr lang="en-US" sz="3200" dirty="0" smtClean="0"/>
            </a:br>
            <a:r>
              <a:rPr lang="en-US" sz="3200" dirty="0" smtClean="0"/>
              <a:t>11.  GET OTHER SIDE TO INVEST </a:t>
            </a:r>
            <a:r>
              <a:rPr lang="en-US" sz="3200" dirty="0" smtClean="0">
                <a:solidFill>
                  <a:srgbClr val="FF0000"/>
                </a:solidFill>
              </a:rPr>
              <a:t>TIME AND MONEY </a:t>
            </a:r>
            <a:r>
              <a:rPr lang="en-US" sz="3200" dirty="0" smtClean="0"/>
              <a:t>IN THE PROCESS.  CAR DEALERS.</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
            <a:ext cx="11899232" cy="6713620"/>
          </a:xfrm>
        </p:spPr>
        <p:txBody>
          <a:bodyPr anchor="t">
            <a:normAutofit/>
          </a:bodyPr>
          <a:lstStyle/>
          <a:p>
            <a:r>
              <a:rPr lang="en-US" sz="3200" dirty="0" smtClean="0"/>
              <a:t>DIRTY TRICKS:</a:t>
            </a:r>
            <a:br>
              <a:rPr lang="en-US" sz="3200" dirty="0" smtClean="0"/>
            </a:br>
            <a:r>
              <a:rPr lang="en-US" sz="3200" dirty="0" smtClean="0"/>
              <a:t/>
            </a:r>
            <a:br>
              <a:rPr lang="en-US" sz="3200" dirty="0" smtClean="0"/>
            </a:br>
            <a:r>
              <a:rPr lang="en-US" sz="3200" dirty="0" smtClean="0"/>
              <a:t>1.  COMMON RESPONSE – PUT UP WITH IT (APPEASE) IN HOPES OF GOING AWAY (NEVILLE CHAMBERLAIN v HITLER) OR RESPOND IN KIND.</a:t>
            </a:r>
            <a:br>
              <a:rPr lang="en-US" sz="3200" dirty="0" smtClean="0"/>
            </a:br>
            <a:r>
              <a:rPr lang="en-US" sz="3200" dirty="0" smtClean="0"/>
              <a:t/>
            </a:r>
            <a:br>
              <a:rPr lang="en-US" sz="3200" dirty="0" smtClean="0"/>
            </a:br>
            <a:r>
              <a:rPr lang="en-US" sz="3200" dirty="0" smtClean="0"/>
              <a:t>2.  GETTING TO YES – COUNTER WITH PRINCIPLED NEGOTIATION REGARDING THE PROCESS OR A DIRTY TRICK RECOGNIZED AND DISCUSSED LOSES ITS EFFECTIVENESS</a:t>
            </a:r>
            <a:r>
              <a:rPr lang="en-US" sz="3200" dirty="0"/>
              <a:t> </a:t>
            </a:r>
            <a:r>
              <a:rPr lang="en-US" sz="3200" dirty="0" smtClean="0"/>
              <a:t>(EG SILENCE- JUST NO $$$). </a:t>
            </a:r>
            <a:br>
              <a:rPr lang="en-US" sz="3200" dirty="0" smtClean="0"/>
            </a:br>
            <a:r>
              <a:rPr lang="en-US" sz="3200" dirty="0" smtClean="0"/>
              <a:t/>
            </a:r>
            <a:br>
              <a:rPr lang="en-US" sz="3200" dirty="0" smtClean="0"/>
            </a:br>
            <a:r>
              <a:rPr lang="en-US" sz="3200" dirty="0" smtClean="0"/>
              <a:t>TYPE 1 – DELIBERATE DECEPTION</a:t>
            </a:r>
            <a:br>
              <a:rPr lang="en-US" sz="3200" dirty="0" smtClean="0"/>
            </a:br>
            <a:r>
              <a:rPr lang="en-US" sz="3200" dirty="0" smtClean="0"/>
              <a:t/>
            </a:r>
            <a:br>
              <a:rPr lang="en-US" sz="3200" dirty="0" smtClean="0"/>
            </a:br>
            <a:r>
              <a:rPr lang="en-US" sz="3200" dirty="0" smtClean="0"/>
              <a:t>1.  FALSE STATEMENTS.  VERIFY.  UNLESS GOOD REASON TO TRUST, DON’T.</a:t>
            </a:r>
            <a:br>
              <a:rPr lang="en-US" sz="3200" dirty="0" smtClean="0"/>
            </a:br>
            <a:r>
              <a:rPr lang="en-US" sz="3200" dirty="0" smtClean="0"/>
              <a:t/>
            </a:r>
            <a:br>
              <a:rPr lang="en-US" sz="3200" dirty="0" smtClean="0"/>
            </a:br>
            <a:r>
              <a:rPr lang="en-US" sz="3200" dirty="0" smtClean="0"/>
              <a:t>2.  CHECK AUTHORITY</a:t>
            </a:r>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87200" cy="6569242"/>
          </a:xfrm>
        </p:spPr>
        <p:txBody>
          <a:bodyPr anchor="t">
            <a:normAutofit fontScale="90000"/>
          </a:bodyPr>
          <a:lstStyle/>
          <a:p>
            <a:r>
              <a:rPr lang="en-US" sz="3200" dirty="0" smtClean="0"/>
              <a:t>TYPE 2 – PHYSCHOLOGICAL WARFARE</a:t>
            </a:r>
            <a:br>
              <a:rPr lang="en-US" sz="3200" dirty="0" smtClean="0"/>
            </a:br>
            <a:r>
              <a:rPr lang="en-US" sz="3200" dirty="0" smtClean="0"/>
              <a:t/>
            </a:r>
            <a:br>
              <a:rPr lang="en-US" sz="3200" dirty="0" smtClean="0"/>
            </a:br>
            <a:r>
              <a:rPr lang="en-US" sz="3200" dirty="0" smtClean="0"/>
              <a:t>1.  ASK YOUR SELF IF YOU FEEL ODDLY UNCOMFORTABLE – MANY BOOKS ON TRICKS.</a:t>
            </a:r>
            <a:br>
              <a:rPr lang="en-US" sz="3200" dirty="0" smtClean="0"/>
            </a:br>
            <a:r>
              <a:rPr lang="en-US" sz="3200" dirty="0" smtClean="0"/>
              <a:t/>
            </a:r>
            <a:br>
              <a:rPr lang="en-US" sz="3200" dirty="0" smtClean="0"/>
            </a:br>
            <a:r>
              <a:rPr lang="en-US" sz="3200" dirty="0" smtClean="0"/>
              <a:t>2.  LOWER CHAIRS; LOOK INTO THE SUN;  AVOID EYE CONTACT; INTERRUPTIONS AND REQUESTS TO REPEAT; SPILL DRINK ON YOU.  </a:t>
            </a:r>
            <a:br>
              <a:rPr lang="en-US" sz="3200" dirty="0" smtClean="0"/>
            </a:br>
            <a:r>
              <a:rPr lang="en-US" sz="3200" dirty="0" smtClean="0"/>
              <a:t/>
            </a:r>
            <a:br>
              <a:rPr lang="en-US" sz="3200" dirty="0" smtClean="0"/>
            </a:br>
            <a:r>
              <a:rPr lang="en-US" sz="3200" dirty="0" smtClean="0"/>
              <a:t>TYPE 3 – POSITIONAL PRESSURE TACTICS</a:t>
            </a:r>
            <a:br>
              <a:rPr lang="en-US" sz="3200" dirty="0" smtClean="0"/>
            </a:br>
            <a:r>
              <a:rPr lang="en-US" sz="3200" dirty="0" smtClean="0"/>
              <a:t/>
            </a:r>
            <a:br>
              <a:rPr lang="en-US" sz="3200" dirty="0" smtClean="0"/>
            </a:br>
            <a:r>
              <a:rPr lang="en-US" sz="3200" dirty="0" smtClean="0"/>
              <a:t>1.  PERSONAL ATTACKS – “WHEN YOU GET MORE EXPERIENCE, YOU’LL UNDERSTAND HOW STUPID THAT IS.”  PROFANITY.</a:t>
            </a:r>
            <a:br>
              <a:rPr lang="en-US" sz="3200" dirty="0" smtClean="0"/>
            </a:br>
            <a:r>
              <a:rPr lang="en-US" sz="3200" dirty="0" smtClean="0"/>
              <a:t/>
            </a:r>
            <a:br>
              <a:rPr lang="en-US" sz="3200" dirty="0" smtClean="0"/>
            </a:br>
            <a:r>
              <a:rPr lang="en-US" sz="3200" dirty="0" smtClean="0"/>
              <a:t>2.  MAKE YOU FIGHT FOR THE OBVIOUS.  YOU REPRESENT A FIRST ROUND NFL DRAFT PICK AND YOU ASK FOR A SIGNING BONUS.  REPLY  - “I DON’T KNOW THAT EVERY FIRST ROUND DRAFT PICK GETS A SIGNING BONUS.”</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13620"/>
          </a:xfrm>
        </p:spPr>
        <p:txBody>
          <a:bodyPr anchor="t">
            <a:normAutofit fontScale="90000"/>
          </a:bodyPr>
          <a:lstStyle/>
          <a:p>
            <a:r>
              <a:rPr lang="en-US" sz="3200" dirty="0" smtClean="0">
                <a:latin typeface="Times New Roman" pitchFamily="18" charset="0"/>
                <a:cs typeface="Times New Roman" pitchFamily="18" charset="0"/>
              </a:rPr>
              <a:t>PLAYERS SOURCES OF INCOME: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Team Sports: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1.  INDIVIDUAL BARGAING WITH TEAM </a:t>
            </a: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2.  BENEFITS FROM COLLECTIVE BARGAINING – IN CBA.</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3.  ENDORSEMENTS – MOST GET $0.  TEAM = UNIFORM; PLAYER = IMAGE AND LIKENESS.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4.  NO SIGNIFICANT COSTS IN TEAM SPORTS.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Individual Sports: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Winnings on tour, schedule, net of all costs and endorsements/appearances.</a:t>
            </a:r>
            <a:br>
              <a:rPr lang="en-US" sz="3200" dirty="0" smtClean="0">
                <a:latin typeface="Calibri" pitchFamily="34" charset="0"/>
                <a:cs typeface="Times New Roman" pitchFamily="18" charset="0"/>
              </a:rPr>
            </a:br>
            <a:r>
              <a:rPr lang="en-US" sz="3200" dirty="0" smtClean="0">
                <a:latin typeface="Calibri" pitchFamily="34" charset="0"/>
                <a:cs typeface="Times New Roman" pitchFamily="18" charset="0"/>
              </a:rPr>
              <a:t/>
            </a:r>
            <a:br>
              <a:rPr lang="en-US" sz="3200" dirty="0" smtClean="0">
                <a:latin typeface="Calibri" pitchFamily="34"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168443"/>
            <a:ext cx="11887200" cy="6533146"/>
          </a:xfrm>
        </p:spPr>
        <p:txBody>
          <a:bodyPr anchor="t">
            <a:normAutofit fontScale="90000"/>
          </a:bodyPr>
          <a:lstStyle/>
          <a:p>
            <a:r>
              <a:rPr lang="en-US" sz="3200" dirty="0" smtClean="0"/>
              <a:t>3.  REFUSAL TO NEGOTIATE.  STORY – ENTERTAIN UNTIL HOURS BEFORE FLIGHT LEAVES.  </a:t>
            </a:r>
            <a:br>
              <a:rPr lang="en-US" sz="3200" dirty="0" smtClean="0"/>
            </a:br>
            <a:r>
              <a:rPr lang="en-US" sz="3200" dirty="0" smtClean="0"/>
              <a:t/>
            </a:r>
            <a:br>
              <a:rPr lang="en-US" sz="3200" dirty="0" smtClean="0"/>
            </a:br>
            <a:r>
              <a:rPr lang="en-US" sz="3200" dirty="0" smtClean="0"/>
              <a:t>4.  EXTREME DEMANDS.  KNOW YOU ARE IN FOR A TOUGH ONE.</a:t>
            </a:r>
            <a:br>
              <a:rPr lang="en-US" sz="3200" dirty="0" smtClean="0"/>
            </a:br>
            <a:r>
              <a:rPr lang="en-US" sz="3200" dirty="0" smtClean="0"/>
              <a:t/>
            </a:r>
            <a:br>
              <a:rPr lang="en-US" sz="3200" dirty="0" smtClean="0"/>
            </a:br>
            <a:r>
              <a:rPr lang="en-US" sz="3200" dirty="0" smtClean="0"/>
              <a:t>5.  LOCK IN TACTICS.  FREQUENTLY STATEMENTS TO THE MEDIA.</a:t>
            </a:r>
            <a:br>
              <a:rPr lang="en-US" sz="3200" dirty="0" smtClean="0"/>
            </a:br>
            <a:r>
              <a:rPr lang="en-US" sz="3200" dirty="0" smtClean="0"/>
              <a:t/>
            </a:r>
            <a:br>
              <a:rPr lang="en-US" sz="3200" dirty="0" smtClean="0"/>
            </a:br>
            <a:r>
              <a:rPr lang="en-US" sz="3200" dirty="0" smtClean="0"/>
              <a:t>6.  MUTT AND JEFF – GOOD GUY/BAD GUY PARTNERS.  POPULAR WITH COPS.</a:t>
            </a:r>
            <a:br>
              <a:rPr lang="en-US" sz="3200" dirty="0" smtClean="0"/>
            </a:br>
            <a:r>
              <a:rPr lang="en-US" sz="3200" dirty="0" smtClean="0"/>
              <a:t/>
            </a:r>
            <a:br>
              <a:rPr lang="en-US" sz="3200" dirty="0" smtClean="0"/>
            </a:br>
            <a:r>
              <a:rPr lang="en-US" sz="3200" dirty="0" smtClean="0"/>
              <a:t>7.  TAKE IT OR LEAVE IT – WON’T BE ANOTHER DIME.  BRINKMANSHIP ALL OVER SPORTS.  USUALLY BLUFFING, BUT NEED TO ASSESS RISK – WHAT DO YOU HAVE v WHAT ARE YOU RISKING </a:t>
            </a:r>
            <a:br>
              <a:rPr lang="en-US" sz="3200" dirty="0" smtClean="0"/>
            </a:br>
            <a:r>
              <a:rPr lang="en-US" sz="3200" dirty="0" smtClean="0"/>
              <a:t/>
            </a:r>
            <a:br>
              <a:rPr lang="en-US" sz="3200" dirty="0" smtClean="0"/>
            </a:br>
            <a:r>
              <a:rPr lang="en-US" sz="3200" dirty="0" smtClean="0"/>
              <a:t>8.  NOW I HAVE TO TAKE IT TO MY BOSS – CAR DEALERS.</a:t>
            </a:r>
            <a:br>
              <a:rPr lang="en-US" sz="3200" dirty="0" smtClean="0"/>
            </a:br>
            <a:r>
              <a:rPr lang="en-US" sz="3200" dirty="0" smtClean="0"/>
              <a:t/>
            </a:r>
            <a:br>
              <a:rPr lang="en-US" sz="3200" dirty="0" smtClean="0"/>
            </a:br>
            <a:r>
              <a:rPr lang="en-US" sz="3200" dirty="0" smtClean="0"/>
              <a:t>DATA SAYS WOMEN PAY MORE FOR CARS – WHY ?  </a:t>
            </a: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24986" cy="6857999"/>
          </a:xfrm>
        </p:spPr>
        <p:txBody>
          <a:bodyPr anchor="t">
            <a:normAutofit/>
          </a:bodyPr>
          <a:lstStyle/>
          <a:p>
            <a:r>
              <a:rPr lang="en-US" sz="3200" dirty="0" smtClean="0"/>
              <a:t>TEAM SPORTS CONTRACT COMPONENTS (PLAYERS AND COACHES)</a:t>
            </a:r>
            <a:br>
              <a:rPr lang="en-US" sz="3200" dirty="0" smtClean="0"/>
            </a:br>
            <a:r>
              <a:rPr lang="en-US" sz="3200" dirty="0" smtClean="0"/>
              <a:t/>
            </a:r>
            <a:br>
              <a:rPr lang="en-US" sz="3200" dirty="0" smtClean="0"/>
            </a:br>
            <a:r>
              <a:rPr lang="en-US" sz="3200" dirty="0" smtClean="0"/>
              <a:t>1.  PREPLAY COMPENSATION</a:t>
            </a:r>
            <a:br>
              <a:rPr lang="en-US" sz="3200" dirty="0" smtClean="0"/>
            </a:br>
            <a:r>
              <a:rPr lang="en-US" sz="3200" dirty="0" smtClean="0"/>
              <a:t/>
            </a:r>
            <a:br>
              <a:rPr lang="en-US" sz="3200" dirty="0" smtClean="0"/>
            </a:br>
            <a:r>
              <a:rPr lang="en-US" sz="3200" dirty="0" smtClean="0"/>
              <a:t>    A.  </a:t>
            </a:r>
            <a:r>
              <a:rPr lang="en-US" sz="3200" dirty="0" smtClean="0">
                <a:solidFill>
                  <a:srgbClr val="FF0000"/>
                </a:solidFill>
              </a:rPr>
              <a:t>SIGNING BONUS </a:t>
            </a:r>
            <a:r>
              <a:rPr lang="en-US" sz="3200" dirty="0" smtClean="0"/>
              <a:t>– IN NFL, MOST FREQUENT GUARANTY.  NFL AND</a:t>
            </a:r>
            <a:br>
              <a:rPr lang="en-US" sz="3200" dirty="0" smtClean="0"/>
            </a:br>
            <a:r>
              <a:rPr lang="en-US" sz="3200" dirty="0" smtClean="0"/>
              <a:t>               MLB SLOTTED (BIGGEST PART OF MINOR LEAGUE CONTRACT).</a:t>
            </a:r>
            <a:br>
              <a:rPr lang="en-US" sz="3200" dirty="0" smtClean="0"/>
            </a:br>
            <a:r>
              <a:rPr lang="en-US" sz="3200" dirty="0" smtClean="0"/>
              <a:t/>
            </a:r>
            <a:br>
              <a:rPr lang="en-US" sz="3200" dirty="0" smtClean="0"/>
            </a:br>
            <a:r>
              <a:rPr lang="en-US" sz="3200" dirty="0" smtClean="0"/>
              <a:t>    B.  </a:t>
            </a:r>
            <a:r>
              <a:rPr lang="en-US" sz="3200" dirty="0" smtClean="0">
                <a:solidFill>
                  <a:srgbClr val="FF0000"/>
                </a:solidFill>
              </a:rPr>
              <a:t>WORK OUT BONUS </a:t>
            </a:r>
            <a:r>
              <a:rPr lang="en-US" sz="3200" dirty="0" smtClean="0"/>
              <a:t>– USUALLY NFL ONLY.  </a:t>
            </a:r>
            <a:br>
              <a:rPr lang="en-US" sz="3200" dirty="0" smtClean="0"/>
            </a:br>
            <a:r>
              <a:rPr lang="en-US" sz="3200" dirty="0" smtClean="0"/>
              <a:t/>
            </a:r>
            <a:br>
              <a:rPr lang="en-US" sz="3200" dirty="0" smtClean="0"/>
            </a:br>
            <a:r>
              <a:rPr lang="en-US" sz="3200" dirty="0" smtClean="0"/>
              <a:t>    C.  </a:t>
            </a:r>
            <a:r>
              <a:rPr lang="en-US" sz="3200" dirty="0" smtClean="0">
                <a:solidFill>
                  <a:srgbClr val="FF0000"/>
                </a:solidFill>
              </a:rPr>
              <a:t>REPORTING BONUS </a:t>
            </a:r>
            <a:r>
              <a:rPr lang="en-US" sz="3200" dirty="0" smtClean="0"/>
              <a:t>– NO HOLDOUT – REPORT TO CAMP ON TIME</a:t>
            </a:r>
            <a:br>
              <a:rPr lang="en-US" sz="3200" dirty="0" smtClean="0"/>
            </a:br>
            <a:r>
              <a:rPr lang="en-US" sz="3200" dirty="0" smtClean="0"/>
              <a:t/>
            </a:r>
            <a:br>
              <a:rPr lang="en-US" sz="3200" dirty="0" smtClean="0"/>
            </a:br>
            <a:r>
              <a:rPr lang="en-US" sz="3200" dirty="0" smtClean="0"/>
              <a:t>    D.  </a:t>
            </a:r>
            <a:r>
              <a:rPr lang="en-US" sz="3200" dirty="0" smtClean="0">
                <a:solidFill>
                  <a:srgbClr val="FF0000"/>
                </a:solidFill>
              </a:rPr>
              <a:t>ACTIVE ROSTER BONUS </a:t>
            </a:r>
            <a:r>
              <a:rPr lang="en-US" sz="3200" dirty="0" smtClean="0"/>
              <a:t>– CAN BE SCALED.  CAN NEGOTIATE OFF</a:t>
            </a:r>
            <a:br>
              <a:rPr lang="en-US" sz="3200" dirty="0" smtClean="0"/>
            </a:br>
            <a:r>
              <a:rPr lang="en-US" sz="3200" dirty="0" smtClean="0"/>
              <a:t>               CLUB – ESPECIALLY IN NFL.</a:t>
            </a:r>
            <a:br>
              <a:rPr lang="en-US" sz="3200" dirty="0" smtClean="0"/>
            </a:br>
            <a:r>
              <a:rPr lang="en-US" sz="3200" dirty="0" smtClean="0"/>
              <a:t/>
            </a:r>
            <a:br>
              <a:rPr lang="en-US" sz="3200" dirty="0" smtClean="0"/>
            </a:br>
            <a:r>
              <a:rPr lang="en-US" sz="3200" dirty="0" smtClean="0"/>
              <a:t>2.  </a:t>
            </a:r>
            <a:r>
              <a:rPr lang="en-US" sz="3200" dirty="0" smtClean="0">
                <a:solidFill>
                  <a:srgbClr val="00B0F0"/>
                </a:solidFill>
              </a:rPr>
              <a:t>SALARY</a:t>
            </a:r>
            <a:r>
              <a:rPr lang="en-US" sz="3200" dirty="0" smtClean="0"/>
              <a:t> – BASE PAY FOR SERVICES IN DESIGNATED YEAR.</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02978" cy="6689557"/>
          </a:xfrm>
        </p:spPr>
        <p:txBody>
          <a:bodyPr anchor="t">
            <a:normAutofit/>
          </a:bodyPr>
          <a:lstStyle/>
          <a:p>
            <a:r>
              <a:rPr lang="en-US" sz="3200" dirty="0" smtClean="0"/>
              <a:t>3.  </a:t>
            </a:r>
            <a:r>
              <a:rPr lang="en-US" sz="3200" dirty="0" smtClean="0">
                <a:solidFill>
                  <a:srgbClr val="00B0F0"/>
                </a:solidFill>
              </a:rPr>
              <a:t>PERFORMANCE BONUS </a:t>
            </a:r>
            <a:r>
              <a:rPr lang="en-US" sz="3200" dirty="0" smtClean="0"/>
              <a:t>– AMOUNT FOR OBTAINING SOME KIND OF</a:t>
            </a:r>
            <a:br>
              <a:rPr lang="en-US" sz="3200" dirty="0" smtClean="0"/>
            </a:br>
            <a:r>
              <a:rPr lang="en-US" sz="3200" dirty="0" smtClean="0"/>
              <a:t>           STATISTICAL ACCOMPLISHMENT (50 HOME RUNS, 1,000 YARDS</a:t>
            </a:r>
            <a:br>
              <a:rPr lang="en-US" sz="3200" dirty="0" smtClean="0"/>
            </a:br>
            <a:r>
              <a:rPr lang="en-US" sz="3200" dirty="0" smtClean="0"/>
              <a:t>           RUSHING) OR HONOR (CY YOUNG AWARD, ALL NFC).  FROM </a:t>
            </a:r>
            <a:br>
              <a:rPr lang="en-US" sz="3200" dirty="0" smtClean="0"/>
            </a:br>
            <a:r>
              <a:rPr lang="en-US" sz="3200" dirty="0" smtClean="0"/>
              <a:t>           PLAYER’S PERSPECTIVE, BETTER TO STAGGER.</a:t>
            </a:r>
            <a:br>
              <a:rPr lang="en-US" sz="3200" dirty="0" smtClean="0"/>
            </a:br>
            <a:r>
              <a:rPr lang="en-US" sz="3200" dirty="0" smtClean="0"/>
              <a:t/>
            </a:r>
            <a:br>
              <a:rPr lang="en-US" sz="3200" dirty="0" smtClean="0"/>
            </a:br>
            <a:r>
              <a:rPr lang="en-US" sz="3200" dirty="0" smtClean="0"/>
              <a:t>4.  SECURITY/RISK ALLOCATION.  AMOUNT SHOULD CHANGE </a:t>
            </a:r>
            <a:br>
              <a:rPr lang="en-US" sz="3200" dirty="0" smtClean="0"/>
            </a:br>
            <a:r>
              <a:rPr lang="en-US" sz="3200" dirty="0" smtClean="0"/>
              <a:t>           DEPENDING ON WHO IS TAKING THE RISK.  PERFORMANCE</a:t>
            </a:r>
            <a:br>
              <a:rPr lang="en-US" sz="3200" dirty="0" smtClean="0"/>
            </a:br>
            <a:r>
              <a:rPr lang="en-US" sz="3200" dirty="0" smtClean="0"/>
              <a:t>           BONUSES FREQUENTLY USED TO BREAK DEADLOCKS BUT RISK</a:t>
            </a:r>
            <a:br>
              <a:rPr lang="en-US" sz="3200" dirty="0" smtClean="0"/>
            </a:br>
            <a:r>
              <a:rPr lang="en-US" sz="3200" dirty="0" smtClean="0"/>
              <a:t>           ON PLAYER – DEPENDS ON HEALTH AND REASONABLY </a:t>
            </a:r>
            <a:br>
              <a:rPr lang="en-US" sz="3200" dirty="0" smtClean="0"/>
            </a:br>
            <a:r>
              <a:rPr lang="en-US" sz="3200" dirty="0" smtClean="0"/>
              <a:t>           ATTAINABLE FOR THIS PLAYER.  SIGNING BONUS (RISK ON CLUB) </a:t>
            </a:r>
            <a:br>
              <a:rPr lang="en-US" sz="3200" dirty="0" smtClean="0"/>
            </a:br>
            <a:r>
              <a:rPr lang="en-US" sz="3200" dirty="0" smtClean="0"/>
              <a:t>           v. PERFORMANCE BONUS (RISK ON PLAYER) SHOULDN’T BE </a:t>
            </a:r>
            <a:br>
              <a:rPr lang="en-US" sz="3200" dirty="0" smtClean="0"/>
            </a:br>
            <a:r>
              <a:rPr lang="en-US" sz="3200" dirty="0" smtClean="0"/>
              <a:t>           TRADED ON 1 TO 1 BASIS.  (6</a:t>
            </a:r>
            <a:r>
              <a:rPr lang="en-US" sz="3200" baseline="30000" dirty="0" smtClean="0"/>
              <a:t>TH</a:t>
            </a:r>
            <a:r>
              <a:rPr lang="en-US" sz="3200" dirty="0" smtClean="0"/>
              <a:t> ROUND BOWLING GREEN SAFETY  </a:t>
            </a:r>
            <a:br>
              <a:rPr lang="en-US" sz="3200" dirty="0" smtClean="0"/>
            </a:br>
            <a:r>
              <a:rPr lang="en-US" sz="3200" dirty="0" smtClean="0"/>
              <a:t>           WITH A $ 1.2 MIL CONTRACT, $ 1 MIL DEPENDENT ON BEING </a:t>
            </a:r>
            <a:br>
              <a:rPr lang="en-US" sz="3200" dirty="0" smtClean="0"/>
            </a:br>
            <a:r>
              <a:rPr lang="en-US" sz="3200" dirty="0" smtClean="0"/>
              <a:t>           NFL DEFENSIVE PLAYER OF THE YEAR.) </a:t>
            </a:r>
            <a:endParaRPr 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chor="t">
            <a:normAutofit fontScale="90000"/>
          </a:bodyPr>
          <a:lstStyle/>
          <a:p>
            <a:r>
              <a:rPr lang="en-US" sz="3200" dirty="0" smtClean="0"/>
              <a:t>5.  GUARANTIES</a:t>
            </a:r>
            <a:br>
              <a:rPr lang="en-US" sz="3200" dirty="0" smtClean="0"/>
            </a:br>
            <a:r>
              <a:rPr lang="en-US" sz="3200" dirty="0" smtClean="0"/>
              <a:t>       A. SKILL GUARANTY (NO CUT).</a:t>
            </a:r>
            <a:br>
              <a:rPr lang="en-US" sz="3200" dirty="0" smtClean="0"/>
            </a:br>
            <a:r>
              <a:rPr lang="en-US" sz="3200" dirty="0" smtClean="0"/>
              <a:t>       B. INJURY GUARANTY.  SEE STANDARD CONTRACT – IN NFL, </a:t>
            </a:r>
            <a:br>
              <a:rPr lang="en-US" sz="3200" dirty="0" smtClean="0"/>
            </a:br>
            <a:r>
              <a:rPr lang="en-US" sz="3200" dirty="0" smtClean="0"/>
              <a:t>               INDIVIDUAL CONTRACT SAYS SALARY AND MEDICAL EXPENSES</a:t>
            </a:r>
            <a:br>
              <a:rPr lang="en-US" sz="3200" dirty="0" smtClean="0"/>
            </a:br>
            <a:r>
              <a:rPr lang="en-US" sz="3200" dirty="0" smtClean="0"/>
              <a:t>               FOR YEAR OF INJURY ONLY. </a:t>
            </a:r>
            <a:br>
              <a:rPr lang="en-US" sz="3200" dirty="0" smtClean="0"/>
            </a:br>
            <a:r>
              <a:rPr lang="en-US" sz="3200" dirty="0"/>
              <a:t> </a:t>
            </a:r>
            <a:r>
              <a:rPr lang="en-US" sz="3200" dirty="0" smtClean="0"/>
              <a:t>      </a:t>
            </a:r>
            <a:r>
              <a:rPr lang="en-US" sz="3200" dirty="0" smtClean="0">
                <a:solidFill>
                  <a:schemeClr val="tx1">
                    <a:lumMod val="95000"/>
                    <a:lumOff val="5000"/>
                  </a:schemeClr>
                </a:solidFill>
              </a:rPr>
              <a:t>C. CAP GUARANTY – WON’T BE CUT FOR CAP SAVING. </a:t>
            </a:r>
            <a:r>
              <a:rPr lang="en-US" sz="3200" dirty="0" smtClean="0">
                <a:solidFill>
                  <a:srgbClr val="FF0000"/>
                </a:solidFill>
              </a:rPr>
              <a:t>SKILL, INJURY AND                         </a:t>
            </a:r>
            <a:r>
              <a:rPr lang="en-US" sz="3200" dirty="0">
                <a:solidFill>
                  <a:srgbClr val="FF0000"/>
                </a:solidFill>
              </a:rPr>
              <a:t/>
            </a:r>
            <a:br>
              <a:rPr lang="en-US" sz="3200" dirty="0">
                <a:solidFill>
                  <a:srgbClr val="FF0000"/>
                </a:solidFill>
              </a:rPr>
            </a:br>
            <a:r>
              <a:rPr lang="en-US" sz="3200" dirty="0" smtClean="0">
                <a:solidFill>
                  <a:srgbClr val="FF0000"/>
                </a:solidFill>
              </a:rPr>
              <a:t>               CAP ARE TOTAL GUARANTY.</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t>       D.  NO TRADE (CAN BE LIMITED TO CERTAIN TEAMS – J. LUCROY)</a:t>
            </a:r>
            <a:br>
              <a:rPr lang="en-US" sz="3200" dirty="0" smtClean="0"/>
            </a:br>
            <a:r>
              <a:rPr lang="en-US" sz="3200" dirty="0" smtClean="0"/>
              <a:t/>
            </a:r>
            <a:br>
              <a:rPr lang="en-US" sz="3200" dirty="0" smtClean="0"/>
            </a:br>
            <a:r>
              <a:rPr lang="en-US" sz="3200" dirty="0" smtClean="0"/>
              <a:t>       E.  OWNER’S PERSONAL GUARANTY – USUALLY ONLY WHEN NEW</a:t>
            </a:r>
            <a:br>
              <a:rPr lang="en-US" sz="3200" dirty="0" smtClean="0"/>
            </a:br>
            <a:r>
              <a:rPr lang="en-US" sz="3200" dirty="0" smtClean="0"/>
              <a:t>                LEAGUE OR REASON TO BELIEVE CLUB IN THE RED.</a:t>
            </a:r>
            <a:br>
              <a:rPr lang="en-US" sz="3200" dirty="0" smtClean="0"/>
            </a:br>
            <a:r>
              <a:rPr lang="en-US" sz="3200" dirty="0" smtClean="0"/>
              <a:t/>
            </a:r>
            <a:br>
              <a:rPr lang="en-US" sz="3200" dirty="0" smtClean="0"/>
            </a:br>
            <a:r>
              <a:rPr lang="en-US" sz="3200" dirty="0" smtClean="0"/>
              <a:t>       F.   INSURANCE.  </a:t>
            </a:r>
            <a:r>
              <a:rPr lang="en-US" sz="3200" dirty="0" smtClean="0">
                <a:solidFill>
                  <a:srgbClr val="FF0000"/>
                </a:solidFill>
              </a:rPr>
              <a:t>CLUB</a:t>
            </a:r>
            <a:r>
              <a:rPr lang="en-US" sz="3200" dirty="0" smtClean="0"/>
              <a:t> – CAN BE ANYTHING – TOTAL CONTRACT,</a:t>
            </a:r>
            <a:br>
              <a:rPr lang="en-US" sz="3200" dirty="0" smtClean="0"/>
            </a:br>
            <a:r>
              <a:rPr lang="en-US" sz="3200" dirty="0" smtClean="0"/>
              <a:t>                 LITIGATION, MISS A START. </a:t>
            </a:r>
            <a:r>
              <a:rPr lang="en-US" sz="3200" dirty="0" smtClean="0">
                <a:solidFill>
                  <a:srgbClr val="FF0000"/>
                </a:solidFill>
              </a:rPr>
              <a:t>PLAYER</a:t>
            </a:r>
            <a:r>
              <a:rPr lang="en-US" sz="3200" dirty="0" smtClean="0"/>
              <a:t> – USUALLY TOTAL DISABILITY – </a:t>
            </a:r>
            <a:br>
              <a:rPr lang="en-US" sz="3200" dirty="0" smtClean="0"/>
            </a:br>
            <a:r>
              <a:rPr lang="en-US" sz="3200" dirty="0" smtClean="0"/>
              <a:t>                 CAN’T EVER TRY OUT AGAIN.  CAN GET MORE PROTECTION BUT </a:t>
            </a:r>
            <a:br>
              <a:rPr lang="en-US" sz="3200" dirty="0" smtClean="0"/>
            </a:br>
            <a:r>
              <a:rPr lang="en-US" sz="3200" dirty="0" smtClean="0"/>
              <a:t>                 PREMIUM HIGHER (JAYLON SMITH – PAY IF NOT FIRST ROUND)</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6.  LENGTH</a:t>
            </a:r>
            <a:br>
              <a:rPr lang="en-US" sz="3200" dirty="0" smtClean="0"/>
            </a:br>
            <a:r>
              <a:rPr lang="en-US" sz="3200" dirty="0" smtClean="0"/>
              <a:t/>
            </a:r>
            <a:br>
              <a:rPr lang="en-US" sz="3200" dirty="0" smtClean="0"/>
            </a:br>
            <a:r>
              <a:rPr lang="en-US" sz="3200" dirty="0" smtClean="0"/>
              <a:t>OLD ADAGE WAS LONGER TERM FAVORED CLUB BECAUSE $$</a:t>
            </a:r>
            <a:br>
              <a:rPr lang="en-US" sz="3200" dirty="0" smtClean="0"/>
            </a:br>
            <a:r>
              <a:rPr lang="en-US" sz="3200" dirty="0" smtClean="0"/>
              <a:t>GOING UP SO FAST.  NOW HIGHER AND MORE GUARANTEED – </a:t>
            </a:r>
            <a:br>
              <a:rPr lang="en-US" sz="3200" dirty="0" smtClean="0"/>
            </a:br>
            <a:r>
              <a:rPr lang="en-US" sz="3200" dirty="0" smtClean="0"/>
              <a:t>LONG FAVORS PLAYERS (</a:t>
            </a:r>
            <a:r>
              <a:rPr lang="en-US" sz="3200" dirty="0" smtClean="0">
                <a:solidFill>
                  <a:srgbClr val="FF0000"/>
                </a:solidFill>
              </a:rPr>
              <a:t>ERIC HOSMER </a:t>
            </a:r>
            <a:r>
              <a:rPr lang="en-US" sz="3200" dirty="0" smtClean="0"/>
              <a:t>HOLDING OUT FOR 8 YEARS INSTEAD OF 7; </a:t>
            </a:r>
            <a:r>
              <a:rPr lang="en-US" sz="3200" dirty="0" smtClean="0">
                <a:solidFill>
                  <a:srgbClr val="FF0000"/>
                </a:solidFill>
              </a:rPr>
              <a:t>REOPENERS OR OPT OUT </a:t>
            </a:r>
            <a:r>
              <a:rPr lang="en-US" sz="3200" dirty="0" smtClean="0"/>
              <a:t>– DARVISH; </a:t>
            </a:r>
            <a:r>
              <a:rPr lang="en-US" sz="3200" dirty="0" smtClean="0">
                <a:solidFill>
                  <a:srgbClr val="FF0000"/>
                </a:solidFill>
              </a:rPr>
              <a:t>SABAN</a:t>
            </a:r>
            <a:r>
              <a:rPr lang="en-US" sz="3200" dirty="0" smtClean="0"/>
              <a:t> – HIGHEST PAID COACH IN COLLEGE FOOTBALL).    IF NO GURARANTY, SHORTER DEAL </a:t>
            </a:r>
            <a:br>
              <a:rPr lang="en-US" sz="3200" dirty="0" smtClean="0"/>
            </a:br>
            <a:r>
              <a:rPr lang="en-US" sz="3200" dirty="0" smtClean="0"/>
              <a:t>FAVORS PLAYERS – CLUB CAN JUST CUT.  IF NOT FULLY GUARANTEED, LENGTH NEEDED TO PROTECT THE SIGNING BONUS.   </a:t>
            </a:r>
            <a:br>
              <a:rPr lang="en-US" sz="3200" dirty="0" smtClean="0"/>
            </a:br>
            <a:r>
              <a:rPr lang="en-US" sz="3200" dirty="0" smtClean="0"/>
              <a:t/>
            </a:r>
            <a:br>
              <a:rPr lang="en-US" sz="3200" dirty="0" smtClean="0"/>
            </a:br>
            <a:r>
              <a:rPr lang="en-US" sz="3200" dirty="0" smtClean="0"/>
              <a:t>FOR ROOKIES, CONTROLLED BY CBA IN NFL AND NBA.  NFL – FIRST ROUND = 4 YEARS + CLUB OPTION.  MOST WON’T SEE SECOND CONTRACT (AVG NFL CAREER = 3.4 SEASONS).</a:t>
            </a:r>
            <a:br>
              <a:rPr lang="en-US" sz="3200" dirty="0" smtClean="0"/>
            </a:br>
            <a:r>
              <a:rPr lang="en-US" sz="3200" dirty="0" smtClean="0"/>
              <a:t/>
            </a:r>
            <a:br>
              <a:rPr lang="en-US" sz="3200" dirty="0" smtClean="0"/>
            </a:br>
            <a:r>
              <a:rPr lang="en-US" sz="3200" dirty="0" smtClean="0"/>
              <a:t>IF CONTRACTS NOT GUARANTEED, ARE THEY CONTRACTS ?  </a:t>
            </a:r>
            <a:br>
              <a:rPr lang="en-US" sz="3200" dirty="0" smtClean="0"/>
            </a:br>
            <a:r>
              <a:rPr lang="en-US" sz="3200" dirty="0" smtClean="0"/>
              <a:t/>
            </a:r>
            <a:br>
              <a:rPr lang="en-US" sz="3200" dirty="0" smtClean="0"/>
            </a:br>
            <a:r>
              <a:rPr lang="en-US" sz="3200" dirty="0" smtClean="0"/>
              <a:t>LUMLEY v WAGNER – CAN’T GET MANDAMUS ORDERING TO PERFORM</a:t>
            </a:r>
            <a:endParaRPr lang="en-US"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37512" cy="6713620"/>
          </a:xfrm>
        </p:spPr>
        <p:txBody>
          <a:bodyPr anchor="t">
            <a:normAutofit fontScale="90000"/>
          </a:bodyPr>
          <a:lstStyle/>
          <a:p>
            <a:r>
              <a:rPr lang="en-US" sz="3200" dirty="0" smtClean="0"/>
              <a:t>7.  DEFERRED COMPENSATION</a:t>
            </a:r>
            <a:br>
              <a:rPr lang="en-US" sz="3200" dirty="0" smtClean="0"/>
            </a:br>
            <a:r>
              <a:rPr lang="en-US" sz="3200" dirty="0" smtClean="0"/>
              <a:t/>
            </a:r>
            <a:br>
              <a:rPr lang="en-US" sz="3200" dirty="0" smtClean="0"/>
            </a:br>
            <a:r>
              <a:rPr lang="en-US" sz="3200" dirty="0" smtClean="0"/>
              <a:t>   A.  DFD COMP = ANYTIME MONEY IS EARNED BUT PAID AT A LATER</a:t>
            </a:r>
            <a:br>
              <a:rPr lang="en-US" sz="3200" dirty="0" smtClean="0"/>
            </a:br>
            <a:r>
              <a:rPr lang="en-US" sz="3200" dirty="0" smtClean="0"/>
              <a:t>         DATE.  CAN BE MONTHS, CAN BE YEARS.  </a:t>
            </a:r>
            <a:br>
              <a:rPr lang="en-US" sz="3200" dirty="0" smtClean="0"/>
            </a:br>
            <a:r>
              <a:rPr lang="en-US" sz="3200" dirty="0" smtClean="0"/>
              <a:t>   B.  WHY ?  ENFORCED SAVINGS, GET MORE MONEY FROM CLUB, </a:t>
            </a:r>
            <a:br>
              <a:rPr lang="en-US" sz="3200" dirty="0" smtClean="0"/>
            </a:br>
            <a:r>
              <a:rPr lang="en-US" sz="3200" dirty="0" smtClean="0"/>
              <a:t>         TAX SAVINGS IF RECEIPT IN LOWER BRACKET YEARS (LESS LIKELY</a:t>
            </a:r>
            <a:br>
              <a:rPr lang="en-US" sz="3200" dirty="0" smtClean="0"/>
            </a:br>
            <a:r>
              <a:rPr lang="en-US" sz="3200" dirty="0" smtClean="0"/>
              <a:t>         WITH MODERN SALARIES).</a:t>
            </a:r>
            <a:br>
              <a:rPr lang="en-US" sz="3200" dirty="0" smtClean="0"/>
            </a:br>
            <a:r>
              <a:rPr lang="en-US" sz="3200" dirty="0" smtClean="0"/>
              <a:t>    C.  SIMPLE - $ 1,000,000 SB - $ 500 NOW, $ 500 A YEAR FROM NOW.  </a:t>
            </a:r>
            <a:br>
              <a:rPr lang="en-US" sz="3200" dirty="0" smtClean="0"/>
            </a:br>
            <a:r>
              <a:rPr lang="en-US" sz="3200" dirty="0" smtClean="0"/>
              <a:t>         COMPLEX – SET UP ACCOUNT PAYABLE OVER YEARS STARTING ON</a:t>
            </a:r>
            <a:br>
              <a:rPr lang="en-US" sz="3200" dirty="0" smtClean="0"/>
            </a:br>
            <a:r>
              <a:rPr lang="en-US" sz="3200" dirty="0" smtClean="0"/>
              <a:t>         FUTURE DATE.  NUMERATOR IS 1, DENOMINATOR IS NUMBER OF </a:t>
            </a:r>
            <a:br>
              <a:rPr lang="en-US" sz="3200" dirty="0" smtClean="0"/>
            </a:br>
            <a:r>
              <a:rPr lang="en-US" sz="3200" dirty="0" smtClean="0"/>
              <a:t>         DRAWS LEFT (IF PAY EACH QUARTER OVER 12 YEARS STARTING IN </a:t>
            </a:r>
            <a:br>
              <a:rPr lang="en-US" sz="3200" dirty="0" smtClean="0"/>
            </a:br>
            <a:r>
              <a:rPr lang="en-US" sz="3200" dirty="0" smtClean="0"/>
              <a:t>         2025, FIRST DRAW IS 1/48, SECOND IN 1/47 AND LAST IS 1/1).</a:t>
            </a:r>
            <a:br>
              <a:rPr lang="en-US" sz="3200" dirty="0" smtClean="0"/>
            </a:br>
            <a:r>
              <a:rPr lang="en-US" sz="3200" dirty="0" smtClean="0"/>
              <a:t>    D.  NEED </a:t>
            </a:r>
            <a:r>
              <a:rPr lang="en-US" sz="3200" dirty="0" smtClean="0">
                <a:solidFill>
                  <a:srgbClr val="FF0000"/>
                </a:solidFill>
              </a:rPr>
              <a:t>PRESENT VALUE TABLES </a:t>
            </a:r>
            <a:r>
              <a:rPr lang="en-US" sz="3200" dirty="0" smtClean="0"/>
              <a:t>TO EVALUATE ACCURATELY.  </a:t>
            </a:r>
            <a:br>
              <a:rPr lang="en-US" sz="3200" dirty="0" smtClean="0"/>
            </a:br>
            <a:r>
              <a:rPr lang="en-US" sz="3200" dirty="0" smtClean="0"/>
              <a:t>    E.   CHRIS DAVIS – ANNOUNCED AS 7 YEARS, $ 161 MIL (LOOKS LIKE $ 23 PER)</a:t>
            </a:r>
            <a:br>
              <a:rPr lang="en-US" sz="3200" dirty="0" smtClean="0"/>
            </a:br>
            <a:r>
              <a:rPr lang="en-US" sz="3200" dirty="0" smtClean="0"/>
              <a:t>          BUT EACH YEAR $ 6 MIL DEFERRED – $ 42 TOTAL.  $ 42 MIL PAID FROM</a:t>
            </a:r>
            <a:br>
              <a:rPr lang="en-US" sz="3200" dirty="0" smtClean="0"/>
            </a:br>
            <a:r>
              <a:rPr lang="en-US" sz="3200" dirty="0" smtClean="0"/>
              <a:t>          2023 – 2027.  AT 4% INTEREST RATE, REALLY WORTH $ 126 MIL ($ 18 PER).</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   </a:t>
            </a:r>
            <a:endParaRPr lang="en-US" sz="3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7999"/>
          </a:xfrm>
        </p:spPr>
        <p:txBody>
          <a:bodyPr anchor="t">
            <a:normAutofit fontScale="90000"/>
          </a:bodyPr>
          <a:lstStyle/>
          <a:p>
            <a:r>
              <a:rPr lang="en-US" sz="3200" dirty="0" smtClean="0"/>
              <a:t>   F.  IF COMPLEX, MUST AVOID CONSTRUCTIVE RECEIPT OF INCOME.</a:t>
            </a:r>
            <a:br>
              <a:rPr lang="en-US" sz="3200" dirty="0" smtClean="0"/>
            </a:br>
            <a:r>
              <a:rPr lang="en-US" sz="3200" dirty="0" smtClean="0"/>
              <a:t>       TAXED NOW, PAID LATER.  CAN’T BE SET ASIDE IN PLAYER’S NAME.</a:t>
            </a:r>
            <a:br>
              <a:rPr lang="en-US" sz="3200" dirty="0" smtClean="0"/>
            </a:br>
            <a:r>
              <a:rPr lang="en-US" sz="3200" dirty="0" smtClean="0"/>
              <a:t>        IF SIMPLE, PLAYER RUNS RISK OF LOSING ALL IF CLUB GOES </a:t>
            </a:r>
            <a:br>
              <a:rPr lang="en-US" sz="3200" dirty="0" smtClean="0"/>
            </a:br>
            <a:r>
              <a:rPr lang="en-US" sz="3200" dirty="0" smtClean="0"/>
              <a:t>        BANKRUPT.  </a:t>
            </a:r>
            <a:br>
              <a:rPr lang="en-US" sz="3200" dirty="0" smtClean="0"/>
            </a:br>
            <a:r>
              <a:rPr lang="en-US" sz="3200" dirty="0" smtClean="0"/>
              <a:t>   G.  OLD ABUSE – AGENTS DEFER TO BUILD UP PERCEIVED DOLLAR</a:t>
            </a:r>
            <a:br>
              <a:rPr lang="en-US" sz="3200" dirty="0" smtClean="0"/>
            </a:br>
            <a:r>
              <a:rPr lang="en-US" sz="3200" dirty="0" smtClean="0"/>
              <a:t>         AMOUNT, THEN TAKE 3% UP FRONT.  EARL CAMPBELL PROBLEM.</a:t>
            </a:r>
            <a:br>
              <a:rPr lang="en-US" sz="3200" dirty="0" smtClean="0"/>
            </a:br>
            <a:r>
              <a:rPr lang="en-US" sz="3200" dirty="0" smtClean="0"/>
              <a:t/>
            </a:r>
            <a:br>
              <a:rPr lang="en-US" sz="3200" dirty="0" smtClean="0"/>
            </a:br>
            <a:r>
              <a:rPr lang="en-US" sz="3200" dirty="0" smtClean="0"/>
              <a:t>8.  INTEREST FREE OR BELOW MARKET LOANS</a:t>
            </a:r>
            <a:br>
              <a:rPr lang="en-US" sz="3200" dirty="0" smtClean="0"/>
            </a:br>
            <a:r>
              <a:rPr lang="en-US" sz="3200" dirty="0" smtClean="0"/>
              <a:t/>
            </a:r>
            <a:br>
              <a:rPr lang="en-US" sz="3200" dirty="0" smtClean="0"/>
            </a:br>
            <a:r>
              <a:rPr lang="en-US" sz="3200" dirty="0" smtClean="0"/>
              <a:t>     A.  GIVE PLAYER NON-TAXABLE MONEY NOW.   CAN HAVE IMPUTED </a:t>
            </a:r>
            <a:br>
              <a:rPr lang="en-US" sz="3200" dirty="0" smtClean="0"/>
            </a:br>
            <a:r>
              <a:rPr lang="en-US" sz="3200" dirty="0" smtClean="0"/>
              <a:t>           INCOME ON DIFFERENCE BETWEEN INTEREST CHARGED AND </a:t>
            </a:r>
            <a:br>
              <a:rPr lang="en-US" sz="3200" dirty="0" smtClean="0"/>
            </a:br>
            <a:r>
              <a:rPr lang="en-US" sz="3200" dirty="0" smtClean="0"/>
              <a:t>           MARKET RATE.</a:t>
            </a:r>
            <a:br>
              <a:rPr lang="en-US" sz="3200" dirty="0" smtClean="0"/>
            </a:br>
            <a:r>
              <a:rPr lang="en-US" sz="3200" dirty="0" smtClean="0"/>
              <a:t>     B.   WHAT IS PLAYER DOING WITH MONEY ?  BEST IF USED FOR </a:t>
            </a:r>
            <a:br>
              <a:rPr lang="en-US" sz="3200" dirty="0" smtClean="0"/>
            </a:br>
            <a:r>
              <a:rPr lang="en-US" sz="3200" dirty="0" smtClean="0"/>
              <a:t>            MORTGAGE.  WORST IF BAD BUSINESS OR BIG PARTY</a:t>
            </a:r>
            <a:br>
              <a:rPr lang="en-US" sz="3200" dirty="0" smtClean="0"/>
            </a:br>
            <a:r>
              <a:rPr lang="en-US" sz="3200" dirty="0" smtClean="0"/>
              <a:t>     C.    MUST BE PAID BACK WITH AFTER TAX DOLLARS</a:t>
            </a:r>
            <a:br>
              <a:rPr lang="en-US" sz="3200" dirty="0" smtClean="0"/>
            </a:br>
            <a:r>
              <a:rPr lang="en-US" sz="3200" dirty="0" smtClean="0"/>
              <a:t>     D.    OLD ABUSE – TIE REPAYMENT INTO DEFERRED COMP $$$.   CLEAR TAX</a:t>
            </a:r>
            <a:br>
              <a:rPr lang="en-US" sz="3200" dirty="0" smtClean="0"/>
            </a:br>
            <a:r>
              <a:rPr lang="en-US" sz="3200" dirty="0" smtClean="0"/>
              <a:t>             SCAM.  PLAYER CRUSHED BY TAX OWED ON REPAYMENT $$$.</a:t>
            </a:r>
            <a:br>
              <a:rPr lang="en-US" sz="3200" dirty="0" smtClean="0"/>
            </a:br>
            <a:r>
              <a:rPr lang="en-US" sz="3200" dirty="0" smtClean="0"/>
              <a:t/>
            </a:r>
            <a:br>
              <a:rPr lang="en-US" sz="3200" dirty="0" smtClean="0"/>
            </a:br>
            <a:r>
              <a:rPr lang="en-US" sz="3200" dirty="0" smtClean="0"/>
              <a:t>  </a:t>
            </a: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7999"/>
          </a:xfrm>
        </p:spPr>
        <p:txBody>
          <a:bodyPr anchor="t">
            <a:normAutofit fontScale="90000"/>
          </a:bodyPr>
          <a:lstStyle/>
          <a:p>
            <a:r>
              <a:rPr lang="en-US" sz="3200" dirty="0" smtClean="0"/>
              <a:t>COLLECTIVELY BARGAINED BENEFITS – THE NFL EXAMPLE:</a:t>
            </a:r>
            <a:br>
              <a:rPr lang="en-US" sz="3200" dirty="0" smtClean="0"/>
            </a:br>
            <a:r>
              <a:rPr lang="en-US" sz="3200" dirty="0" smtClean="0"/>
              <a:t/>
            </a:r>
            <a:br>
              <a:rPr lang="en-US" sz="3200" dirty="0" smtClean="0"/>
            </a:br>
            <a:r>
              <a:rPr lang="en-US" sz="3200" dirty="0" smtClean="0"/>
              <a:t>1.  MINIMUM PAY – </a:t>
            </a:r>
            <a:r>
              <a:rPr lang="en-US" sz="3200" dirty="0" smtClean="0">
                <a:solidFill>
                  <a:srgbClr val="FF0000"/>
                </a:solidFill>
              </a:rPr>
              <a:t>2016</a:t>
            </a:r>
            <a:r>
              <a:rPr lang="en-US" sz="3200" dirty="0" smtClean="0"/>
              <a:t> - $ 450,000 FOR ROOKIES, $ 985,000 FOR  10 </a:t>
            </a:r>
            <a:br>
              <a:rPr lang="en-US" sz="3200" dirty="0" smtClean="0"/>
            </a:br>
            <a:r>
              <a:rPr lang="en-US" sz="3200" dirty="0"/>
              <a:t> </a:t>
            </a:r>
            <a:r>
              <a:rPr lang="en-US" sz="3200" dirty="0" smtClean="0"/>
              <a:t>    YEARS PLUS.  APP $ 75,000 INCREASE YEARS 2-9. </a:t>
            </a:r>
            <a:r>
              <a:rPr lang="en-US" sz="3200" dirty="0" smtClean="0">
                <a:solidFill>
                  <a:srgbClr val="FF0000"/>
                </a:solidFill>
              </a:rPr>
              <a:t>2018</a:t>
            </a:r>
            <a:r>
              <a:rPr lang="en-US" sz="3200" dirty="0" smtClean="0"/>
              <a:t> - $ 480,000; $1,015,000</a:t>
            </a:r>
            <a:br>
              <a:rPr lang="en-US" sz="3200" dirty="0" smtClean="0"/>
            </a:br>
            <a:r>
              <a:rPr lang="en-US" sz="3200" dirty="0" smtClean="0"/>
              <a:t>     A CREDITED SEASON MEANS THAT YOU </a:t>
            </a:r>
            <a:br>
              <a:rPr lang="en-US" sz="3200" dirty="0" smtClean="0"/>
            </a:br>
            <a:r>
              <a:rPr lang="en-US" sz="3200" dirty="0" smtClean="0"/>
              <a:t>     HAVE BEEN ON A CLUB’S ACTIVE ROSTER FOR AT LEAST 3 GAMES</a:t>
            </a:r>
            <a:br>
              <a:rPr lang="en-US" sz="3200" dirty="0" smtClean="0"/>
            </a:br>
            <a:r>
              <a:rPr lang="en-US" sz="3200" dirty="0" smtClean="0"/>
              <a:t>     (ACTIVE = 46 PLAYERS; ACTIVE + INACTIVE = 53 PLAYERS).</a:t>
            </a:r>
            <a:br>
              <a:rPr lang="en-US" sz="3200" dirty="0" smtClean="0"/>
            </a:br>
            <a:r>
              <a:rPr lang="en-US" sz="3200" dirty="0" smtClean="0"/>
              <a:t/>
            </a:r>
            <a:br>
              <a:rPr lang="en-US" sz="3200" dirty="0" smtClean="0"/>
            </a:br>
            <a:r>
              <a:rPr lang="en-US" sz="3200" dirty="0" smtClean="0"/>
              <a:t>2.  PERFORMANCE BASED POOL - $ 3,460,000 PER CLUB.  PAYMENTS</a:t>
            </a:r>
            <a:br>
              <a:rPr lang="en-US" sz="3200" dirty="0" smtClean="0"/>
            </a:br>
            <a:r>
              <a:rPr lang="en-US" sz="3200" dirty="0" smtClean="0"/>
              <a:t>     BASED ON PLAYING TIME.  </a:t>
            </a:r>
            <a:br>
              <a:rPr lang="en-US" sz="3200" dirty="0" smtClean="0"/>
            </a:br>
            <a:r>
              <a:rPr lang="en-US" sz="3200" dirty="0" smtClean="0"/>
              <a:t>          1.  DIVIDE PLAYING TIME % BY PARAGRAPH 5 SALARY (INCLUDING</a:t>
            </a:r>
            <a:br>
              <a:rPr lang="en-US" sz="3200" dirty="0" smtClean="0"/>
            </a:br>
            <a:r>
              <a:rPr lang="en-US" sz="3200" dirty="0" smtClean="0"/>
              <a:t>                PRO RATED SIGNING BONUS).  THIS IS YOUR INDEX</a:t>
            </a:r>
            <a:br>
              <a:rPr lang="en-US" sz="3200" dirty="0" smtClean="0"/>
            </a:br>
            <a:r>
              <a:rPr lang="en-US" sz="3200" dirty="0" smtClean="0"/>
              <a:t>          2.  DIVIDE YOUR INDEX BY TOTAL OF ALL INDEXS.</a:t>
            </a:r>
            <a:br>
              <a:rPr lang="en-US" sz="3200" dirty="0" smtClean="0"/>
            </a:br>
            <a:r>
              <a:rPr lang="en-US" sz="3200" dirty="0" smtClean="0"/>
              <a:t>          3.  MULTIPLY RESULT OF 2 ABOVE BY TOTAL $$$ IN POOL.</a:t>
            </a:r>
            <a:br>
              <a:rPr lang="en-US" sz="3200" dirty="0" smtClean="0"/>
            </a:br>
            <a:r>
              <a:rPr lang="en-US" sz="3200" dirty="0" smtClean="0"/>
              <a:t/>
            </a:r>
            <a:br>
              <a:rPr lang="en-US" sz="3200" dirty="0" smtClean="0"/>
            </a:br>
            <a:r>
              <a:rPr lang="en-US" sz="3200" dirty="0" smtClean="0"/>
              <a:t>3. TERMINATION PAY – IF 4 OR MORE CREDITED SEASONS, PLAYER GETS </a:t>
            </a:r>
            <a:br>
              <a:rPr lang="en-US" sz="3200" dirty="0" smtClean="0"/>
            </a:br>
            <a:r>
              <a:rPr lang="en-US" sz="3200" dirty="0" smtClean="0"/>
              <a:t>    REMAINDER OF HIS SALARY IF CUT AFTER GAME 1.  ONLY ONCE IN CAREER.</a:t>
            </a:r>
            <a:endParaRPr lang="en-US"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1" y="0"/>
            <a:ext cx="11875169" cy="6857999"/>
          </a:xfrm>
        </p:spPr>
        <p:txBody>
          <a:bodyPr anchor="t">
            <a:normAutofit/>
          </a:bodyPr>
          <a:lstStyle/>
          <a:p>
            <a:r>
              <a:rPr lang="en-US" sz="3200" dirty="0" smtClean="0"/>
              <a:t>4.  INJURY BENEFIT.  INDIVIDUAL CONTRACT PROVIDES SALARY AND </a:t>
            </a:r>
            <a:br>
              <a:rPr lang="en-US" sz="3200" dirty="0" smtClean="0"/>
            </a:br>
            <a:r>
              <a:rPr lang="en-US" sz="3200" dirty="0" smtClean="0"/>
              <a:t>     MEDICAL CARE FOR SEASON OF INJURY.  CBA PROVIDES, IF HURT IN</a:t>
            </a:r>
            <a:br>
              <a:rPr lang="en-US" sz="3200" dirty="0" smtClean="0"/>
            </a:br>
            <a:r>
              <a:rPr lang="en-US" sz="3200" dirty="0" smtClean="0"/>
              <a:t>     LAST GAME, THEN DO REHABILATION,THEN FAIL PHYSICAL FOR </a:t>
            </a:r>
            <a:br>
              <a:rPr lang="en-US" sz="3200" dirty="0" smtClean="0"/>
            </a:br>
            <a:r>
              <a:rPr lang="en-US" sz="3200" dirty="0" smtClean="0"/>
              <a:t>     START OF NEXT SEASON, THEN PLAYER RECEIVES 50% OF NEXT </a:t>
            </a:r>
            <a:br>
              <a:rPr lang="en-US" sz="3200" dirty="0" smtClean="0"/>
            </a:br>
            <a:r>
              <a:rPr lang="en-US" sz="3200" dirty="0" smtClean="0"/>
              <a:t>     YEAR’S SALARY (MUST BE ANOTHER YEAR CONTRACT) TO MAX OF </a:t>
            </a:r>
            <a:br>
              <a:rPr lang="en-US" sz="3200" dirty="0" smtClean="0"/>
            </a:br>
            <a:r>
              <a:rPr lang="en-US" sz="3200" dirty="0" smtClean="0"/>
              <a:t>     </a:t>
            </a:r>
            <a:r>
              <a:rPr lang="en-US" sz="3200" smtClean="0"/>
              <a:t>$ 1,150,000 IN 2018.</a:t>
            </a:r>
            <a:r>
              <a:rPr lang="en-US" sz="3200" dirty="0" smtClean="0"/>
              <a:t/>
            </a:r>
            <a:br>
              <a:rPr lang="en-US" sz="3200" dirty="0" smtClean="0"/>
            </a:br>
            <a:r>
              <a:rPr lang="en-US" sz="3200" dirty="0" smtClean="0"/>
              <a:t/>
            </a:r>
            <a:br>
              <a:rPr lang="en-US" sz="3200" dirty="0" smtClean="0"/>
            </a:br>
            <a:r>
              <a:rPr lang="en-US" sz="3200" dirty="0" smtClean="0"/>
              <a:t>5.  RETIREMENT.  5 YEAR VESTING (PRIOR CBA’S WERE 4 – NFL AVG. 3.4</a:t>
            </a:r>
            <a:br>
              <a:rPr lang="en-US" sz="3200" dirty="0" smtClean="0"/>
            </a:br>
            <a:r>
              <a:rPr lang="en-US" sz="3200" dirty="0" smtClean="0"/>
              <a:t>     YEARS).  RETIREMENT AMOUNT INCREASES WITH NUMBER OF </a:t>
            </a:r>
            <a:br>
              <a:rPr lang="en-US" sz="3200" dirty="0" smtClean="0"/>
            </a:br>
            <a:r>
              <a:rPr lang="en-US" sz="3200" dirty="0" smtClean="0"/>
              <a:t>     CREDITED SEASONS AND YEARS PLAYED ($ 250 PER MONTH PER </a:t>
            </a:r>
            <a:br>
              <a:rPr lang="en-US" sz="3200" dirty="0" smtClean="0"/>
            </a:br>
            <a:r>
              <a:rPr lang="en-US" sz="3200" dirty="0" smtClean="0"/>
              <a:t>     SEASON IF BEFORE 1982 -  $ 560 PER MONTH IN 2014)</a:t>
            </a:r>
            <a:br>
              <a:rPr lang="en-US" sz="3200" dirty="0" smtClean="0"/>
            </a:br>
            <a:r>
              <a:rPr lang="en-US" sz="3200" dirty="0" smtClean="0"/>
              <a:t/>
            </a:r>
            <a:br>
              <a:rPr lang="en-US" sz="3200" dirty="0" smtClean="0"/>
            </a:br>
            <a:r>
              <a:rPr lang="en-US" sz="3200" dirty="0" smtClean="0"/>
              <a:t>6.  SECOND CAREER SAVINGS PLAN.  CLUB MATCHES AT 2 – 1 UP TO</a:t>
            </a:r>
            <a:br>
              <a:rPr lang="en-US" sz="3200" dirty="0" smtClean="0"/>
            </a:br>
            <a:r>
              <a:rPr lang="en-US" sz="3200" dirty="0" smtClean="0"/>
              <a:t>      $ 26,000 PER YEAR AFTER 3 YEARS OF CREDITED SERVICE.</a:t>
            </a:r>
            <a:br>
              <a:rPr lang="en-US" sz="3200" dirty="0" smtClean="0"/>
            </a:b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63" y="156411"/>
            <a:ext cx="11843084" cy="6557210"/>
          </a:xfrm>
        </p:spPr>
        <p:txBody>
          <a:bodyPr anchor="t">
            <a:normAutofit/>
          </a:bodyPr>
          <a:lstStyle/>
          <a:p>
            <a:r>
              <a:rPr lang="en-US" sz="3200" dirty="0" smtClean="0"/>
              <a:t>7.  PLAYER ANNUITY.  CLUB CONTRIBUTES $ 80,000 PER YEAR ONCE</a:t>
            </a:r>
            <a:br>
              <a:rPr lang="en-US" sz="3200" dirty="0" smtClean="0"/>
            </a:br>
            <a:r>
              <a:rPr lang="en-US" sz="3200" dirty="0" smtClean="0"/>
              <a:t>     PLAYER HAS 4 YEARS OF CREDITED SERVICE.</a:t>
            </a:r>
            <a:br>
              <a:rPr lang="en-US" sz="3200" dirty="0" smtClean="0"/>
            </a:br>
            <a:r>
              <a:rPr lang="en-US" sz="3200" dirty="0" smtClean="0"/>
              <a:t/>
            </a:r>
            <a:br>
              <a:rPr lang="en-US" sz="3200" dirty="0" smtClean="0"/>
            </a:br>
            <a:r>
              <a:rPr lang="en-US" sz="3200" dirty="0" smtClean="0"/>
              <a:t>8.  TUITION ASSISTANCE PROGRAM.  CLUBS WILL REIMBURSE UP TO </a:t>
            </a:r>
            <a:br>
              <a:rPr lang="en-US" sz="3200" dirty="0" smtClean="0"/>
            </a:br>
            <a:r>
              <a:rPr lang="en-US" sz="3200" dirty="0" smtClean="0"/>
              <a:t>     $ 20,000 IN TUITION AND BOOKS.  PLAYER MUST HAVE 1 CREDITED</a:t>
            </a:r>
            <a:br>
              <a:rPr lang="en-US" sz="3200" dirty="0" smtClean="0"/>
            </a:br>
            <a:r>
              <a:rPr lang="en-US" sz="3200" dirty="0" smtClean="0"/>
              <a:t>     SEASON AND BE ON AN ACTIVE OR INACTIVE ROSTER.</a:t>
            </a:r>
            <a:br>
              <a:rPr lang="en-US" sz="3200" dirty="0" smtClean="0"/>
            </a:br>
            <a:r>
              <a:rPr lang="en-US" sz="3200" dirty="0" smtClean="0"/>
              <a:t/>
            </a:r>
            <a:br>
              <a:rPr lang="en-US" sz="3200" dirty="0" smtClean="0"/>
            </a:br>
            <a:r>
              <a:rPr lang="en-US" sz="3200" dirty="0" smtClean="0"/>
              <a:t>9.  SEVERANCE.  IF PLAYER HAS ACHIEVED 2 CREDITED SEASONS, THEN </a:t>
            </a:r>
            <a:br>
              <a:rPr lang="en-US" sz="3200" dirty="0" smtClean="0"/>
            </a:br>
            <a:r>
              <a:rPr lang="en-US" sz="3200" dirty="0" smtClean="0"/>
              <a:t>     ENTITLED TO $ 20,000 PER YEAR FOR EACH CREDITED SEASON HE </a:t>
            </a:r>
            <a:br>
              <a:rPr lang="en-US" sz="3200" dirty="0" smtClean="0"/>
            </a:br>
            <a:r>
              <a:rPr lang="en-US" sz="3200" dirty="0" smtClean="0"/>
              <a:t>     PLAYED WHEN HE RETIRES.</a:t>
            </a:r>
            <a:br>
              <a:rPr lang="en-US" sz="3200" dirty="0" smtClean="0"/>
            </a:br>
            <a:r>
              <a:rPr lang="en-US" sz="3200" dirty="0" smtClean="0"/>
              <a:t/>
            </a:r>
            <a:br>
              <a:rPr lang="en-US" sz="3200" dirty="0" smtClean="0"/>
            </a:br>
            <a:r>
              <a:rPr lang="en-US" sz="3200" dirty="0" smtClean="0"/>
              <a:t>FOOTBALL NEGOTIATION PROBLEMS</a:t>
            </a:r>
            <a:br>
              <a:rPr lang="en-US" sz="3200" dirty="0" smtClean="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379"/>
            <a:ext cx="12192000" cy="6569242"/>
          </a:xfrm>
        </p:spPr>
        <p:txBody>
          <a:bodyPr anchor="t">
            <a:normAutofit fontScale="90000"/>
          </a:bodyPr>
          <a:lstStyle/>
          <a:p>
            <a:r>
              <a:rPr lang="en-US" sz="3200" dirty="0" smtClean="0"/>
              <a:t>MANAGEMENT REVENUE:</a:t>
            </a:r>
            <a:br>
              <a:rPr lang="en-US" sz="3200" dirty="0" smtClean="0"/>
            </a:br>
            <a:r>
              <a:rPr lang="en-US" sz="3200" dirty="0" smtClean="0"/>
              <a:t/>
            </a:r>
            <a:br>
              <a:rPr lang="en-US" sz="3200" dirty="0" smtClean="0"/>
            </a:br>
            <a:r>
              <a:rPr lang="en-US" sz="3200" dirty="0" smtClean="0"/>
              <a:t>1.  WHAT DO YOU OWN WHEN YOU OWN A TEAM ?</a:t>
            </a:r>
            <a:br>
              <a:rPr lang="en-US" sz="3200" dirty="0" smtClean="0"/>
            </a:br>
            <a:r>
              <a:rPr lang="en-US" sz="3200" dirty="0" smtClean="0"/>
              <a:t/>
            </a:r>
            <a:br>
              <a:rPr lang="en-US" sz="3200" dirty="0" smtClean="0"/>
            </a:br>
            <a:r>
              <a:rPr lang="en-US" sz="3200" dirty="0" smtClean="0"/>
              <a:t>        A.  STADIUM AND/OR PRACTICE FACILITY (OR CHEAP LEASE)</a:t>
            </a:r>
            <a:br>
              <a:rPr lang="en-US" sz="3200" dirty="0" smtClean="0"/>
            </a:br>
            <a:r>
              <a:rPr lang="en-US" sz="3200" dirty="0" smtClean="0"/>
              <a:t/>
            </a:r>
            <a:br>
              <a:rPr lang="en-US" sz="3200" dirty="0" smtClean="0"/>
            </a:br>
            <a:r>
              <a:rPr lang="en-US" sz="3200" dirty="0" smtClean="0"/>
              <a:t>        B.  NAME, COLORS, LOGO</a:t>
            </a:r>
            <a:br>
              <a:rPr lang="en-US" sz="3200" dirty="0" smtClean="0"/>
            </a:br>
            <a:r>
              <a:rPr lang="en-US" sz="3200" dirty="0" smtClean="0"/>
              <a:t/>
            </a:r>
            <a:br>
              <a:rPr lang="en-US" sz="3200" dirty="0" smtClean="0"/>
            </a:br>
            <a:r>
              <a:rPr lang="en-US" sz="3200" dirty="0" smtClean="0"/>
              <a:t>        C.  RIGHTS TO PLAYERS CONTRACTS</a:t>
            </a:r>
            <a:br>
              <a:rPr lang="en-US" sz="3200" dirty="0" smtClean="0"/>
            </a:br>
            <a:r>
              <a:rPr lang="en-US" sz="3200" dirty="0" smtClean="0"/>
              <a:t/>
            </a:r>
            <a:br>
              <a:rPr lang="en-US" sz="3200" dirty="0" smtClean="0"/>
            </a:br>
            <a:r>
              <a:rPr lang="en-US" sz="3200" dirty="0" smtClean="0"/>
              <a:t>        </a:t>
            </a:r>
            <a:r>
              <a:rPr lang="en-US" sz="3200" dirty="0" smtClean="0">
                <a:solidFill>
                  <a:srgbClr val="FF0000"/>
                </a:solidFill>
              </a:rPr>
              <a:t>D.  MONOPOLY RIGHTS (USUALLY 75 MILES).</a:t>
            </a:r>
            <a:r>
              <a:rPr lang="en-US" sz="3200" dirty="0" smtClean="0"/>
              <a:t/>
            </a:r>
            <a:br>
              <a:rPr lang="en-US" sz="3200" dirty="0" smtClean="0"/>
            </a:br>
            <a:r>
              <a:rPr lang="en-US" sz="3200" dirty="0"/>
              <a:t> </a:t>
            </a:r>
            <a:r>
              <a:rPr lang="en-US" sz="3200" dirty="0" smtClean="0"/>
              <a:t>   </a:t>
            </a:r>
            <a:br>
              <a:rPr lang="en-US" sz="3200" dirty="0" smtClean="0"/>
            </a:br>
            <a:r>
              <a:rPr lang="en-US" sz="3200" dirty="0"/>
              <a:t> </a:t>
            </a:r>
            <a:r>
              <a:rPr lang="en-US" sz="3200" dirty="0" smtClean="0"/>
              <a:t>       E.  A SMALL BUSINESS IN MANY WAYS.</a:t>
            </a:r>
            <a:br>
              <a:rPr lang="en-US" sz="3200" dirty="0" smtClean="0"/>
            </a:br>
            <a:r>
              <a:rPr lang="en-US" sz="3200" dirty="0" smtClean="0"/>
              <a:t>        </a:t>
            </a:r>
            <a:br>
              <a:rPr lang="en-US" sz="3200" dirty="0" smtClean="0"/>
            </a:br>
            <a:r>
              <a:rPr lang="en-US" sz="3200" dirty="0" smtClean="0"/>
              <a:t/>
            </a:r>
            <a:br>
              <a:rPr lang="en-US" sz="3200" dirty="0" smtClean="0"/>
            </a:br>
            <a:r>
              <a:rPr lang="en-US" sz="3200" dirty="0" smtClean="0"/>
              <a:t>2.  SALARY CAP – FIXED COSTS ON BIGGEST EXPENSE ITEM.</a:t>
            </a:r>
            <a:endParaRPr lang="en-US" sz="3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16" y="1"/>
            <a:ext cx="11991584" cy="6857999"/>
          </a:xfrm>
        </p:spPr>
        <p:txBody>
          <a:bodyPr anchor="t">
            <a:normAutofit/>
          </a:bodyPr>
          <a:lstStyle/>
          <a:p>
            <a:r>
              <a:rPr lang="en-US" sz="3200" dirty="0" smtClean="0"/>
              <a:t>PROBLEM 1  - 11</a:t>
            </a:r>
            <a:r>
              <a:rPr lang="en-US" sz="3200" baseline="30000" dirty="0" smtClean="0"/>
              <a:t>TH</a:t>
            </a:r>
            <a:r>
              <a:rPr lang="en-US" sz="3200" dirty="0" smtClean="0"/>
              <a:t> ROUND DRAFTEE – 1981 - BENGALS</a:t>
            </a:r>
            <a:br>
              <a:rPr lang="en-US" sz="3200" dirty="0" smtClean="0"/>
            </a:br>
            <a:r>
              <a:rPr lang="en-US" sz="3200" dirty="0" smtClean="0"/>
              <a:t>.</a:t>
            </a:r>
            <a:br>
              <a:rPr lang="en-US" sz="3200" dirty="0" smtClean="0"/>
            </a:br>
            <a:r>
              <a:rPr lang="en-US" sz="3200" dirty="0" smtClean="0"/>
              <a:t>FACTS:</a:t>
            </a:r>
            <a:br>
              <a:rPr lang="en-US" sz="3200" dirty="0" smtClean="0"/>
            </a:br>
            <a:r>
              <a:rPr lang="en-US" sz="3200" dirty="0" smtClean="0"/>
              <a:t/>
            </a:r>
            <a:br>
              <a:rPr lang="en-US" sz="3200" dirty="0" smtClean="0"/>
            </a:br>
            <a:r>
              <a:rPr lang="en-US" sz="3200" dirty="0" smtClean="0"/>
              <a:t>1.  1980 -  9</a:t>
            </a:r>
            <a:r>
              <a:rPr lang="en-US" sz="3200" baseline="30000" dirty="0" smtClean="0"/>
              <a:t>TH</a:t>
            </a:r>
            <a:r>
              <a:rPr lang="en-US" sz="3200" dirty="0" smtClean="0"/>
              <a:t> ROUND DRAFTEE - $ 8 SB; $ 7 AR; 35-40-50.</a:t>
            </a:r>
            <a:br>
              <a:rPr lang="en-US" sz="3200" dirty="0" smtClean="0"/>
            </a:br>
            <a:r>
              <a:rPr lang="en-US" sz="3200" dirty="0" smtClean="0"/>
              <a:t>2.  1981 – UNDRAFTED FREE AGENT - $ 5 SB; 35-45</a:t>
            </a:r>
            <a:br>
              <a:rPr lang="en-US" sz="3200" dirty="0" smtClean="0"/>
            </a:br>
            <a:r>
              <a:rPr lang="en-US" sz="3200" dirty="0" smtClean="0"/>
              <a:t>3.  1981 – 10</a:t>
            </a:r>
            <a:r>
              <a:rPr lang="en-US" sz="3200" baseline="30000" dirty="0" smtClean="0"/>
              <a:t>TH</a:t>
            </a:r>
            <a:r>
              <a:rPr lang="en-US" sz="3200" dirty="0" smtClean="0"/>
              <a:t> ROUND - $ 10 SB.</a:t>
            </a:r>
            <a:br>
              <a:rPr lang="en-US" sz="3200" dirty="0" smtClean="0"/>
            </a:br>
            <a:r>
              <a:rPr lang="en-US" sz="3200" dirty="0" smtClean="0"/>
              <a:t>4.  CLUB HISTORY OF NO PERFORMANCE BONUSES.</a:t>
            </a: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75168" cy="6857999"/>
          </a:xfrm>
        </p:spPr>
        <p:txBody>
          <a:bodyPr anchor="t">
            <a:normAutofit/>
          </a:bodyPr>
          <a:lstStyle/>
          <a:p>
            <a:r>
              <a:rPr lang="en-US" sz="3200" dirty="0" smtClean="0"/>
              <a:t>FOOTBALL PROBLEM 2 – 1984 FREE AGENT WIDE RECEIVER</a:t>
            </a:r>
            <a:br>
              <a:rPr lang="en-US" sz="3200" dirty="0" smtClean="0"/>
            </a:br>
            <a:r>
              <a:rPr lang="en-US" sz="3200" dirty="0" smtClean="0"/>
              <a:t/>
            </a:r>
            <a:br>
              <a:rPr lang="en-US" sz="3200" dirty="0" smtClean="0"/>
            </a:br>
            <a:r>
              <a:rPr lang="en-US" sz="3200" dirty="0" smtClean="0"/>
              <a:t>AS DRAFT WINDING DOWN, I TELL  HIM NOT GOING TO BE DRAFTED BUT TEAM REPRESENTATIVES WILL CONTACT HIM DURING THE NIGHT.  MOST IMPORTANT – DON’T WAKE ME UP.  THEY WILL BE HIGH SCHOOL COACHES WITH AN EXPENSE ACCOUNT – GO TO DINNER OR BREAKFAST BUT DON’T SIGN ANYTHING OR TALK $$$$.   I GO TO MY OFFICE THE NEXT MORNING AND PLAYER IS THERE WITH A REPRESENTATIVE OF THE SEAHAWKS AND BRONCOS AND HANDS ME A LETTER ON COWBOYS STATIONERY.   </a:t>
            </a: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379"/>
            <a:ext cx="11963400" cy="6460958"/>
          </a:xfrm>
        </p:spPr>
        <p:txBody>
          <a:bodyPr anchor="t">
            <a:normAutofit/>
          </a:bodyPr>
          <a:lstStyle/>
          <a:p>
            <a:r>
              <a:rPr lang="en-US" sz="3200" dirty="0" smtClean="0"/>
              <a:t>FOOTBALL PROBLEM 3 – 1986 4</a:t>
            </a:r>
            <a:r>
              <a:rPr lang="en-US" sz="3200" baseline="30000" dirty="0" smtClean="0"/>
              <a:t>TH</a:t>
            </a:r>
            <a:r>
              <a:rPr lang="en-US" sz="3200" dirty="0" smtClean="0"/>
              <a:t> ROUND, 9</a:t>
            </a:r>
            <a:r>
              <a:rPr lang="en-US" sz="3200" baseline="30000" dirty="0" smtClean="0"/>
              <a:t>TH</a:t>
            </a:r>
            <a:r>
              <a:rPr lang="en-US" sz="3200" dirty="0" smtClean="0"/>
              <a:t> PLAYER TE BENGALS</a:t>
            </a:r>
            <a:br>
              <a:rPr lang="en-US" sz="3200" dirty="0" smtClean="0"/>
            </a:br>
            <a:r>
              <a:rPr lang="en-US" sz="3200" dirty="0" smtClean="0"/>
              <a:t/>
            </a:r>
            <a:br>
              <a:rPr lang="en-US" sz="3200" dirty="0" smtClean="0"/>
            </a:br>
            <a:r>
              <a:rPr lang="en-US" sz="3200" dirty="0" smtClean="0"/>
              <a:t>1.  PLAYER LIVED IN CINCINNATTI BEFORE GOING TO MICHIGAN.</a:t>
            </a:r>
            <a:br>
              <a:rPr lang="en-US" sz="3200" dirty="0" smtClean="0"/>
            </a:br>
            <a:r>
              <a:rPr lang="en-US" sz="3200" dirty="0" smtClean="0"/>
              <a:t>2.  PLAYER WILL NOT HOLD OUT – CAMP STARTS JULY 15.</a:t>
            </a:r>
            <a:br>
              <a:rPr lang="en-US" sz="3200" dirty="0" smtClean="0"/>
            </a:br>
            <a:r>
              <a:rPr lang="en-US" sz="3200" dirty="0" smtClean="0"/>
              <a:t>3.  CLUB PRACTICE – NO PERFORMANCE BONUSES.</a:t>
            </a:r>
            <a:endParaRPr lang="en-US"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a:bodyPr>
          <a:lstStyle/>
          <a:p>
            <a:r>
              <a:rPr lang="en-US" sz="3200" dirty="0" smtClean="0"/>
              <a:t>FOOTBALL PROBLEM 4 – 1986 LB ENTERING 6</a:t>
            </a:r>
            <a:r>
              <a:rPr lang="en-US" sz="3200" baseline="30000" dirty="0" smtClean="0"/>
              <a:t>TH</a:t>
            </a:r>
            <a:r>
              <a:rPr lang="en-US" sz="3200" dirty="0" smtClean="0"/>
              <a:t> YEAR – STARTER FOR 4.</a:t>
            </a:r>
            <a:br>
              <a:rPr lang="en-US" sz="3200" dirty="0" smtClean="0"/>
            </a:br>
            <a:r>
              <a:rPr lang="en-US" sz="3200" dirty="0" smtClean="0"/>
              <a:t/>
            </a:r>
            <a:br>
              <a:rPr lang="en-US" sz="3200" dirty="0" smtClean="0"/>
            </a:br>
            <a:r>
              <a:rPr lang="en-US" sz="3200" dirty="0" smtClean="0"/>
              <a:t>1.  4 YEAR ROOKIE DEAL EXPIRED.</a:t>
            </a:r>
            <a:br>
              <a:rPr lang="en-US" sz="3200" dirty="0" smtClean="0"/>
            </a:br>
            <a:r>
              <a:rPr lang="en-US" sz="3200" dirty="0" smtClean="0"/>
              <a:t>2.  PRIOR YEAR CONTRACT (YR 5(– 1 YEAR DEAL - $ 235,000 PLUS     PERFORM.  BONUSES FOR TOTAL TACKLES, INTERCEPTIONS AND SACKS.</a:t>
            </a:r>
            <a:br>
              <a:rPr lang="en-US" sz="3200" dirty="0" smtClean="0"/>
            </a:br>
            <a:r>
              <a:rPr lang="en-US" sz="3200" dirty="0" smtClean="0"/>
              <a:t>3.  CLUB CONTACTS ME IN FEBRUARY AND SAYS HE IS A PRIORITY AND </a:t>
            </a:r>
            <a:br>
              <a:rPr lang="en-US" sz="3200" dirty="0" smtClean="0"/>
            </a:br>
            <a:r>
              <a:rPr lang="en-US" sz="3200" dirty="0" smtClean="0"/>
              <a:t>     THEY WANT TO SIGN HIM TO A NEW MULTI-YEAR DEAL ASAP.</a:t>
            </a:r>
            <a:br>
              <a:rPr lang="en-US" sz="3200" dirty="0" smtClean="0"/>
            </a:br>
            <a:r>
              <a:rPr lang="en-US" sz="3200" dirty="0" smtClean="0"/>
              <a:t>4.  PLAYER GOAL IS TO MAKE </a:t>
            </a:r>
            <a:r>
              <a:rPr lang="en-US" sz="3200" dirty="0" smtClean="0">
                <a:solidFill>
                  <a:srgbClr val="FF0000"/>
                </a:solidFill>
              </a:rPr>
              <a:t>$ 300,000</a:t>
            </a:r>
            <a:r>
              <a:rPr lang="en-US" sz="3200" dirty="0" smtClean="0"/>
              <a:t>.  </a:t>
            </a:r>
            <a:endParaRPr lang="en-US"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p:spPr>
        <p:txBody>
          <a:bodyPr anchor="t">
            <a:normAutofit fontScale="90000"/>
          </a:bodyPr>
          <a:lstStyle/>
          <a:p>
            <a:r>
              <a:rPr lang="en-US" sz="3200" dirty="0" smtClean="0"/>
              <a:t>COLLEGE COACHES CONTRACTS</a:t>
            </a:r>
            <a:br>
              <a:rPr lang="en-US" sz="3200" dirty="0" smtClean="0"/>
            </a:br>
            <a:r>
              <a:rPr lang="en-US" sz="3200" dirty="0" smtClean="0"/>
              <a:t/>
            </a:r>
            <a:br>
              <a:rPr lang="en-US" sz="3200" dirty="0" smtClean="0"/>
            </a:br>
            <a:r>
              <a:rPr lang="en-US" sz="3200" dirty="0" smtClean="0"/>
              <a:t>1.  HARBAUGH $$$</a:t>
            </a:r>
            <a:br>
              <a:rPr lang="en-US" sz="3200" dirty="0" smtClean="0"/>
            </a:br>
            <a:r>
              <a:rPr lang="en-US" sz="3200" dirty="0" smtClean="0"/>
              <a:t>     A.  $ 2,000,000   SIGNING BONUS</a:t>
            </a:r>
            <a:br>
              <a:rPr lang="en-US" sz="3200" dirty="0" smtClean="0"/>
            </a:br>
            <a:r>
              <a:rPr lang="en-US" sz="3200" dirty="0" smtClean="0"/>
              <a:t>     B.  $    500,000   BASE</a:t>
            </a:r>
            <a:br>
              <a:rPr lang="en-US" sz="3200" dirty="0" smtClean="0"/>
            </a:br>
            <a:r>
              <a:rPr lang="en-US" sz="3200" dirty="0" smtClean="0"/>
              <a:t>     C.  $ 4,500,000   ADDITIONAL COMPENSATION </a:t>
            </a:r>
            <a:br>
              <a:rPr lang="en-US" sz="3200" dirty="0" smtClean="0"/>
            </a:br>
            <a:r>
              <a:rPr lang="en-US" sz="3200" dirty="0" smtClean="0"/>
              <a:t>     D.  DEFERRED COMP ACCOUNT AS APPROPRIATE AFTER YEAR 1.</a:t>
            </a:r>
            <a:br>
              <a:rPr lang="en-US" sz="3200" dirty="0" smtClean="0"/>
            </a:br>
            <a:r>
              <a:rPr lang="en-US" sz="3200" dirty="0" smtClean="0"/>
              <a:t>     E.  IN YEAR 3, 10% RAISE.  IN YEAR 5, ANOTHER 10% RAISE (MORE</a:t>
            </a:r>
            <a:br>
              <a:rPr lang="en-US" sz="3200" dirty="0" smtClean="0"/>
            </a:br>
            <a:r>
              <a:rPr lang="en-US" sz="3200" dirty="0" smtClean="0"/>
              <a:t>              IF FAIR).</a:t>
            </a:r>
            <a:br>
              <a:rPr lang="en-US" sz="3200" dirty="0" smtClean="0"/>
            </a:br>
            <a:r>
              <a:rPr lang="en-US" sz="3200" dirty="0" smtClean="0"/>
              <a:t>     F.  $ 4,000 IN ADIDAS APPAREL</a:t>
            </a:r>
            <a:br>
              <a:rPr lang="en-US" sz="3200" dirty="0" smtClean="0"/>
            </a:br>
            <a:r>
              <a:rPr lang="en-US" sz="3200" dirty="0" smtClean="0"/>
              <a:t>     G.  2 CARS AND EXPENSES</a:t>
            </a:r>
            <a:br>
              <a:rPr lang="en-US" sz="3200" dirty="0" smtClean="0"/>
            </a:br>
            <a:r>
              <a:rPr lang="en-US" sz="3200" dirty="0" smtClean="0"/>
              <a:t>     H. 180 DAYS HOUSING</a:t>
            </a:r>
            <a:br>
              <a:rPr lang="en-US" sz="3200" dirty="0" smtClean="0"/>
            </a:br>
            <a:r>
              <a:rPr lang="en-US" sz="3200" dirty="0" smtClean="0"/>
              <a:t>      I.  BOX FOR HOME GAMES + 16 TICKETS</a:t>
            </a:r>
            <a:br>
              <a:rPr lang="en-US" sz="3200" dirty="0" smtClean="0"/>
            </a:br>
            <a:r>
              <a:rPr lang="en-US" sz="3200" dirty="0" smtClean="0"/>
              <a:t>      J.  REVENUE FROM SUMMER CAMPS</a:t>
            </a:r>
            <a:br>
              <a:rPr lang="en-US" sz="3200" dirty="0" smtClean="0"/>
            </a:br>
            <a:r>
              <a:rPr lang="en-US" sz="3200" dirty="0" smtClean="0"/>
              <a:t>      K.  PRIVATE PLANE – 25 HOURS FLIGHT TIME FOR PERSONAL USE</a:t>
            </a:r>
            <a:br>
              <a:rPr lang="en-US" sz="3200" dirty="0" smtClean="0"/>
            </a:br>
            <a:r>
              <a:rPr lang="en-US" sz="3200" dirty="0" smtClean="0"/>
              <a:t>      L.  $ 30,000 FOR LEGAL FEES</a:t>
            </a:r>
            <a:br>
              <a:rPr lang="en-US" sz="3200" dirty="0" smtClean="0"/>
            </a:br>
            <a:r>
              <a:rPr lang="en-US" sz="3200" dirty="0" smtClean="0"/>
              <a:t>      M.  PERFORMANCE BONUSES (P. 5) AND ACADEMIC PROGRESS BONUSES (P.5)</a:t>
            </a:r>
            <a:br>
              <a:rPr lang="en-US" sz="3200" dirty="0" smtClean="0"/>
            </a:br>
            <a:endParaRPr lang="en-US" sz="3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6411"/>
            <a:ext cx="10515600" cy="6557210"/>
          </a:xfrm>
        </p:spPr>
        <p:txBody>
          <a:bodyPr anchor="t">
            <a:normAutofit fontScale="90000"/>
          </a:bodyPr>
          <a:lstStyle/>
          <a:p>
            <a:r>
              <a:rPr lang="en-US" sz="3200" dirty="0" smtClean="0"/>
              <a:t>HARBAUGH CONTRACT NON $$$</a:t>
            </a:r>
            <a:br>
              <a:rPr lang="en-US" sz="3200" dirty="0" smtClean="0"/>
            </a:br>
            <a:r>
              <a:rPr lang="en-US" sz="3200" dirty="0" smtClean="0"/>
              <a:t/>
            </a:r>
            <a:br>
              <a:rPr lang="en-US" sz="3200" dirty="0" smtClean="0"/>
            </a:br>
            <a:r>
              <a:rPr lang="en-US" sz="3200" dirty="0" smtClean="0"/>
              <a:t>1.  MUST GIVE MICHIGAN 48 HOURS NOTICE AFTER ENGAGING</a:t>
            </a:r>
            <a:br>
              <a:rPr lang="en-US" sz="3200" dirty="0" smtClean="0"/>
            </a:br>
            <a:r>
              <a:rPr lang="en-US" sz="3200" dirty="0" smtClean="0"/>
              <a:t>      IN TALKS WITH OTHER TEAM.</a:t>
            </a:r>
            <a:br>
              <a:rPr lang="en-US" sz="3200" dirty="0" smtClean="0"/>
            </a:br>
            <a:r>
              <a:rPr lang="en-US" sz="3200" dirty="0" smtClean="0"/>
              <a:t>2.  TERMINATION WITHOUT CAUSE – MICHIGAN PAYS</a:t>
            </a:r>
            <a:br>
              <a:rPr lang="en-US" sz="3200" dirty="0" smtClean="0"/>
            </a:br>
            <a:r>
              <a:rPr lang="en-US" sz="3200" dirty="0" smtClean="0"/>
              <a:t>      ALL MONEY DUE UNDER CONTRACT.  HARBAUGH MUST </a:t>
            </a:r>
            <a:br>
              <a:rPr lang="en-US" sz="3200" dirty="0" smtClean="0"/>
            </a:br>
            <a:r>
              <a:rPr lang="en-US" sz="3200" dirty="0" smtClean="0"/>
              <a:t>      MITIGATE (P. 8).</a:t>
            </a:r>
            <a:br>
              <a:rPr lang="en-US" sz="3200" dirty="0" smtClean="0"/>
            </a:br>
            <a:r>
              <a:rPr lang="en-US" sz="3200" dirty="0" smtClean="0"/>
              <a:t>3.  TERMINATION WITH CAUSE – MICHIGAN NOT LIABLE FOR </a:t>
            </a:r>
            <a:br>
              <a:rPr lang="en-US" sz="3200" dirty="0" smtClean="0"/>
            </a:br>
            <a:r>
              <a:rPr lang="en-US" sz="3200" dirty="0" smtClean="0"/>
              <a:t>      ANY ADDITIONAL MONIES AFTER DATE OF SUCH </a:t>
            </a:r>
            <a:br>
              <a:rPr lang="en-US" sz="3200" dirty="0" smtClean="0"/>
            </a:br>
            <a:r>
              <a:rPr lang="en-US" sz="3200" dirty="0" smtClean="0"/>
              <a:t>      TERMINATION. </a:t>
            </a:r>
            <a:r>
              <a:rPr lang="en-US" sz="3200" dirty="0" smtClean="0">
                <a:solidFill>
                  <a:srgbClr val="FF0000"/>
                </a:solidFill>
              </a:rPr>
              <a:t>FELONY, PUBLIC DECENCY AND NCAA </a:t>
            </a:r>
            <a:br>
              <a:rPr lang="en-US" sz="3200" dirty="0" smtClean="0">
                <a:solidFill>
                  <a:srgbClr val="FF0000"/>
                </a:solidFill>
              </a:rPr>
            </a:br>
            <a:r>
              <a:rPr lang="en-US" sz="3200" dirty="0" smtClean="0">
                <a:solidFill>
                  <a:srgbClr val="FF0000"/>
                </a:solidFill>
              </a:rPr>
              <a:t>      VIOLATION.  </a:t>
            </a:r>
            <a:r>
              <a:rPr lang="en-US" sz="3200" dirty="0" smtClean="0"/>
              <a:t>HARBAUGH HAS 30 DAYS TO CURE.</a:t>
            </a:r>
            <a:br>
              <a:rPr lang="en-US" sz="3200" dirty="0" smtClean="0"/>
            </a:br>
            <a:r>
              <a:rPr lang="en-US" sz="3200" dirty="0" smtClean="0"/>
              <a:t>4.   BUYOUT – PRO RATA SIGNING BONUS REPAID IF HE LEAVES    </a:t>
            </a:r>
            <a:br>
              <a:rPr lang="en-US" sz="3200" dirty="0" smtClean="0"/>
            </a:br>
            <a:r>
              <a:rPr lang="en-US" sz="3200" dirty="0" smtClean="0"/>
              <a:t>      IN FIRST 4 YEARS.  NO BUYOUT THEREAFTER.</a:t>
            </a:r>
            <a:br>
              <a:rPr lang="en-US" sz="3200" dirty="0" smtClean="0"/>
            </a:br>
            <a:r>
              <a:rPr lang="en-US" sz="3200" dirty="0" smtClean="0"/>
              <a:t>5.   ASSISTANT COACHES POOL - $ 4 – 5 MIL.  10% INCREASE </a:t>
            </a:r>
            <a:br>
              <a:rPr lang="en-US" sz="3200" dirty="0" smtClean="0"/>
            </a:br>
            <a:r>
              <a:rPr lang="en-US" sz="3200" dirty="0" smtClean="0"/>
              <a:t>      YEARS 3 AND 5.</a:t>
            </a:r>
            <a:endParaRPr lang="en-US"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87200" cy="6857999"/>
          </a:xfrm>
        </p:spPr>
        <p:txBody>
          <a:bodyPr anchor="t">
            <a:normAutofit/>
          </a:bodyPr>
          <a:lstStyle/>
          <a:p>
            <a:r>
              <a:rPr lang="en-US" sz="3200" dirty="0" smtClean="0"/>
              <a:t>COLLECTIVE BARGAINING</a:t>
            </a:r>
            <a:br>
              <a:rPr lang="en-US" sz="3200" dirty="0" smtClean="0"/>
            </a:br>
            <a:r>
              <a:rPr lang="en-US" sz="3200" dirty="0" smtClean="0"/>
              <a:t/>
            </a:r>
            <a:br>
              <a:rPr lang="en-US" sz="3200" dirty="0" smtClean="0"/>
            </a:br>
            <a:r>
              <a:rPr lang="en-US" sz="3200" dirty="0" smtClean="0"/>
              <a:t>OWNERS (MANAGEMENT)                            UNION (LABOR)</a:t>
            </a:r>
            <a:br>
              <a:rPr lang="en-US" sz="3200" dirty="0" smtClean="0"/>
            </a:br>
            <a:r>
              <a:rPr lang="en-US" sz="3200" dirty="0" smtClean="0"/>
              <a:t>                !       !                                                     !         !</a:t>
            </a:r>
            <a:br>
              <a:rPr lang="en-US" sz="3200" dirty="0" smtClean="0"/>
            </a:br>
            <a:r>
              <a:rPr lang="en-US" sz="3200" dirty="0" smtClean="0"/>
              <a:t>BARGAINING TEAM  (</a:t>
            </a:r>
            <a:r>
              <a:rPr lang="en-US" sz="3200" dirty="0" smtClean="0">
                <a:solidFill>
                  <a:srgbClr val="FF0000"/>
                </a:solidFill>
              </a:rPr>
              <a:t>NFL MGT COUN</a:t>
            </a:r>
            <a:r>
              <a:rPr lang="en-US" sz="3200" dirty="0" smtClean="0"/>
              <a:t>.)    BARGAINING TEAM (</a:t>
            </a:r>
            <a:r>
              <a:rPr lang="en-US" sz="3200" dirty="0" smtClean="0">
                <a:solidFill>
                  <a:srgbClr val="FF0000"/>
                </a:solidFill>
              </a:rPr>
              <a:t>NFLPA</a:t>
            </a:r>
            <a:r>
              <a:rPr lang="en-US" sz="3200" dirty="0" smtClean="0"/>
              <a:t>)</a:t>
            </a:r>
            <a:br>
              <a:rPr lang="en-US" sz="3200" dirty="0" smtClean="0"/>
            </a:br>
            <a:r>
              <a:rPr lang="en-US" sz="3200" dirty="0" smtClean="0"/>
              <a:t>               !         !                                                     !         !</a:t>
            </a:r>
            <a:br>
              <a:rPr lang="en-US" sz="3200" dirty="0" smtClean="0"/>
            </a:br>
            <a:r>
              <a:rPr lang="en-US" sz="3200" dirty="0" smtClean="0"/>
              <a:t>MANDATORY SUBJECTS OF BARGAINING – WAGES, HOURS AND TERMS</a:t>
            </a:r>
            <a:br>
              <a:rPr lang="en-US" sz="3200" dirty="0" smtClean="0"/>
            </a:br>
            <a:r>
              <a:rPr lang="en-US" sz="3200" dirty="0" smtClean="0"/>
              <a:t>AND CONDITIONS OF EMPLOYMENT.</a:t>
            </a:r>
            <a:br>
              <a:rPr lang="en-US" sz="3200" dirty="0" smtClean="0"/>
            </a:br>
            <a:r>
              <a:rPr lang="en-US" sz="3200" dirty="0" smtClean="0"/>
              <a:t/>
            </a:r>
            <a:br>
              <a:rPr lang="en-US" sz="3200" dirty="0" smtClean="0"/>
            </a:br>
            <a:r>
              <a:rPr lang="en-US" sz="3200" dirty="0" smtClean="0"/>
              <a:t>GOOD FAITH BARGAINING UNTIL IMPASSE. </a:t>
            </a:r>
            <a:br>
              <a:rPr lang="en-US" sz="3200" dirty="0" smtClean="0"/>
            </a:br>
            <a:r>
              <a:rPr lang="en-US" sz="3200" dirty="0" smtClean="0"/>
              <a:t/>
            </a:r>
            <a:br>
              <a:rPr lang="en-US" sz="3200" dirty="0" smtClean="0"/>
            </a:br>
            <a:r>
              <a:rPr lang="en-US" sz="3200" dirty="0" smtClean="0"/>
              <a:t> AT IMPASSE, MANAGEMENT CAN IMPLEMENT LAST OFFER.</a:t>
            </a:r>
            <a:br>
              <a:rPr lang="en-US" sz="3200" dirty="0" smtClean="0"/>
            </a:br>
            <a:r>
              <a:rPr lang="en-US" sz="3200" dirty="0" smtClean="0"/>
              <a:t/>
            </a:r>
            <a:br>
              <a:rPr lang="en-US" sz="3200" dirty="0" smtClean="0"/>
            </a:br>
            <a:r>
              <a:rPr lang="en-US" sz="3200" dirty="0" smtClean="0"/>
              <a:t>CBA – ALL ASPECTS OF PROFESSIONAL LIFE IN THE SPORT AT ISSUE.</a:t>
            </a:r>
            <a:endParaRPr lang="en-US" sz="3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144379"/>
            <a:ext cx="11859127" cy="6713621"/>
          </a:xfrm>
        </p:spPr>
        <p:txBody>
          <a:bodyPr anchor="t">
            <a:normAutofit fontScale="90000"/>
          </a:bodyPr>
          <a:lstStyle/>
          <a:p>
            <a:r>
              <a:rPr lang="en-US" sz="3200" dirty="0" smtClean="0"/>
              <a:t>BARGAINING THEORIES</a:t>
            </a:r>
            <a:br>
              <a:rPr lang="en-US" sz="3200" dirty="0" smtClean="0"/>
            </a:br>
            <a:r>
              <a:rPr lang="en-US" sz="3200" dirty="0" smtClean="0"/>
              <a:t/>
            </a:r>
            <a:br>
              <a:rPr lang="en-US" sz="3200" dirty="0" smtClean="0"/>
            </a:br>
            <a:r>
              <a:rPr lang="en-US" sz="3200" dirty="0" smtClean="0"/>
              <a:t>1.  NFLPA – PROP UP FLOOR BENEFITS –       MINIMUM WAGE, PENSION, ETC.</a:t>
            </a:r>
            <a:br>
              <a:rPr lang="en-US" sz="3200" dirty="0" smtClean="0"/>
            </a:br>
            <a:r>
              <a:rPr lang="en-US" sz="3200" dirty="0" smtClean="0"/>
              <a:t>         (TRADITIONAL UNION THEORY).  HURTS BEST WORKERS.</a:t>
            </a:r>
            <a:br>
              <a:rPr lang="en-US" sz="3200" dirty="0" smtClean="0"/>
            </a:br>
            <a:r>
              <a:rPr lang="en-US" sz="3200" dirty="0" smtClean="0"/>
              <a:t>         HOSTILE TO FREE AGENCY (</a:t>
            </a:r>
            <a:r>
              <a:rPr lang="en-US" sz="3200" smtClean="0"/>
              <a:t>ED GARVEY – WAGE SCALE).</a:t>
            </a:r>
            <a:r>
              <a:rPr lang="en-US" sz="3200" dirty="0" smtClean="0"/>
              <a:t/>
            </a:r>
            <a:br>
              <a:rPr lang="en-US" sz="3200" dirty="0" smtClean="0"/>
            </a:br>
            <a:r>
              <a:rPr lang="en-US" sz="3200" dirty="0" smtClean="0"/>
              <a:t/>
            </a:r>
            <a:br>
              <a:rPr lang="en-US" sz="3200" dirty="0" smtClean="0"/>
            </a:br>
            <a:r>
              <a:rPr lang="en-US" sz="3200" dirty="0" smtClean="0"/>
              <a:t>2.  MLBPA - UNRESTRICTED FREE AGENCY, ESPECIALLY FOR STARS.  STARS </a:t>
            </a:r>
            <a:br>
              <a:rPr lang="en-US" sz="3200" dirty="0" smtClean="0"/>
            </a:br>
            <a:r>
              <a:rPr lang="en-US" sz="3200" dirty="0" smtClean="0"/>
              <a:t>          PULL UP EVERYONE.  IF PAYING DAVIS $ 20 MIL, DIFFICULT</a:t>
            </a:r>
            <a:br>
              <a:rPr lang="en-US" sz="3200" dirty="0" smtClean="0"/>
            </a:br>
            <a:r>
              <a:rPr lang="en-US" sz="3200" dirty="0" smtClean="0"/>
              <a:t>          TO PAY HARDY $ 40,000.  (MARVIN MILLER).</a:t>
            </a:r>
            <a:br>
              <a:rPr lang="en-US" sz="3200" dirty="0" smtClean="0"/>
            </a:br>
            <a:r>
              <a:rPr lang="en-US" sz="3200" dirty="0" smtClean="0"/>
              <a:t/>
            </a:r>
            <a:br>
              <a:rPr lang="en-US" sz="3200" dirty="0" smtClean="0"/>
            </a:br>
            <a:r>
              <a:rPr lang="en-US" sz="3200" dirty="0" smtClean="0"/>
              <a:t>NON-STATUTORY LABOR LAW EXEMPTION – PLAYERS CAN’T SUE FOR ANTITRUST VIOLATIONS (</a:t>
            </a:r>
            <a:r>
              <a:rPr lang="en-US" sz="3200" dirty="0" smtClean="0">
                <a:solidFill>
                  <a:srgbClr val="FF0000"/>
                </a:solidFill>
              </a:rPr>
              <a:t>MACKEY v NFL</a:t>
            </a:r>
            <a:r>
              <a:rPr lang="en-US" sz="3200" dirty="0" smtClean="0"/>
              <a:t>)</a:t>
            </a:r>
            <a:br>
              <a:rPr lang="en-US" sz="3200" dirty="0" smtClean="0"/>
            </a:br>
            <a:r>
              <a:rPr lang="en-US" sz="3200" dirty="0" smtClean="0"/>
              <a:t> </a:t>
            </a:r>
            <a:br>
              <a:rPr lang="en-US" sz="3200" dirty="0" smtClean="0"/>
            </a:br>
            <a:r>
              <a:rPr lang="en-US" sz="3200" dirty="0" smtClean="0"/>
              <a:t>1.  CBA TERM AFFECTS ONLY PARTIES TO BARGAIN. RELATIONSHIP</a:t>
            </a:r>
            <a:br>
              <a:rPr lang="en-US" sz="3200" dirty="0" smtClean="0"/>
            </a:br>
            <a:r>
              <a:rPr lang="en-US" sz="3200" dirty="0" smtClean="0"/>
              <a:t>2.  TERM IS A MANDATORY SUBJECT OF BARGAINING</a:t>
            </a:r>
            <a:br>
              <a:rPr lang="en-US" sz="3200" dirty="0" smtClean="0"/>
            </a:br>
            <a:r>
              <a:rPr lang="en-US" sz="3200" dirty="0" smtClean="0"/>
              <a:t>3.  TERM IS THE PRODUCT OF ARM’S LENGTH, GOOD FAITH BARGAINING.</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1125200" cy="6857999"/>
          </a:xfrm>
        </p:spPr>
        <p:txBody>
          <a:bodyPr anchor="t">
            <a:normAutofit fontScale="90000"/>
          </a:bodyPr>
          <a:lstStyle/>
          <a:p>
            <a:r>
              <a:rPr lang="en-US" sz="3200" dirty="0" smtClean="0"/>
              <a:t>NFL CBA ARTICLE 7 – ROOKIE COMPENSATION</a:t>
            </a:r>
            <a:br>
              <a:rPr lang="en-US" sz="3200" dirty="0" smtClean="0"/>
            </a:br>
            <a:r>
              <a:rPr lang="en-US" sz="3200" dirty="0" smtClean="0"/>
              <a:t/>
            </a:r>
            <a:br>
              <a:rPr lang="en-US" sz="3200" dirty="0" smtClean="0"/>
            </a:br>
            <a:r>
              <a:rPr lang="en-US" sz="3200" dirty="0" smtClean="0"/>
              <a:t>NFLPA ALWAYS HATED ROOKIES – BIG CONTRACTS TO UNPROVEN TALENT.  NO ONE IN NFLPA REALLY REPRESENTS ROOKIES – NOT VOTING UNTIL AFTER THEY HAVE SIGNED.  REAL ISSUE – ARE ROOKIES IN THE UNIT AND THEREFORE BARRED FROM BRINGING ANTITRUST LAWSUIT ?  COURTS HAVE ANSWERED YES, CAN’T SUE.</a:t>
            </a:r>
            <a:br>
              <a:rPr lang="en-US" sz="3200" dirty="0" smtClean="0"/>
            </a:br>
            <a:r>
              <a:rPr lang="en-US" sz="3200" dirty="0" smtClean="0"/>
              <a:t/>
            </a:r>
            <a:br>
              <a:rPr lang="en-US" sz="3200" dirty="0" smtClean="0"/>
            </a:br>
            <a:r>
              <a:rPr lang="en-US" sz="3200" dirty="0" smtClean="0"/>
              <a:t>1.  TOTAL ROOKIE POOL (LEAGUE) – APP.  $ 236.6 </a:t>
            </a:r>
            <a:r>
              <a:rPr lang="en-US" sz="3200" dirty="0"/>
              <a:t>M</a:t>
            </a:r>
            <a:r>
              <a:rPr lang="en-US" sz="3200" dirty="0" smtClean="0"/>
              <a:t>IL FOR 2018.</a:t>
            </a:r>
            <a:br>
              <a:rPr lang="en-US" sz="3200" dirty="0" smtClean="0"/>
            </a:br>
            <a:r>
              <a:rPr lang="en-US" sz="3200" dirty="0" smtClean="0"/>
              <a:t/>
            </a:r>
            <a:br>
              <a:rPr lang="en-US" sz="3200" dirty="0" smtClean="0"/>
            </a:br>
            <a:r>
              <a:rPr lang="en-US" sz="3200" dirty="0" smtClean="0"/>
              <a:t>2.   YEAR 1 ROOKIE COMPENSATION POOL (LEAGUE) – FOR 2018, APP. $ 96.7 MIL (18.18 % OF 1).</a:t>
            </a:r>
            <a:br>
              <a:rPr lang="en-US" sz="3200" dirty="0" smtClean="0"/>
            </a:br>
            <a:r>
              <a:rPr lang="en-US" sz="3200" dirty="0" smtClean="0"/>
              <a:t/>
            </a:r>
            <a:br>
              <a:rPr lang="en-US" sz="3200" dirty="0" smtClean="0"/>
            </a:br>
            <a:r>
              <a:rPr lang="en-US" sz="3200" dirty="0" smtClean="0"/>
              <a:t>3.  TOTAL ROOKIE ALLOCATION (TEAM) –  SHARE OF 1 BASED ON # OF PICKS AND ROUND AND ORDER.</a:t>
            </a:r>
            <a:br>
              <a:rPr lang="en-US" sz="3200" dirty="0" smtClean="0"/>
            </a:br>
            <a:r>
              <a:rPr lang="en-US" sz="3200" dirty="0" smtClean="0"/>
              <a:t/>
            </a:r>
            <a:br>
              <a:rPr lang="en-US" sz="3200" dirty="0" smtClean="0"/>
            </a:br>
            <a:r>
              <a:rPr lang="en-US" sz="3200" dirty="0" smtClean="0"/>
              <a:t>4.  YEAR 1 ROOKIE ALLOCIATION (TEAM) – SHARE OF 2 BASED ON SAME.</a:t>
            </a:r>
            <a:endParaRPr lang="en-US" sz="3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EACH PICK HAS A CAP NUMBER FOR THAT DRAFT.</a:t>
            </a:r>
            <a:br>
              <a:rPr lang="en-US" sz="3200" dirty="0" smtClean="0"/>
            </a:br>
            <a:r>
              <a:rPr lang="en-US" sz="3200" dirty="0" smtClean="0"/>
              <a:t/>
            </a:r>
            <a:br>
              <a:rPr lang="en-US" sz="3200" dirty="0" smtClean="0"/>
            </a:br>
            <a:r>
              <a:rPr lang="en-US" sz="3200" dirty="0" smtClean="0"/>
              <a:t>RULES:</a:t>
            </a:r>
            <a:br>
              <a:rPr lang="en-US" sz="3200" dirty="0" smtClean="0"/>
            </a:br>
            <a:r>
              <a:rPr lang="en-US" sz="3200" dirty="0" smtClean="0"/>
              <a:t/>
            </a:r>
            <a:br>
              <a:rPr lang="en-US" sz="3200" dirty="0" smtClean="0"/>
            </a:br>
            <a:r>
              <a:rPr lang="en-US" sz="3200" dirty="0" smtClean="0"/>
              <a:t>1.  PRORATE THE SIGNING BONUS FOR CAP PURPOSES – 4 YEAR CONTRACT, $ 800,000 SB – DIVIDE 800 BY 4 = $ 200,000 ANNUAL CAP HIT.  CASH = $ 800,000 YEAR PAID.  </a:t>
            </a:r>
            <a:br>
              <a:rPr lang="en-US" sz="3200" dirty="0" smtClean="0"/>
            </a:br>
            <a:r>
              <a:rPr lang="en-US" sz="3200" dirty="0" smtClean="0"/>
              <a:t/>
            </a:r>
            <a:br>
              <a:rPr lang="en-US" sz="3200" dirty="0" smtClean="0"/>
            </a:br>
            <a:r>
              <a:rPr lang="en-US" sz="3200" dirty="0" smtClean="0"/>
              <a:t>2.  25% RULE – INCREASE MAY NOT EXCEED 25% OF FIRST YEAR CAP NUMBER.  </a:t>
            </a:r>
            <a:r>
              <a:rPr lang="en-US" sz="3200" dirty="0" smtClean="0">
                <a:solidFill>
                  <a:srgbClr val="FF0000"/>
                </a:solidFill>
              </a:rPr>
              <a:t>4 YEAR DEAL, $ 800 SB AND $ 400 FIRST YEAR SALARY = CAP HIT IS $ 600 AND INCREASE FOR ANY YEAR MAY NOT EXCEED $ 150.</a:t>
            </a:r>
            <a:r>
              <a:rPr lang="en-US" sz="3200" dirty="0" smtClean="0"/>
              <a:t>  FOR YEAR 2, MAX IS $ 750 (600 + 150) BUT ALREADY $ 200 IN PRORATED SB.  THEREFORE, SALARY MAX FOR YEAR 2= $ 550.  FOR YEAR 3, MAX IS 900 (750 + 150) BUT ALREADY $ 200 IN PRORATED SB SO SALARY MAX IS $ 700.  YEAR 4 SALARY MAX =  $ 850.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MANAGEMENT INCOME :</a:t>
            </a:r>
            <a:br>
              <a:rPr lang="en-US" sz="3200" dirty="0" smtClean="0"/>
            </a:br>
            <a:r>
              <a:rPr lang="en-US" sz="3200" dirty="0" smtClean="0"/>
              <a:t/>
            </a:r>
            <a:br>
              <a:rPr lang="en-US" sz="3200" dirty="0" smtClean="0"/>
            </a:br>
            <a:r>
              <a:rPr lang="en-US" sz="3200" dirty="0" smtClean="0"/>
              <a:t>1.  </a:t>
            </a:r>
            <a:r>
              <a:rPr lang="en-US" sz="3200" dirty="0" smtClean="0">
                <a:solidFill>
                  <a:srgbClr val="FF0000"/>
                </a:solidFill>
              </a:rPr>
              <a:t>TICKETS</a:t>
            </a:r>
            <a:r>
              <a:rPr lang="en-US" sz="3200" dirty="0" smtClean="0"/>
              <a:t> – (NBA AND MLB = </a:t>
            </a:r>
            <a:r>
              <a:rPr lang="en-US" sz="3200" dirty="0" smtClean="0">
                <a:solidFill>
                  <a:srgbClr val="00B0F0"/>
                </a:solidFill>
              </a:rPr>
              <a:t>80%/20%; </a:t>
            </a:r>
            <a:r>
              <a:rPr lang="en-US" sz="3200" dirty="0" smtClean="0"/>
              <a:t>NFL = </a:t>
            </a:r>
            <a:r>
              <a:rPr lang="en-US" sz="3200" dirty="0" smtClean="0">
                <a:solidFill>
                  <a:srgbClr val="00B050"/>
                </a:solidFill>
              </a:rPr>
              <a:t>60%/40%).  </a:t>
            </a:r>
            <a:r>
              <a:rPr lang="en-US" sz="3200" dirty="0" smtClean="0"/>
              <a:t>PREMIUM </a:t>
            </a:r>
            <a:br>
              <a:rPr lang="en-US" sz="3200" dirty="0" smtClean="0"/>
            </a:br>
            <a:r>
              <a:rPr lang="en-US" sz="3200" dirty="0" smtClean="0"/>
              <a:t>                         GAME DIFFERENTIAL PRICING;  STUB HUB PARTNERSHIP</a:t>
            </a:r>
            <a:br>
              <a:rPr lang="en-US" sz="3200" dirty="0" smtClean="0"/>
            </a:br>
            <a:r>
              <a:rPr lang="en-US" sz="3200" dirty="0" smtClean="0"/>
              <a:t/>
            </a:r>
            <a:br>
              <a:rPr lang="en-US" sz="3200" dirty="0" smtClean="0"/>
            </a:br>
            <a:r>
              <a:rPr lang="en-US" sz="3200" dirty="0" smtClean="0"/>
              <a:t>2.  </a:t>
            </a:r>
            <a:r>
              <a:rPr lang="en-US" sz="3200" dirty="0" smtClean="0">
                <a:solidFill>
                  <a:srgbClr val="FF0000"/>
                </a:solidFill>
              </a:rPr>
              <a:t>PERSONAL SEAT LICENSE, LUXURY BOX FEE, JERRY JONES STADIUM </a:t>
            </a:r>
            <a:br>
              <a:rPr lang="en-US" sz="3200" dirty="0" smtClean="0">
                <a:solidFill>
                  <a:srgbClr val="FF0000"/>
                </a:solidFill>
              </a:rPr>
            </a:br>
            <a:r>
              <a:rPr lang="en-US" sz="3200" dirty="0" smtClean="0">
                <a:solidFill>
                  <a:srgbClr val="FF0000"/>
                </a:solidFill>
              </a:rPr>
              <a:t>     SIGNAGE </a:t>
            </a:r>
            <a:r>
              <a:rPr lang="en-US" sz="3200" dirty="0" smtClean="0"/>
              <a:t>– NO SPLIT.</a:t>
            </a:r>
            <a:br>
              <a:rPr lang="en-US" sz="3200" dirty="0" smtClean="0"/>
            </a:br>
            <a:r>
              <a:rPr lang="en-US" sz="3200" dirty="0" smtClean="0"/>
              <a:t/>
            </a:r>
            <a:br>
              <a:rPr lang="en-US" sz="3200" dirty="0" smtClean="0"/>
            </a:br>
            <a:r>
              <a:rPr lang="en-US" sz="3200" dirty="0" smtClean="0"/>
              <a:t>3.  </a:t>
            </a:r>
            <a:r>
              <a:rPr lang="en-US" sz="3200" dirty="0" smtClean="0">
                <a:solidFill>
                  <a:srgbClr val="FF0000"/>
                </a:solidFill>
              </a:rPr>
              <a:t>PARKING AND CONCESSIONS.</a:t>
            </a:r>
            <a:br>
              <a:rPr lang="en-US" sz="3200" dirty="0" smtClean="0">
                <a:solidFill>
                  <a:srgbClr val="FF0000"/>
                </a:solidFill>
              </a:rPr>
            </a:br>
            <a:r>
              <a:rPr lang="en-US" sz="3200" dirty="0" smtClean="0"/>
              <a:t/>
            </a:r>
            <a:br>
              <a:rPr lang="en-US" sz="3200" dirty="0" smtClean="0"/>
            </a:br>
            <a:r>
              <a:rPr lang="en-US" sz="3200" dirty="0" smtClean="0"/>
              <a:t>4.  </a:t>
            </a:r>
            <a:r>
              <a:rPr lang="en-US" sz="3200" dirty="0" smtClean="0">
                <a:solidFill>
                  <a:srgbClr val="FF0000"/>
                </a:solidFill>
              </a:rPr>
              <a:t>MEDIA REVENUE </a:t>
            </a:r>
            <a:r>
              <a:rPr lang="en-US" sz="3200" dirty="0" smtClean="0"/>
              <a:t>– OLD RADIO AND TV.  </a:t>
            </a:r>
            <a:r>
              <a:rPr lang="en-US" sz="3200" dirty="0" smtClean="0">
                <a:solidFill>
                  <a:srgbClr val="FF0000"/>
                </a:solidFill>
              </a:rPr>
              <a:t>NATIONAL SPLIT, LOCAL KEEP.</a:t>
            </a:r>
            <a:br>
              <a:rPr lang="en-US" sz="3200" dirty="0" smtClean="0">
                <a:solidFill>
                  <a:srgbClr val="FF0000"/>
                </a:solidFill>
              </a:rPr>
            </a:br>
            <a:r>
              <a:rPr lang="en-US" sz="3200" dirty="0" smtClean="0"/>
              <a:t>       </a:t>
            </a:r>
            <a:r>
              <a:rPr lang="en-US" sz="3200" dirty="0" smtClean="0">
                <a:solidFill>
                  <a:srgbClr val="00B0F0"/>
                </a:solidFill>
              </a:rPr>
              <a:t>NEW MEDIA </a:t>
            </a:r>
            <a:r>
              <a:rPr lang="en-US" sz="3200" dirty="0" smtClean="0"/>
              <a:t>– APPS, STREAMING, NFL NETWORK, NFL TICKET, ETC.  </a:t>
            </a:r>
            <a:br>
              <a:rPr lang="en-US" sz="3200" dirty="0" smtClean="0"/>
            </a:br>
            <a:r>
              <a:rPr lang="en-US" sz="3200" dirty="0" smtClean="0"/>
              <a:t>      </a:t>
            </a:r>
            <a:r>
              <a:rPr lang="en-US" sz="3200" dirty="0" smtClean="0">
                <a:solidFill>
                  <a:srgbClr val="92D050"/>
                </a:solidFill>
              </a:rPr>
              <a:t>PAY PER VIEW </a:t>
            </a:r>
            <a:r>
              <a:rPr lang="en-US" sz="3200" dirty="0" smtClean="0"/>
              <a:t>– SUPER BOWL AUDIENCE = 2018 – 103.4 mil;2017 – 111.3 mill;2016 – 111.9 mil; 2015 – 114 mil.           ASSUME 70 MILLION SETS X $ 50 = $ 3.5 BILLION (INTERNATIONAL).  COLLEGE – CONFERENCE DEALS, LONGHORN NETWORK, PLAYOFFS (ESPN –12 YEARS - $ 7.3 BILLION).  WHY PAY ?  </a:t>
            </a:r>
            <a:r>
              <a:rPr lang="en-US" sz="3200" dirty="0" smtClean="0">
                <a:solidFill>
                  <a:srgbClr val="FF0000"/>
                </a:solidFill>
              </a:rPr>
              <a:t>LIVE AND DEMOGRAPHICS</a:t>
            </a:r>
            <a:r>
              <a:rPr lang="en-US" sz="3200" dirty="0" smtClean="0"/>
              <a:t>.  </a:t>
            </a:r>
            <a:r>
              <a:rPr lang="en-US" sz="3200" dirty="0" smtClean="0">
                <a:solidFill>
                  <a:srgbClr val="7030A0"/>
                </a:solidFill>
              </a:rPr>
              <a:t>WHY ARE RATINGS DOWN 12% OVER LAST 2 YEARS ?</a:t>
            </a:r>
            <a:br>
              <a:rPr lang="en-US" sz="3200" dirty="0" smtClean="0">
                <a:solidFill>
                  <a:srgbClr val="7030A0"/>
                </a:solidFill>
              </a:rPr>
            </a:br>
            <a:r>
              <a:rPr lang="en-US" sz="3200" dirty="0" smtClean="0"/>
              <a:t>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3.  ONLY BONUSES PERMITTED ARE SIGNING BONUS, WORKOUT, REPORTING, ROSTER AND % OF PLAYING TIME PERFORMANCE BONUSES.  NO ADDITIONAL PERFORMANCE BONUSES. (RDS 3- 7 – PERFORMANCE ESCALTOR)</a:t>
            </a:r>
            <a:br>
              <a:rPr lang="en-US" sz="3200" dirty="0" smtClean="0"/>
            </a:br>
            <a:r>
              <a:rPr lang="en-US" sz="3200" dirty="0" smtClean="0"/>
              <a:t/>
            </a:r>
            <a:br>
              <a:rPr lang="en-US" sz="3200" dirty="0" smtClean="0"/>
            </a:br>
            <a:r>
              <a:rPr lang="en-US" sz="3200" dirty="0" smtClean="0"/>
              <a:t>4.  LENGTH:</a:t>
            </a:r>
            <a:br>
              <a:rPr lang="en-US" sz="3200" dirty="0" smtClean="0"/>
            </a:br>
            <a:r>
              <a:rPr lang="en-US" sz="3200" dirty="0" smtClean="0"/>
              <a:t>    A.  FIRST ROUND – 4 YEARS WITH CLUB OPTION (AT </a:t>
            </a:r>
            <a:r>
              <a:rPr lang="en-US" sz="3200" dirty="0" smtClean="0">
                <a:solidFill>
                  <a:srgbClr val="FF0000"/>
                </a:solidFill>
              </a:rPr>
              <a:t>TRANSITION TENDER</a:t>
            </a:r>
            <a:r>
              <a:rPr lang="en-US" sz="3200" dirty="0" smtClean="0"/>
              <a:t/>
            </a:r>
            <a:br>
              <a:rPr lang="en-US" sz="3200" dirty="0" smtClean="0"/>
            </a:br>
            <a:r>
              <a:rPr lang="en-US" sz="3200" dirty="0" smtClean="0"/>
              <a:t>    B.  SECOND - SEVENTH ROUND – 4 YEARS, NO OPTION.</a:t>
            </a:r>
            <a:br>
              <a:rPr lang="en-US" sz="3200" dirty="0" smtClean="0"/>
            </a:br>
            <a:r>
              <a:rPr lang="en-US" sz="3200" dirty="0" smtClean="0"/>
              <a:t>    C.  UNDRAFTED – 3 YEARS, NO OPTION.</a:t>
            </a:r>
            <a:br>
              <a:rPr lang="en-US" sz="3200" dirty="0" smtClean="0"/>
            </a:br>
            <a:r>
              <a:rPr lang="en-US" sz="3200" dirty="0" smtClean="0"/>
              <a:t/>
            </a:r>
            <a:br>
              <a:rPr lang="en-US" sz="3200" dirty="0" smtClean="0"/>
            </a:br>
            <a:r>
              <a:rPr lang="en-US" sz="3200" dirty="0" smtClean="0"/>
              <a:t>GET TO SECOND CONTRACT FASTEST.  MOST NEVER GET (3.4 YRS AVG. NFL CAREER).  POSSIBILITY OF FRANCHISE AND TRANSITION TAGS – CAN CONTROL FIRST ROUNDERS UP UNTIL 8 YEARS.  MORE LEAVING COLLEGE AFTER 3 YEARS.</a:t>
            </a:r>
            <a:br>
              <a:rPr lang="en-US" sz="3200" dirty="0" smtClean="0"/>
            </a:br>
            <a:r>
              <a:rPr lang="en-US" sz="3200" dirty="0" smtClean="0"/>
              <a:t/>
            </a:r>
            <a:br>
              <a:rPr lang="en-US" sz="3200" dirty="0" smtClean="0"/>
            </a:br>
            <a:r>
              <a:rPr lang="en-US" sz="3200" dirty="0" smtClean="0"/>
              <a:t>ONLY NEGOTIATION – HOW MUCH GUARANTEED, OFFSETS, LANGUAGE IN ROSTER BONUS AND DEFERRAL OF SIGNING BONUS.  </a:t>
            </a:r>
            <a:endParaRPr lang="en-US"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6411"/>
            <a:ext cx="11971421" cy="6701589"/>
          </a:xfrm>
        </p:spPr>
        <p:txBody>
          <a:bodyPr anchor="t">
            <a:normAutofit/>
          </a:bodyPr>
          <a:lstStyle/>
          <a:p>
            <a:r>
              <a:rPr lang="en-US" sz="3200" dirty="0" smtClean="0"/>
              <a:t>PAXTON LYNCH DEAL  - QB – 4 YEARS – 2016 – PICK 26</a:t>
            </a:r>
            <a:br>
              <a:rPr lang="en-US" sz="3200" dirty="0" smtClean="0"/>
            </a:br>
            <a:r>
              <a:rPr lang="en-US" sz="3200" dirty="0" smtClean="0"/>
              <a:t>  </a:t>
            </a:r>
            <a:br>
              <a:rPr lang="en-US" sz="3200" dirty="0" smtClean="0"/>
            </a:br>
            <a:r>
              <a:rPr lang="en-US" sz="3200" dirty="0" smtClean="0"/>
              <a:t>TOTAL DEAL - $ </a:t>
            </a:r>
            <a:r>
              <a:rPr lang="en-US" sz="3200" dirty="0" smtClean="0">
                <a:solidFill>
                  <a:srgbClr val="FF0000"/>
                </a:solidFill>
              </a:rPr>
              <a:t>9,476, 306</a:t>
            </a:r>
            <a:r>
              <a:rPr lang="en-US" sz="3200" dirty="0" smtClean="0"/>
              <a:t>.   INCLUDED SB = $ 5, 091,181</a:t>
            </a:r>
            <a:br>
              <a:rPr lang="en-US" sz="3200" dirty="0" smtClean="0"/>
            </a:br>
            <a:r>
              <a:rPr lang="en-US" sz="3200" dirty="0" smtClean="0"/>
              <a:t/>
            </a:r>
            <a:br>
              <a:rPr lang="en-US" sz="3200" dirty="0" smtClean="0"/>
            </a:br>
            <a:r>
              <a:rPr lang="en-US" sz="3200" dirty="0" smtClean="0"/>
              <a:t>YEAR 1  =  $  450,170 (ALL GUAR.)   +  1, 272,795  =  1,722,965  CAP</a:t>
            </a:r>
            <a:br>
              <a:rPr lang="en-US" sz="3200" dirty="0" smtClean="0"/>
            </a:br>
            <a:r>
              <a:rPr lang="en-US" sz="3200" dirty="0" smtClean="0"/>
              <a:t/>
            </a:r>
            <a:br>
              <a:rPr lang="en-US" sz="3200" dirty="0" smtClean="0"/>
            </a:br>
            <a:r>
              <a:rPr lang="en-US" sz="3200" dirty="0" smtClean="0"/>
              <a:t>YEAR 2  =  $  880,911 (ALL)        +  1, 272,795  =  2,153,706  CAP</a:t>
            </a:r>
            <a:br>
              <a:rPr lang="en-US" sz="3200" dirty="0" smtClean="0"/>
            </a:br>
            <a:r>
              <a:rPr lang="en-US" sz="3200" dirty="0" smtClean="0"/>
              <a:t> </a:t>
            </a:r>
            <a:br>
              <a:rPr lang="en-US" sz="3200" dirty="0" smtClean="0"/>
            </a:br>
            <a:r>
              <a:rPr lang="en-US" sz="3200" dirty="0" smtClean="0"/>
              <a:t>YEAR 3  =  $  1,311,652 (ALL)     +  1, 272,795   =  2,584,447  CAP</a:t>
            </a:r>
            <a:br>
              <a:rPr lang="en-US" sz="3200" dirty="0" smtClean="0"/>
            </a:br>
            <a:r>
              <a:rPr lang="en-US" sz="3200" dirty="0" smtClean="0"/>
              <a:t/>
            </a:r>
            <a:br>
              <a:rPr lang="en-US" sz="3200" dirty="0" smtClean="0"/>
            </a:br>
            <a:r>
              <a:rPr lang="en-US" sz="3200" dirty="0" smtClean="0"/>
              <a:t>YEAR 4  =  $  1,742,393 ($600) +  1, 272,795   =   3,015,188  CAP</a:t>
            </a:r>
            <a:br>
              <a:rPr lang="en-US" sz="3200" dirty="0" smtClean="0"/>
            </a:br>
            <a:r>
              <a:rPr lang="en-US" sz="3200" dirty="0" smtClean="0"/>
              <a:t/>
            </a:r>
            <a:br>
              <a:rPr lang="en-US" sz="3200" dirty="0" smtClean="0"/>
            </a:br>
            <a:r>
              <a:rPr lang="en-US" sz="3200" dirty="0" smtClean="0"/>
              <a:t>                                                       TOTAL CAP             9, 476,306</a:t>
            </a:r>
            <a:br>
              <a:rPr lang="en-US" sz="3200" dirty="0" smtClean="0"/>
            </a:br>
            <a:r>
              <a:rPr lang="en-US" sz="3200" dirty="0" smtClean="0"/>
              <a:t/>
            </a:r>
            <a:br>
              <a:rPr lang="en-US" sz="3200" dirty="0" smtClean="0"/>
            </a:br>
            <a:r>
              <a:rPr lang="en-US" sz="3200" dirty="0" smtClean="0"/>
              <a:t>25% OF 1,722,965 = 430,741.   $ 8,333,404 GUARANTEED.</a:t>
            </a:r>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t>MYLES GARRETT – CLEVELAND – 2017 – PICK 1</a:t>
            </a:r>
            <a:br>
              <a:rPr lang="en-US" sz="3200" dirty="0" smtClean="0"/>
            </a:br>
            <a:r>
              <a:rPr lang="en-US" sz="3200" dirty="0"/>
              <a:t/>
            </a:r>
            <a:br>
              <a:rPr lang="en-US" sz="3200" dirty="0"/>
            </a:br>
            <a:r>
              <a:rPr lang="en-US" sz="3200" dirty="0" smtClean="0"/>
              <a:t>TOTAL $ </a:t>
            </a:r>
            <a:r>
              <a:rPr lang="en-US" sz="3200" dirty="0" smtClean="0">
                <a:solidFill>
                  <a:srgbClr val="FF0000"/>
                </a:solidFill>
              </a:rPr>
              <a:t>30,412,255</a:t>
            </a:r>
            <a:r>
              <a:rPr lang="en-US" sz="3200" dirty="0" smtClean="0"/>
              <a:t>   FULLY GUARANTEED; SB = $ 20, 258,004</a:t>
            </a:r>
            <a:br>
              <a:rPr lang="en-US" sz="3200" dirty="0" smtClean="0"/>
            </a:br>
            <a:r>
              <a:rPr lang="en-US" sz="3200" dirty="0"/>
              <a:t/>
            </a:r>
            <a:br>
              <a:rPr lang="en-US" sz="3200" dirty="0"/>
            </a:br>
            <a:r>
              <a:rPr lang="en-US" sz="3200" dirty="0" smtClean="0"/>
              <a:t>YEAR 1 (FULLY) - $ 465,000 +    5,064,501  =   $ 5,529,501 (CAP)</a:t>
            </a:r>
            <a:br>
              <a:rPr lang="en-US" sz="3200" dirty="0" smtClean="0"/>
            </a:br>
            <a:r>
              <a:rPr lang="en-US" sz="3200" dirty="0"/>
              <a:t/>
            </a:r>
            <a:br>
              <a:rPr lang="en-US" sz="3200" dirty="0"/>
            </a:br>
            <a:r>
              <a:rPr lang="en-US" sz="3200" dirty="0" smtClean="0"/>
              <a:t>YEAR 2 (FULLY) - $ 1,847,375 + 5, 064,501 =  $ 6,911,876  (CAP)</a:t>
            </a:r>
            <a:br>
              <a:rPr lang="en-US" sz="3200" dirty="0" smtClean="0"/>
            </a:br>
            <a:r>
              <a:rPr lang="en-US" sz="3200" dirty="0"/>
              <a:t/>
            </a:r>
            <a:br>
              <a:rPr lang="en-US" sz="3200" dirty="0"/>
            </a:br>
            <a:r>
              <a:rPr lang="en-US" sz="3200" dirty="0" smtClean="0"/>
              <a:t>YEAR 3 (FULLY) – $ 3,229,750 + 5, 064,501 =  $ 8, 294, 251 (CAP)</a:t>
            </a:r>
            <a:br>
              <a:rPr lang="en-US" sz="3200" dirty="0" smtClean="0"/>
            </a:br>
            <a:r>
              <a:rPr lang="en-US" sz="3200" dirty="0"/>
              <a:t/>
            </a:r>
            <a:br>
              <a:rPr lang="en-US" sz="3200" dirty="0"/>
            </a:br>
            <a:r>
              <a:rPr lang="en-US" sz="3200" dirty="0" smtClean="0"/>
              <a:t>YEAR 4 (FULLY) -  $ 4,612,126 + 5, 064, 501 = $ 9,676,627  (CAP)</a:t>
            </a:r>
            <a:br>
              <a:rPr lang="en-US" sz="3200" dirty="0" smtClean="0"/>
            </a:br>
            <a:r>
              <a:rPr lang="en-US" sz="3200" dirty="0"/>
              <a:t/>
            </a:r>
            <a:br>
              <a:rPr lang="en-US" sz="3200" dirty="0"/>
            </a:br>
            <a:r>
              <a:rPr lang="en-US" sz="3200" dirty="0" smtClean="0"/>
              <a:t>25% OF $ 5,529,501 = $ 1,382,375.25</a:t>
            </a:r>
            <a:br>
              <a:rPr lang="en-US" sz="3200" dirty="0" smtClean="0"/>
            </a:br>
            <a:r>
              <a:rPr lang="en-US" sz="3200" dirty="0"/>
              <a:t/>
            </a:r>
            <a:br>
              <a:rPr lang="en-US" sz="3200" dirty="0"/>
            </a:br>
            <a:r>
              <a:rPr lang="en-US" sz="3200" dirty="0" smtClean="0"/>
              <a:t>YEAR 1 CASH = $ 465,000 + 20,258,004 = $ 20, 723,004</a:t>
            </a:r>
            <a:endParaRPr lang="en-US" sz="3200" dirty="0"/>
          </a:p>
        </p:txBody>
      </p:sp>
    </p:spTree>
    <p:extLst>
      <p:ext uri="{BB962C8B-B14F-4D97-AF65-F5344CB8AC3E}">
        <p14:creationId xmlns:p14="http://schemas.microsoft.com/office/powerpoint/2010/main" val="3846904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6858000"/>
          </a:xfrm>
        </p:spPr>
        <p:txBody>
          <a:bodyPr anchor="t">
            <a:normAutofit/>
          </a:bodyPr>
          <a:lstStyle/>
          <a:p>
            <a:pPr algn="l"/>
            <a:r>
              <a:rPr lang="en-US" sz="3200" dirty="0" smtClean="0"/>
              <a:t>BAKER MAYFIELD – CLEVELAND – 2018 – PICK 1</a:t>
            </a:r>
            <a:br>
              <a:rPr lang="en-US" sz="3200" dirty="0" smtClean="0"/>
            </a:br>
            <a:r>
              <a:rPr lang="en-US" sz="3200" dirty="0" smtClean="0"/>
              <a:t>TOTAL: $ 32, 682,980     FULLY GURANTEED </a:t>
            </a:r>
            <a:br>
              <a:rPr lang="en-US" sz="3200" dirty="0" smtClean="0"/>
            </a:br>
            <a:r>
              <a:rPr lang="en-US" sz="3200" dirty="0" smtClean="0"/>
              <a:t>SB = $ 21, 849,440</a:t>
            </a:r>
            <a:br>
              <a:rPr lang="en-US" sz="3200" dirty="0" smtClean="0"/>
            </a:br>
            <a:r>
              <a:rPr lang="en-US" sz="3200" dirty="0"/>
              <a:t/>
            </a:r>
            <a:br>
              <a:rPr lang="en-US" sz="3200" dirty="0"/>
            </a:br>
            <a:r>
              <a:rPr lang="en-US" sz="3200" dirty="0" smtClean="0"/>
              <a:t>             BASE            SB              ROSTER             CAP</a:t>
            </a:r>
            <a:br>
              <a:rPr lang="en-US" sz="3200" dirty="0" smtClean="0"/>
            </a:br>
            <a:r>
              <a:rPr lang="en-US" sz="3200" dirty="0"/>
              <a:t/>
            </a:r>
            <a:br>
              <a:rPr lang="en-US" sz="3200" dirty="0"/>
            </a:br>
            <a:r>
              <a:rPr lang="en-US" sz="3200" dirty="0" smtClean="0"/>
              <a:t>2018     480       5, 462,360    -                    5,942,360</a:t>
            </a:r>
            <a:br>
              <a:rPr lang="en-US" sz="3200" dirty="0" smtClean="0"/>
            </a:br>
            <a:r>
              <a:rPr lang="en-US" sz="3200" dirty="0"/>
              <a:t/>
            </a:r>
            <a:br>
              <a:rPr lang="en-US" sz="3200" dirty="0"/>
            </a:br>
            <a:r>
              <a:rPr lang="en-US" sz="3200" dirty="0" smtClean="0"/>
              <a:t>2019     570       5, 462, 360    1,395,390  7,427,950</a:t>
            </a:r>
            <a:br>
              <a:rPr lang="en-US" sz="3200" dirty="0" smtClean="0"/>
            </a:br>
            <a:r>
              <a:rPr lang="en-US" sz="3200" dirty="0"/>
              <a:t/>
            </a:r>
            <a:br>
              <a:rPr lang="en-US" sz="3200" dirty="0"/>
            </a:br>
            <a:r>
              <a:rPr lang="en-US" sz="3200" dirty="0" smtClean="0"/>
              <a:t>2020     660       5,462,360      2,791,180   8,913,540</a:t>
            </a:r>
            <a:br>
              <a:rPr lang="en-US" sz="3200" dirty="0" smtClean="0"/>
            </a:br>
            <a:r>
              <a:rPr lang="en-US" sz="3200" dirty="0"/>
              <a:t/>
            </a:r>
            <a:br>
              <a:rPr lang="en-US" sz="3200" dirty="0"/>
            </a:br>
            <a:r>
              <a:rPr lang="en-US" sz="3200" dirty="0" smtClean="0"/>
              <a:t>2021     750       5,462,360      4,186,770  10,399,130</a:t>
            </a:r>
            <a:br>
              <a:rPr lang="en-US" sz="3200" dirty="0" smtClean="0"/>
            </a:br>
            <a:r>
              <a:rPr lang="en-US" sz="3200" dirty="0" smtClean="0"/>
              <a:t/>
            </a:r>
            <a:br>
              <a:rPr lang="en-US" sz="3200" dirty="0" smtClean="0"/>
            </a:br>
            <a:r>
              <a:rPr lang="en-US" sz="3200" dirty="0" smtClean="0"/>
              <a:t>25% OF 5,942,360 = 1,485,590  </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95830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37512" cy="6857999"/>
          </a:xfrm>
        </p:spPr>
        <p:txBody>
          <a:bodyPr anchor="t">
            <a:normAutofit fontScale="90000"/>
          </a:bodyPr>
          <a:lstStyle/>
          <a:p>
            <a:r>
              <a:rPr lang="en-US" sz="3200" dirty="0" smtClean="0"/>
              <a:t>ARTICLE 12 – CALCULATION OF THE CAP</a:t>
            </a:r>
            <a:br>
              <a:rPr lang="en-US" sz="3200" dirty="0" smtClean="0"/>
            </a:br>
            <a:r>
              <a:rPr lang="en-US" sz="3200" dirty="0" smtClean="0"/>
              <a:t>1. AT END OF SEASON, TRUE UP (SEASON COMPLETED) AND PROJECTED (NEXT SEASON).  BEFORE SEASON, PROJECTED.  AFTER SEASON, ADJUSTMENTS TO WHAT ACTUALLY HAPPENED,   + OR -.    FLUID.</a:t>
            </a:r>
            <a:br>
              <a:rPr lang="en-US" sz="3200" dirty="0" smtClean="0"/>
            </a:br>
            <a:r>
              <a:rPr lang="en-US" sz="3200" dirty="0" smtClean="0"/>
              <a:t/>
            </a:r>
            <a:br>
              <a:rPr lang="en-US" sz="3200" dirty="0" smtClean="0"/>
            </a:br>
            <a:r>
              <a:rPr lang="en-US" sz="3200" dirty="0" smtClean="0"/>
              <a:t>2.  PLAYER COSTS (CBA BENEFITS  - </a:t>
            </a:r>
            <a:r>
              <a:rPr lang="en-US" sz="3200" dirty="0" smtClean="0">
                <a:solidFill>
                  <a:srgbClr val="FF0000"/>
                </a:solidFill>
              </a:rPr>
              <a:t>EG, RETIRED PLAYERS, PENSION, INSURANCE, TRAVEL, MEDICAL, WORKERS COMP</a:t>
            </a:r>
            <a:r>
              <a:rPr lang="en-US" sz="3200" dirty="0" smtClean="0"/>
              <a:t> + INDIVIDUAL COMPENSATION TOTALS) =</a:t>
            </a:r>
            <a:br>
              <a:rPr lang="en-US" sz="3200" dirty="0" smtClean="0"/>
            </a:br>
            <a:r>
              <a:rPr lang="en-US" sz="3200" dirty="0" smtClean="0"/>
              <a:t/>
            </a:r>
            <a:br>
              <a:rPr lang="en-US" sz="3200" dirty="0" smtClean="0"/>
            </a:br>
            <a:r>
              <a:rPr lang="en-US" sz="3200" dirty="0" smtClean="0"/>
              <a:t>       55% OF LEAGUE MEDIA</a:t>
            </a:r>
            <a:br>
              <a:rPr lang="en-US" sz="3200" dirty="0" smtClean="0"/>
            </a:br>
            <a:r>
              <a:rPr lang="en-US" sz="3200" dirty="0" smtClean="0"/>
              <a:t>       45% OF NFL VENTURES/POSTSEASON REVENUE</a:t>
            </a:r>
            <a:br>
              <a:rPr lang="en-US" sz="3200" dirty="0" smtClean="0"/>
            </a:br>
            <a:r>
              <a:rPr lang="en-US" sz="3200" dirty="0" smtClean="0"/>
              <a:t>       40% OF LOCAL REVENUE</a:t>
            </a:r>
            <a:br>
              <a:rPr lang="en-US" sz="3200" dirty="0" smtClean="0"/>
            </a:br>
            <a:r>
              <a:rPr lang="en-US" sz="3200" dirty="0" smtClean="0"/>
              <a:t>       50% OF NEW REVENUE (IF APPLICABLE)</a:t>
            </a:r>
            <a:br>
              <a:rPr lang="en-US" sz="3200" dirty="0" smtClean="0"/>
            </a:br>
            <a:r>
              <a:rPr lang="en-US" sz="3200" dirty="0" smtClean="0"/>
              <a:t>       47.5% OF JOINT CONTRIBUTION AMOUNT ($ 55 MIL IN 2012-5% UP)</a:t>
            </a:r>
            <a:br>
              <a:rPr lang="en-US" sz="3200" dirty="0" smtClean="0"/>
            </a:br>
            <a:r>
              <a:rPr lang="en-US" sz="3200" dirty="0" smtClean="0"/>
              <a:t/>
            </a:r>
            <a:br>
              <a:rPr lang="en-US" sz="3200" dirty="0" smtClean="0"/>
            </a:br>
            <a:r>
              <a:rPr lang="en-US" sz="3200" dirty="0" smtClean="0"/>
              <a:t>48.5% - 46.5% OF ALL REVENUE – GUARANTEE OF 47% - NO FLOOR.</a:t>
            </a:r>
            <a:br>
              <a:rPr lang="en-US" sz="3200" dirty="0" smtClean="0"/>
            </a:br>
            <a:r>
              <a:rPr lang="en-US" sz="3200" dirty="0" smtClean="0"/>
              <a:t/>
            </a:r>
            <a:br>
              <a:rPr lang="en-US" sz="3200" dirty="0" smtClean="0"/>
            </a:br>
            <a:r>
              <a:rPr lang="en-US" sz="3200" dirty="0" smtClean="0"/>
              <a:t>TEAM CAP = (PLAYER COSTS – BENEFITS) / 32.   2018 = $ 177.2 MIL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209421" cy="6857999"/>
          </a:xfrm>
        </p:spPr>
        <p:txBody>
          <a:bodyPr anchor="t">
            <a:normAutofit fontScale="90000"/>
          </a:bodyPr>
          <a:lstStyle/>
          <a:p>
            <a:r>
              <a:rPr lang="en-US" sz="3200" dirty="0" smtClean="0"/>
              <a:t>3.  GUARANTEED CASH = </a:t>
            </a:r>
            <a:br>
              <a:rPr lang="en-US" sz="3200" dirty="0" smtClean="0"/>
            </a:br>
            <a:r>
              <a:rPr lang="en-US" sz="3200" dirty="0" smtClean="0"/>
              <a:t>     A.  LEAGUE = 95% OF CAP (OVER 4 YEARS).</a:t>
            </a:r>
            <a:br>
              <a:rPr lang="en-US" sz="3200" dirty="0" smtClean="0"/>
            </a:br>
            <a:r>
              <a:rPr lang="en-US" sz="3200" dirty="0" smtClean="0"/>
              <a:t>     B.  TEAM = 89% OF CAP.</a:t>
            </a:r>
            <a:br>
              <a:rPr lang="en-US" sz="3200" dirty="0" smtClean="0"/>
            </a:br>
            <a:r>
              <a:rPr lang="en-US" sz="3200" dirty="0" smtClean="0"/>
              <a:t/>
            </a:r>
            <a:br>
              <a:rPr lang="en-US" sz="3200" dirty="0" smtClean="0"/>
            </a:br>
            <a:r>
              <a:rPr lang="en-US" sz="3200" dirty="0" smtClean="0"/>
              <a:t>ARTICLE 13 – CAP RULES</a:t>
            </a:r>
            <a:br>
              <a:rPr lang="en-US" sz="3200" dirty="0" smtClean="0"/>
            </a:br>
            <a:r>
              <a:rPr lang="en-US" sz="3200" dirty="0" smtClean="0"/>
              <a:t/>
            </a:r>
            <a:br>
              <a:rPr lang="en-US" sz="3200" dirty="0" smtClean="0"/>
            </a:br>
            <a:r>
              <a:rPr lang="en-US" sz="3200" dirty="0" smtClean="0"/>
              <a:t>1.  ALL VALUE INCLUDED IN ALL PLAYER CONTRACTS INCLUDED.  ANY DEFERRED COMPENSATION COUNTS IN YEAR EARNED AT PRESENT VALUE.</a:t>
            </a:r>
            <a:br>
              <a:rPr lang="en-US" sz="3200" dirty="0" smtClean="0"/>
            </a:br>
            <a:r>
              <a:rPr lang="en-US" sz="3200" dirty="0" smtClean="0"/>
              <a:t/>
            </a:r>
            <a:br>
              <a:rPr lang="en-US" sz="3200" dirty="0" smtClean="0"/>
            </a:br>
            <a:r>
              <a:rPr lang="en-US" sz="3200" dirty="0" smtClean="0"/>
              <a:t>2.  SIGNING BONUS PRORATED OVER LIFE OF THE CONTRACT WITH 5 YEAR MAXIMUM.  IF CUT OR TRADED, AMORTIZED SB REMAINING IS ACCELERATED.  IF BEFORE JUNE 1, THAT YEAR; IF AFTER JUNE 1, NEXT YEAR.  IF $ 1 MIL SB IN 5 YEAR DEAL, $ 200,000 PER YEAR FOR CAP.  IF TRADED BEFORE JUNE 1 OF 3</a:t>
            </a:r>
            <a:r>
              <a:rPr lang="en-US" sz="3200" baseline="30000" dirty="0" smtClean="0"/>
              <a:t>RD</a:t>
            </a:r>
            <a:r>
              <a:rPr lang="en-US" sz="3200" dirty="0" smtClean="0"/>
              <a:t> SEASON, $ 600,000 CAP HIT FOR THAT YEAR.  ANY GUARANTEED PRE PLAY BONUS COUNTED AS SB FOR CAP PURPOSES.  </a:t>
            </a:r>
            <a:r>
              <a:rPr lang="en-US" sz="3200" dirty="0" smtClean="0">
                <a:solidFill>
                  <a:srgbClr val="FF0000"/>
                </a:solidFill>
              </a:rPr>
              <a:t>TOTAL SIGNING BONUS IN YEAR IT’S PAID COUNTS FOR THE CASH REQUIREMENT.</a:t>
            </a:r>
            <a:endParaRPr lang="en-US" sz="32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2047621" cy="6858000"/>
          </a:xfrm>
        </p:spPr>
        <p:txBody>
          <a:bodyPr anchor="t">
            <a:normAutofit fontScale="90000"/>
          </a:bodyPr>
          <a:lstStyle/>
          <a:p>
            <a:r>
              <a:rPr lang="en-US" sz="3200" dirty="0" smtClean="0"/>
              <a:t>3.  PERFORMANCE BONUSES – ONLY ONES LISTED IN CBA ALLOWED.  CONSIDERED LIKELY TO BE EARNED AND THEREFORE COUNTING TOWARDS CAP IF PLAYER OR TEAM ACCOMPLISHED GOAL IN PRIOR SEASON.  THIS IS FOR PROJECTED CAP.  ADJUSTMENTS FOR WHAT IS ACTUALLY EARNED -   + OR -  - AFTER SEASON IN TRUE UP.  </a:t>
            </a:r>
            <a:br>
              <a:rPr lang="en-US" sz="3200" dirty="0" smtClean="0"/>
            </a:br>
            <a:r>
              <a:rPr lang="en-US" sz="3200" dirty="0" smtClean="0"/>
              <a:t/>
            </a:r>
            <a:br>
              <a:rPr lang="en-US" sz="3200" dirty="0" smtClean="0"/>
            </a:br>
            <a:r>
              <a:rPr lang="en-US" sz="3200" dirty="0" smtClean="0"/>
              <a:t>2018 CONTRACT FOR 4 YEARS - $ 10 MIL SB</a:t>
            </a:r>
            <a:br>
              <a:rPr lang="en-US" sz="3200" dirty="0" smtClean="0"/>
            </a:br>
            <a:r>
              <a:rPr lang="en-US" sz="3200" dirty="0" smtClean="0"/>
              <a:t/>
            </a:r>
            <a:br>
              <a:rPr lang="en-US" sz="3200" dirty="0" smtClean="0"/>
            </a:br>
            <a:r>
              <a:rPr lang="en-US" sz="3200" dirty="0" smtClean="0"/>
              <a:t>2018 - $ 1 MIL IN PAR 5.                                            CAP = </a:t>
            </a:r>
            <a:r>
              <a:rPr lang="en-US" sz="3200" dirty="0" smtClean="0">
                <a:solidFill>
                  <a:srgbClr val="FF0000"/>
                </a:solidFill>
              </a:rPr>
              <a:t>3,500,000</a:t>
            </a:r>
            <a:r>
              <a:rPr lang="en-US" sz="3200" dirty="0" smtClean="0"/>
              <a:t/>
            </a:r>
            <a:br>
              <a:rPr lang="en-US" sz="3200" dirty="0" smtClean="0"/>
            </a:br>
            <a:r>
              <a:rPr lang="en-US" sz="3200" dirty="0" smtClean="0"/>
              <a:t>2019 - $ 1 MIL ACTIVE ROSTER ON FIRST GAME</a:t>
            </a:r>
            <a:br>
              <a:rPr lang="en-US" sz="3200" dirty="0" smtClean="0"/>
            </a:br>
            <a:r>
              <a:rPr lang="en-US" sz="3200" dirty="0" smtClean="0"/>
              <a:t>            $ 1.5 MIL IN PARA 5.                                       CAP = </a:t>
            </a:r>
            <a:r>
              <a:rPr lang="en-US" sz="3200" dirty="0" smtClean="0">
                <a:solidFill>
                  <a:srgbClr val="FF0000"/>
                </a:solidFill>
              </a:rPr>
              <a:t>5,000,000</a:t>
            </a:r>
            <a:r>
              <a:rPr lang="en-US" sz="3200" dirty="0" smtClean="0"/>
              <a:t/>
            </a:r>
            <a:br>
              <a:rPr lang="en-US" sz="3200" dirty="0" smtClean="0"/>
            </a:br>
            <a:r>
              <a:rPr lang="en-US" sz="3200" dirty="0" smtClean="0"/>
              <a:t>2020 - $ 2 MIL IN PARA 5</a:t>
            </a:r>
            <a:br>
              <a:rPr lang="en-US" sz="3200" dirty="0" smtClean="0"/>
            </a:br>
            <a:r>
              <a:rPr lang="en-US" sz="3200" dirty="0" smtClean="0"/>
              <a:t>            $  500,000 IF RUNS FOR 1,000 YDS.           CAP = </a:t>
            </a:r>
            <a:r>
              <a:rPr lang="en-US" sz="3200" dirty="0" smtClean="0">
                <a:solidFill>
                  <a:srgbClr val="FF0000"/>
                </a:solidFill>
              </a:rPr>
              <a:t>4,500,000</a:t>
            </a:r>
            <a:r>
              <a:rPr lang="en-US" sz="3200" dirty="0" smtClean="0"/>
              <a:t> IF DIDN’T </a:t>
            </a:r>
            <a:br>
              <a:rPr lang="en-US" sz="3200" dirty="0" smtClean="0"/>
            </a:br>
            <a:r>
              <a:rPr lang="en-US" sz="3200" dirty="0" smtClean="0"/>
              <a:t>                     RUSH FOR 1,000 IN PRIOR YEAR, </a:t>
            </a:r>
            <a:r>
              <a:rPr lang="en-US" sz="3200" dirty="0" smtClean="0">
                <a:solidFill>
                  <a:srgbClr val="FF0000"/>
                </a:solidFill>
              </a:rPr>
              <a:t>5,000,000</a:t>
            </a:r>
            <a:r>
              <a:rPr lang="en-US" sz="3200" dirty="0" smtClean="0"/>
              <a:t> IF DID. </a:t>
            </a:r>
            <a:r>
              <a:rPr lang="en-US" sz="3200" dirty="0" smtClean="0">
                <a:solidFill>
                  <a:srgbClr val="00B0F0"/>
                </a:solidFill>
              </a:rPr>
              <a:t>TRUE UP</a:t>
            </a:r>
            <a:r>
              <a:rPr lang="en-US" sz="3200" dirty="0" smtClean="0"/>
              <a:t/>
            </a:r>
            <a:br>
              <a:rPr lang="en-US" sz="3200" dirty="0" smtClean="0"/>
            </a:br>
            <a:r>
              <a:rPr lang="en-US" sz="3200" dirty="0" smtClean="0"/>
              <a:t>2021 - $ 800,000 IN PARA 5.                                   CAP = </a:t>
            </a:r>
            <a:r>
              <a:rPr lang="en-US" sz="3200" dirty="0" smtClean="0">
                <a:solidFill>
                  <a:srgbClr val="FF0000"/>
                </a:solidFill>
              </a:rPr>
              <a:t>3,300,000</a:t>
            </a:r>
            <a:br>
              <a:rPr lang="en-US" sz="3200" dirty="0" smtClean="0">
                <a:solidFill>
                  <a:srgbClr val="FF0000"/>
                </a:solidFill>
              </a:rPr>
            </a:br>
            <a:r>
              <a:rPr lang="en-US" sz="3200" dirty="0" smtClean="0"/>
              <a:t/>
            </a:r>
            <a:br>
              <a:rPr lang="en-US" sz="3200" dirty="0" smtClean="0"/>
            </a:br>
            <a:r>
              <a:rPr lang="en-US" sz="3200" dirty="0" smtClean="0"/>
              <a:t>IF CUT OR TRADED AFTER 2019, </a:t>
            </a:r>
            <a:r>
              <a:rPr lang="en-US" sz="3200" dirty="0" smtClean="0">
                <a:solidFill>
                  <a:srgbClr val="FF0000"/>
                </a:solidFill>
              </a:rPr>
              <a:t>5 MIL </a:t>
            </a:r>
            <a:r>
              <a:rPr lang="en-US" sz="3200" dirty="0" smtClean="0"/>
              <a:t>CAP HIT – 2019 OR 2020  B/A JUNE 1</a:t>
            </a:r>
            <a:br>
              <a:rPr lang="en-US" sz="3200" dirty="0" smtClean="0"/>
            </a:br>
            <a:endParaRPr lang="en-US" sz="3200"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474" y="0"/>
            <a:ext cx="11173326" cy="6857999"/>
          </a:xfrm>
        </p:spPr>
        <p:txBody>
          <a:bodyPr anchor="t">
            <a:normAutofit fontScale="90000"/>
          </a:bodyPr>
          <a:lstStyle/>
          <a:p>
            <a:r>
              <a:rPr lang="en-US" sz="3200" dirty="0" smtClean="0"/>
              <a:t>IF ORIGINAL DEAL = 5 YEARS WITH $ 15,000,000 SB</a:t>
            </a:r>
            <a:br>
              <a:rPr lang="en-US" sz="3200" dirty="0" smtClean="0"/>
            </a:br>
            <a:r>
              <a:rPr lang="en-US" sz="3200" dirty="0" smtClean="0"/>
              <a:t/>
            </a:r>
            <a:br>
              <a:rPr lang="en-US" sz="3200" dirty="0" smtClean="0"/>
            </a:br>
            <a:r>
              <a:rPr lang="en-US" sz="3200" dirty="0" smtClean="0"/>
              <a:t>YEAR 4 - $ 12 MIL (NO GUAR)PARA 5                      CAP = 15,000,000</a:t>
            </a:r>
            <a:br>
              <a:rPr lang="en-US" sz="3200" dirty="0" smtClean="0"/>
            </a:br>
            <a:r>
              <a:rPr lang="en-US" sz="3200" dirty="0" smtClean="0"/>
              <a:t>YEAR 5 - $ 15 MIL (NO GUAR)PARA 5                      CAP = 18,000,000</a:t>
            </a:r>
            <a:br>
              <a:rPr lang="en-US" sz="3200" dirty="0" smtClean="0"/>
            </a:br>
            <a:r>
              <a:rPr lang="en-US" sz="3200" dirty="0" smtClean="0"/>
              <a:t/>
            </a:r>
            <a:br>
              <a:rPr lang="en-US" sz="3200" dirty="0" smtClean="0"/>
            </a:br>
            <a:r>
              <a:rPr lang="en-US" sz="3200" dirty="0" smtClean="0"/>
              <a:t>IF NEW 5 YR DEAL PRE YEAR 4 WITH NEW SB OF $ 20,000,000</a:t>
            </a:r>
            <a:br>
              <a:rPr lang="en-US" sz="3200" dirty="0" smtClean="0"/>
            </a:br>
            <a:r>
              <a:rPr lang="en-US" sz="3200" dirty="0" smtClean="0"/>
              <a:t/>
            </a:r>
            <a:br>
              <a:rPr lang="en-US" sz="3200" dirty="0" smtClean="0"/>
            </a:br>
            <a:r>
              <a:rPr lang="en-US" sz="3200" dirty="0" smtClean="0"/>
              <a:t>YEAR 1 (4) $ 6 MIL PARA 5.     CAP = 13,000,000 (INC 3 MIL OLD SB)</a:t>
            </a:r>
            <a:br>
              <a:rPr lang="en-US" sz="3200" dirty="0" smtClean="0"/>
            </a:br>
            <a:r>
              <a:rPr lang="en-US" sz="3200" dirty="0" smtClean="0"/>
              <a:t>YEAR 2 (5) $ 9 MIL PARA 5.     CAP = 16,000,000 (INC 3 MIL OLD SB)</a:t>
            </a:r>
            <a:br>
              <a:rPr lang="en-US" sz="3200" dirty="0" smtClean="0"/>
            </a:br>
            <a:r>
              <a:rPr lang="en-US" sz="3200" dirty="0" smtClean="0"/>
              <a:t>YEAR 3  $ 10 MIL PARA 5.        CAP = 14,000,000</a:t>
            </a:r>
            <a:br>
              <a:rPr lang="en-US" sz="3200" dirty="0" smtClean="0"/>
            </a:br>
            <a:r>
              <a:rPr lang="en-US" sz="3200" dirty="0" smtClean="0"/>
              <a:t>YEAR 4  $ 15 MIL PARA 5.        CAP = 19,000,000</a:t>
            </a:r>
            <a:br>
              <a:rPr lang="en-US" sz="3200" dirty="0" smtClean="0"/>
            </a:br>
            <a:r>
              <a:rPr lang="en-US" sz="3200" dirty="0" smtClean="0"/>
              <a:t>YEAR 5  $ 18 MIL PARA 5.        CAP = 22,000,000</a:t>
            </a:r>
            <a:br>
              <a:rPr lang="en-US" sz="3200" dirty="0" smtClean="0"/>
            </a:br>
            <a:r>
              <a:rPr lang="en-US" sz="3200" dirty="0" smtClean="0"/>
              <a:t/>
            </a:r>
            <a:br>
              <a:rPr lang="en-US" sz="3200" dirty="0" smtClean="0"/>
            </a:br>
            <a:r>
              <a:rPr lang="en-US" sz="3200" dirty="0" smtClean="0"/>
              <a:t>CBA ENDS AFTER 2020 SEASON.  VETS CAN PRORATE 5 YEARS UNLESS IN VIOLATION OF DION RULE.  30% OF LAST CAP YR RAISE LIMIT.  DOESN’T APPLY TO ROOKIES</a:t>
            </a:r>
            <a:endParaRPr lang="en-US" sz="32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chor="t">
            <a:normAutofit/>
          </a:bodyPr>
          <a:lstStyle/>
          <a:p>
            <a:pPr algn="l"/>
            <a:r>
              <a:rPr lang="en-US" sz="3200" dirty="0" smtClean="0">
                <a:solidFill>
                  <a:srgbClr val="FF0000"/>
                </a:solidFill>
              </a:rPr>
              <a:t>NFL CAP – ROOKIES:</a:t>
            </a:r>
            <a:r>
              <a:rPr lang="en-US" sz="3200" dirty="0" smtClean="0"/>
              <a:t/>
            </a:r>
            <a:br>
              <a:rPr lang="en-US" sz="3200" dirty="0" smtClean="0"/>
            </a:br>
            <a:r>
              <a:rPr lang="en-US" sz="3200" dirty="0" smtClean="0"/>
              <a:t>1.  PRO RATE SB BY 4 YEARS</a:t>
            </a:r>
            <a:br>
              <a:rPr lang="en-US" sz="3200" dirty="0" smtClean="0"/>
            </a:br>
            <a:r>
              <a:rPr lang="en-US" sz="3200" dirty="0" smtClean="0"/>
              <a:t>2.  RAISE FOR CAP NUMBER BETWEEN YEARS CAN’T BE MORE THAN 25% OF FIRST YEAR CAP NUMBER</a:t>
            </a:r>
            <a:br>
              <a:rPr lang="en-US" sz="3200" dirty="0" smtClean="0"/>
            </a:br>
            <a:r>
              <a:rPr lang="en-US" sz="3200" dirty="0"/>
              <a:t/>
            </a:r>
            <a:br>
              <a:rPr lang="en-US" sz="3200" dirty="0"/>
            </a:br>
            <a:r>
              <a:rPr lang="en-US" sz="3200" dirty="0" smtClean="0">
                <a:solidFill>
                  <a:srgbClr val="FF0000"/>
                </a:solidFill>
              </a:rPr>
              <a:t>NFL CAP – VETERANS:</a:t>
            </a:r>
            <a:br>
              <a:rPr lang="en-US" sz="3200" dirty="0" smtClean="0">
                <a:solidFill>
                  <a:srgbClr val="FF0000"/>
                </a:solidFill>
              </a:rPr>
            </a:br>
            <a:r>
              <a:rPr lang="en-US" sz="3200" dirty="0" smtClean="0"/>
              <a:t>1.  PRO RATE SB BY NUMBER OF YEARS (5 MAX)</a:t>
            </a:r>
            <a:br>
              <a:rPr lang="en-US" sz="3200" dirty="0" smtClean="0"/>
            </a:br>
            <a:r>
              <a:rPr lang="en-US" sz="3200" dirty="0" smtClean="0"/>
              <a:t>2.  PREFORMANCE BONUSES – </a:t>
            </a:r>
            <a:r>
              <a:rPr lang="en-US" sz="3200" dirty="0" smtClean="0">
                <a:solidFill>
                  <a:srgbClr val="7030A0"/>
                </a:solidFill>
              </a:rPr>
              <a:t>LIKELY TO BE EARNED </a:t>
            </a:r>
            <a:r>
              <a:rPr lang="en-US" sz="3200" dirty="0" smtClean="0"/>
              <a:t>– DID PLAYER OR TEAM ACCOMPLISH THE STATISTIC IN THE PREVIOUS YEAR ?</a:t>
            </a:r>
            <a:br>
              <a:rPr lang="en-US" sz="3200" dirty="0" smtClean="0"/>
            </a:br>
            <a:r>
              <a:rPr lang="en-US" sz="3200" dirty="0"/>
              <a:t/>
            </a:r>
            <a:br>
              <a:rPr lang="en-US" sz="3200" dirty="0"/>
            </a:br>
            <a:r>
              <a:rPr lang="en-US" sz="3200" dirty="0" smtClean="0">
                <a:solidFill>
                  <a:srgbClr val="FF0000"/>
                </a:solidFill>
              </a:rPr>
              <a:t>CUT OR RETIRED:</a:t>
            </a:r>
            <a:br>
              <a:rPr lang="en-US" sz="3200" dirty="0" smtClean="0">
                <a:solidFill>
                  <a:srgbClr val="FF0000"/>
                </a:solidFill>
              </a:rPr>
            </a:br>
            <a:r>
              <a:rPr lang="en-US" sz="3200" dirty="0" smtClean="0"/>
              <a:t>1.  BEFORE JUNE 1 OR AFTER DETERMINES YEAR</a:t>
            </a:r>
            <a:br>
              <a:rPr lang="en-US" sz="3200" dirty="0" smtClean="0"/>
            </a:br>
            <a:r>
              <a:rPr lang="en-US" sz="3200" dirty="0" smtClean="0"/>
              <a:t>2.  ACCELERATE AMORTIZED SB AND GUARANTEED MONIES</a:t>
            </a:r>
            <a:r>
              <a:rPr lang="en-US" sz="3200" dirty="0"/>
              <a:t/>
            </a:r>
            <a:br>
              <a:rPr lang="en-US" sz="3200" dirty="0"/>
            </a:br>
            <a:endParaRPr lang="en-US" sz="32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111216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2018 CAP SPACE (AS OF 3/10/18)</a:t>
            </a:r>
            <a:br>
              <a:rPr lang="en-US" sz="3200" dirty="0" smtClean="0"/>
            </a:br>
            <a:r>
              <a:rPr lang="en-US" sz="3200" dirty="0"/>
              <a:t/>
            </a:r>
            <a:br>
              <a:rPr lang="en-US" sz="3200" dirty="0"/>
            </a:br>
            <a:r>
              <a:rPr lang="en-US" sz="3200" dirty="0" smtClean="0"/>
              <a:t>1.  BROWNS                  $ 108,692,537</a:t>
            </a:r>
            <a:br>
              <a:rPr lang="en-US" sz="3200" dirty="0" smtClean="0"/>
            </a:br>
            <a:r>
              <a:rPr lang="en-US" sz="3200" dirty="0" smtClean="0"/>
              <a:t>2.  JETS                              </a:t>
            </a:r>
            <a:r>
              <a:rPr lang="en-US" sz="3200" dirty="0"/>
              <a:t> </a:t>
            </a:r>
            <a:r>
              <a:rPr lang="en-US" sz="3200" dirty="0" smtClean="0"/>
              <a:t> 89,259,293</a:t>
            </a:r>
            <a:br>
              <a:rPr lang="en-US" sz="3200" dirty="0" smtClean="0"/>
            </a:br>
            <a:r>
              <a:rPr lang="en-US" sz="3200" dirty="0" smtClean="0"/>
              <a:t>3.  COLTS                          </a:t>
            </a:r>
            <a:r>
              <a:rPr lang="en-US" sz="3200" dirty="0"/>
              <a:t> </a:t>
            </a:r>
            <a:r>
              <a:rPr lang="en-US" sz="3200" dirty="0" smtClean="0"/>
              <a:t>  72,700,202</a:t>
            </a:r>
            <a:br>
              <a:rPr lang="en-US" sz="3200" dirty="0" smtClean="0"/>
            </a:br>
            <a:r>
              <a:rPr lang="en-US" sz="3200" dirty="0" smtClean="0"/>
              <a:t>4.  BUCS                              69,775,263</a:t>
            </a:r>
            <a:br>
              <a:rPr lang="en-US" sz="3200" dirty="0" smtClean="0"/>
            </a:br>
            <a:r>
              <a:rPr lang="en-US" sz="3200" dirty="0"/>
              <a:t/>
            </a:r>
            <a:br>
              <a:rPr lang="en-US" sz="3200" dirty="0"/>
            </a:br>
            <a:r>
              <a:rPr lang="en-US" sz="3200" dirty="0" smtClean="0"/>
              <a:t>29.  COWBOYS                           12,247 </a:t>
            </a:r>
            <a:r>
              <a:rPr lang="en-US" sz="3200" dirty="0"/>
              <a:t/>
            </a:r>
            <a:br>
              <a:rPr lang="en-US" sz="3200" dirty="0"/>
            </a:br>
            <a:r>
              <a:rPr lang="en-US" sz="3200" dirty="0" smtClean="0">
                <a:solidFill>
                  <a:srgbClr val="FF0000"/>
                </a:solidFill>
              </a:rPr>
              <a:t>30.  CHIEFS                            3,289,981                     </a:t>
            </a:r>
            <a:r>
              <a:rPr lang="en-US" sz="3200" dirty="0" smtClean="0"/>
              <a:t/>
            </a:r>
            <a:br>
              <a:rPr lang="en-US" sz="3200" dirty="0" smtClean="0"/>
            </a:br>
            <a:r>
              <a:rPr lang="en-US" sz="3200" dirty="0" smtClean="0">
                <a:solidFill>
                  <a:srgbClr val="FF0000"/>
                </a:solidFill>
              </a:rPr>
              <a:t>31</a:t>
            </a:r>
            <a:r>
              <a:rPr lang="en-US" sz="3200" dirty="0" smtClean="0"/>
              <a:t>.  </a:t>
            </a:r>
            <a:r>
              <a:rPr lang="en-US" sz="3200" dirty="0" smtClean="0">
                <a:solidFill>
                  <a:srgbClr val="FF0000"/>
                </a:solidFill>
              </a:rPr>
              <a:t>DOLPHINS                      8,630,165  </a:t>
            </a:r>
            <a:br>
              <a:rPr lang="en-US" sz="3200" dirty="0" smtClean="0">
                <a:solidFill>
                  <a:srgbClr val="FF0000"/>
                </a:solidFill>
              </a:rPr>
            </a:br>
            <a:r>
              <a:rPr lang="en-US" sz="3200" dirty="0" smtClean="0">
                <a:solidFill>
                  <a:srgbClr val="FF0000"/>
                </a:solidFill>
              </a:rPr>
              <a:t>32.  EAGLES                          11, 214,390 </a:t>
            </a:r>
            <a:br>
              <a:rPr lang="en-US" sz="3200" dirty="0" smtClean="0">
                <a:solidFill>
                  <a:srgbClr val="FF0000"/>
                </a:solidFill>
              </a:rPr>
            </a:br>
            <a:r>
              <a:rPr lang="en-US" sz="3200" dirty="0"/>
              <a:t/>
            </a:r>
            <a:br>
              <a:rPr lang="en-US" sz="3200" dirty="0"/>
            </a:br>
            <a:r>
              <a:rPr lang="en-US" sz="3200" dirty="0" smtClean="0"/>
              <a:t>CARRYOVER – UNUSED CAP FROM PRIOR YEAR</a:t>
            </a:r>
            <a:br>
              <a:rPr lang="en-US" sz="3200" dirty="0" smtClean="0"/>
            </a:br>
            <a:r>
              <a:rPr lang="en-US" sz="3200" dirty="0" smtClean="0"/>
              <a:t>ADJUSTMENTS – FREQUENTLY, CASH SHORTAGE FROM PRIOR YEAR</a:t>
            </a:r>
            <a:br>
              <a:rPr lang="en-US" sz="3200" dirty="0" smtClean="0"/>
            </a:br>
            <a:r>
              <a:rPr lang="en-US" sz="3200" dirty="0" err="1" smtClean="0">
                <a:solidFill>
                  <a:srgbClr val="FF0000"/>
                </a:solidFill>
              </a:rPr>
              <a:t>YEAR</a:t>
            </a:r>
            <a:r>
              <a:rPr lang="en-US" sz="3200" dirty="0" smtClean="0">
                <a:solidFill>
                  <a:srgbClr val="FF0000"/>
                </a:solidFill>
              </a:rPr>
              <a:t> 1 ROOKIE CAP</a:t>
            </a:r>
            <a:r>
              <a:rPr lang="en-US" sz="3200" dirty="0" smtClean="0"/>
              <a:t> </a:t>
            </a:r>
            <a:r>
              <a:rPr lang="en-US" sz="3200" dirty="0" smtClean="0">
                <a:solidFill>
                  <a:srgbClr val="FF0000"/>
                </a:solidFill>
              </a:rPr>
              <a:t>PART OF OVERALL TEAM CAP (INCL IN 177.2)</a:t>
            </a:r>
            <a:r>
              <a:rPr lang="en-US" sz="3200" dirty="0" smtClean="0"/>
              <a:t>  </a:t>
            </a:r>
            <a:endParaRPr lang="en-US" sz="3200" dirty="0"/>
          </a:p>
        </p:txBody>
      </p:sp>
    </p:spTree>
    <p:extLst>
      <p:ext uri="{BB962C8B-B14F-4D97-AF65-F5344CB8AC3E}">
        <p14:creationId xmlns:p14="http://schemas.microsoft.com/office/powerpoint/2010/main" val="213378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11" y="0"/>
            <a:ext cx="11863136" cy="6858000"/>
          </a:xfrm>
        </p:spPr>
        <p:txBody>
          <a:bodyPr anchor="t">
            <a:normAutofit fontScale="90000"/>
          </a:bodyPr>
          <a:lstStyle/>
          <a:p>
            <a:r>
              <a:rPr lang="en-US" sz="3200" dirty="0" smtClean="0"/>
              <a:t>MASN DISPUTE – 2006 – IN RETURN OF TERRIORIAL INFRINGEMENT, ORIOLES OWN 90%, NATIONALS 10%.  NATIONALS  PICK UP 1% PER YEAR STARTING IN 2008, BUT MAX AT 33%.  RIGHTS FEES TO BE NEGOTIATED EVERY 5 YEARS .  HERE 2012 -2016.  DISPUTES TO BE HEARD BY OWNER ARBITRATION.</a:t>
            </a:r>
            <a:br>
              <a:rPr lang="en-US" sz="3200" dirty="0" smtClean="0"/>
            </a:br>
            <a:r>
              <a:rPr lang="en-US" sz="3200" dirty="0" smtClean="0"/>
              <a:t/>
            </a:r>
            <a:br>
              <a:rPr lang="en-US" sz="3200" dirty="0" smtClean="0"/>
            </a:br>
            <a:r>
              <a:rPr lang="en-US" sz="3200" dirty="0" smtClean="0"/>
              <a:t>MASN REVENUE FROM ADS AND MONTHLY SUBSCRIBER FEES.  FEES LOW – BELOW  AVERAGE.  ORIOLES AND NATS SPLIT RIGHTS FEES EQUALLY.  BUT RIGHTS FEE SUBJECT TO 34% MLB REVENUE SHARING.  ORIOLES KEPT LOW - </a:t>
            </a:r>
            <a:r>
              <a:rPr lang="en-US" sz="3200" dirty="0" smtClean="0">
                <a:solidFill>
                  <a:srgbClr val="FF0000"/>
                </a:solidFill>
              </a:rPr>
              <a:t>$ 29 MIL IN 2011</a:t>
            </a:r>
            <a:r>
              <a:rPr lang="en-US" sz="3200" dirty="0" smtClean="0"/>
              <a:t>.  BUT VALUE OF MASN INCREASES WITH $$ NOT PAID OUT – 2014 - $ 492 MIL.</a:t>
            </a:r>
            <a:br>
              <a:rPr lang="en-US" sz="3200" dirty="0" smtClean="0"/>
            </a:br>
            <a:r>
              <a:rPr lang="en-US" sz="3200" dirty="0" smtClean="0"/>
              <a:t/>
            </a:r>
            <a:br>
              <a:rPr lang="en-US" sz="3200" dirty="0" smtClean="0"/>
            </a:br>
            <a:r>
              <a:rPr lang="en-US" sz="3200" dirty="0" smtClean="0"/>
              <a:t>FOR 2012 – 2016,NATIONALS WANTED </a:t>
            </a:r>
            <a:r>
              <a:rPr lang="en-US" sz="3200" dirty="0" smtClean="0">
                <a:solidFill>
                  <a:srgbClr val="0070C0"/>
                </a:solidFill>
              </a:rPr>
              <a:t>$100 MIL</a:t>
            </a:r>
            <a:r>
              <a:rPr lang="en-US" sz="3200" dirty="0" smtClean="0"/>
              <a:t>, ORIOLES </a:t>
            </a:r>
            <a:r>
              <a:rPr lang="en-US" sz="3200" dirty="0" smtClean="0">
                <a:solidFill>
                  <a:srgbClr val="7030A0"/>
                </a:solidFill>
              </a:rPr>
              <a:t>$ 35 MIL </a:t>
            </a:r>
            <a:r>
              <a:rPr lang="en-US" sz="3200" dirty="0" smtClean="0"/>
              <a:t>IN RIGHTS FEES. 3 OWNER MLB OWNER PANEL SAID </a:t>
            </a:r>
            <a:r>
              <a:rPr lang="en-US" sz="3200" dirty="0" smtClean="0">
                <a:solidFill>
                  <a:srgbClr val="FF0000"/>
                </a:solidFill>
              </a:rPr>
              <a:t>$ 60 MIL </a:t>
            </a:r>
            <a:r>
              <a:rPr lang="en-US" sz="3200" dirty="0" smtClean="0"/>
              <a:t>– SAT ON DECISION FOR 2 YEARS TO COMPROMISE.  NY STATE COURT OVERTURNED ON CONFLICT  OF SAME LAW FIRM REPRESENTING NATS AND MLB. ON APPEAL. NY COURT RULED IN FAVOR OF ORIOLES BUT SENT BACK TO MLB. $100 MIL IN DISPUTE. 2017 -2021 RGTS </a:t>
            </a:r>
            <a:endParaRPr lang="en-US" sz="32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2018 RAVENS CAP -  AS OF 3/12/2018</a:t>
            </a:r>
            <a:br>
              <a:rPr lang="en-US" sz="3200" dirty="0" smtClean="0"/>
            </a:br>
            <a:r>
              <a:rPr lang="en-US" sz="3200" dirty="0"/>
              <a:t/>
            </a:r>
            <a:br>
              <a:rPr lang="en-US" sz="3200" dirty="0"/>
            </a:br>
            <a:r>
              <a:rPr lang="en-US" sz="3200" dirty="0" smtClean="0"/>
              <a:t> 1.   2018 CAP  =            $ 177,200,000 </a:t>
            </a:r>
            <a:br>
              <a:rPr lang="en-US" sz="3200" dirty="0" smtClean="0"/>
            </a:br>
            <a:r>
              <a:rPr lang="en-US" sz="3200" dirty="0"/>
              <a:t> </a:t>
            </a:r>
            <a:r>
              <a:rPr lang="en-US" sz="3200" dirty="0" smtClean="0"/>
              <a:t>2.   2017 ROLLOVER =  $     3,275,000 (rollover) </a:t>
            </a:r>
            <a:br>
              <a:rPr lang="en-US" sz="3200" dirty="0" smtClean="0"/>
            </a:br>
            <a:r>
              <a:rPr lang="en-US" sz="3200" dirty="0"/>
              <a:t/>
            </a:r>
            <a:br>
              <a:rPr lang="en-US" sz="3200" dirty="0"/>
            </a:br>
            <a:r>
              <a:rPr lang="en-US" sz="3200" dirty="0" smtClean="0"/>
              <a:t>TOTAL    =                        $  </a:t>
            </a:r>
            <a:r>
              <a:rPr lang="en-US" sz="3200" dirty="0" smtClean="0">
                <a:solidFill>
                  <a:srgbClr val="FF0000"/>
                </a:solidFill>
              </a:rPr>
              <a:t>180,475, 117</a:t>
            </a:r>
            <a:r>
              <a:rPr lang="en-US" sz="3200" dirty="0" smtClean="0"/>
              <a:t/>
            </a:r>
            <a:br>
              <a:rPr lang="en-US" sz="3200" dirty="0" smtClean="0"/>
            </a:br>
            <a:r>
              <a:rPr lang="en-US" sz="3200" dirty="0"/>
              <a:t/>
            </a:r>
            <a:br>
              <a:rPr lang="en-US" sz="3200" dirty="0"/>
            </a:br>
            <a:r>
              <a:rPr lang="en-US" sz="3200" dirty="0" smtClean="0"/>
              <a:t>CAP SPACE  =                  $       </a:t>
            </a:r>
            <a:r>
              <a:rPr lang="en-US" sz="3200" dirty="0" smtClean="0">
                <a:solidFill>
                  <a:srgbClr val="7030A0"/>
                </a:solidFill>
              </a:rPr>
              <a:t>8,898,861</a:t>
            </a:r>
            <a:r>
              <a:rPr lang="en-US" sz="3200" dirty="0" smtClean="0"/>
              <a:t>    THEN DEPENDS ON CUTS</a:t>
            </a:r>
            <a:br>
              <a:rPr lang="en-US" sz="3200" dirty="0" smtClean="0"/>
            </a:br>
            <a:r>
              <a:rPr lang="en-US" sz="3200" dirty="0"/>
              <a:t> </a:t>
            </a:r>
            <a:r>
              <a:rPr lang="en-US" sz="3200" dirty="0" smtClean="0"/>
              <a:t>                                               17,134,000     MACLIN, WOODHEAD, HOWARD, WEBB </a:t>
            </a:r>
            <a:br>
              <a:rPr lang="en-US" sz="3200" dirty="0" smtClean="0"/>
            </a:br>
            <a:r>
              <a:rPr lang="en-US" sz="3200" dirty="0"/>
              <a:t> </a:t>
            </a:r>
            <a:r>
              <a:rPr lang="en-US" sz="3200" dirty="0" smtClean="0"/>
              <a:t>                                                                        AND MCCLELLAN.</a:t>
            </a:r>
            <a:br>
              <a:rPr lang="en-US" sz="3200" dirty="0" smtClean="0"/>
            </a:br>
            <a:r>
              <a:rPr lang="en-US" sz="3200" dirty="0"/>
              <a:t/>
            </a:r>
            <a:br>
              <a:rPr lang="en-US" sz="3200" dirty="0"/>
            </a:br>
            <a:r>
              <a:rPr lang="en-US" sz="3200" dirty="0" smtClean="0"/>
              <a:t>FLACCO         24,750,000     WEDDLE   8,250,000     A HOWARD     5,000,000</a:t>
            </a:r>
            <a:br>
              <a:rPr lang="en-US" sz="3200" dirty="0" smtClean="0"/>
            </a:br>
            <a:r>
              <a:rPr lang="en-US" sz="3200" dirty="0" smtClean="0"/>
              <a:t>J SMITH         15,675,000      MACLIN   7,500,000     KOCH               3,550,000 </a:t>
            </a:r>
            <a:br>
              <a:rPr lang="en-US" sz="3200" dirty="0" smtClean="0"/>
            </a:br>
            <a:r>
              <a:rPr lang="en-US" sz="3200" dirty="0" smtClean="0"/>
              <a:t>B WILLIAMS  11,545,000     CARR         7,000,000     WOODHEAD  3,300,000 </a:t>
            </a:r>
            <a:br>
              <a:rPr lang="en-US" sz="3200" dirty="0" smtClean="0"/>
            </a:br>
            <a:r>
              <a:rPr lang="en-US" sz="3200" dirty="0" smtClean="0"/>
              <a:t>YANDA           10,125,000      SUGGS     6,950,000     PERRIMAN      2,769,875</a:t>
            </a:r>
            <a:br>
              <a:rPr lang="en-US" sz="3200" dirty="0" smtClean="0"/>
            </a:br>
            <a:r>
              <a:rPr lang="en-US" sz="3200" dirty="0" smtClean="0"/>
              <a:t> T JEFFERSON  8,990,808      STANLEY  5,586,636</a:t>
            </a:r>
            <a:br>
              <a:rPr lang="en-US" sz="3200" dirty="0" smtClean="0"/>
            </a:br>
            <a:r>
              <a:rPr lang="en-US" sz="3200" dirty="0" smtClean="0"/>
              <a:t>MOSLEY           8,718,000      TUCKER    5,046,666</a:t>
            </a:r>
            <a:endParaRPr lang="en-US" sz="3200" dirty="0"/>
          </a:p>
        </p:txBody>
      </p:sp>
    </p:spTree>
    <p:extLst>
      <p:ext uri="{BB962C8B-B14F-4D97-AF65-F5344CB8AC3E}">
        <p14:creationId xmlns:p14="http://schemas.microsoft.com/office/powerpoint/2010/main" val="2439797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1.  FREE AGENCY  - 6 GAMES ACTIVE ROSTER = 1 SEASON (3 FOR OTHERS)</a:t>
            </a:r>
            <a:br>
              <a:rPr lang="en-US" sz="3200" dirty="0" smtClean="0"/>
            </a:br>
            <a:r>
              <a:rPr lang="en-US" sz="3200" dirty="0" smtClean="0"/>
              <a:t>      A.  LESS THAN 3 YEARS – EXCLUSIVE PLAYER RIGHTS</a:t>
            </a:r>
            <a:br>
              <a:rPr lang="en-US" sz="3200" dirty="0" smtClean="0"/>
            </a:br>
            <a:r>
              <a:rPr lang="en-US" sz="3200" dirty="0" smtClean="0"/>
              <a:t>      B.  3 BUT NOT 4 – RESTRICTED FREE AGENT – RIGHT OF FIRST</a:t>
            </a:r>
            <a:br>
              <a:rPr lang="en-US" sz="3200" dirty="0" smtClean="0"/>
            </a:br>
            <a:r>
              <a:rPr lang="en-US" sz="3200" dirty="0" smtClean="0"/>
              <a:t>                REFUSAL BUT ONLY IF OLD CLUB MADE QUALIFYING </a:t>
            </a:r>
            <a:br>
              <a:rPr lang="en-US" sz="3200" dirty="0" smtClean="0"/>
            </a:br>
            <a:r>
              <a:rPr lang="en-US" sz="3200" dirty="0" smtClean="0"/>
              <a:t>                OFFER DEPENDENT ON PRIOR CONTRACT AND DRAFT RD.</a:t>
            </a:r>
            <a:br>
              <a:rPr lang="en-US" sz="3200" dirty="0" smtClean="0"/>
            </a:br>
            <a:r>
              <a:rPr lang="en-US" sz="3200" dirty="0" smtClean="0"/>
              <a:t>      C.  4 OR MORE YEARS – UNRESTRICTED FA.</a:t>
            </a:r>
            <a:br>
              <a:rPr lang="en-US" sz="3200" dirty="0" smtClean="0"/>
            </a:br>
            <a:r>
              <a:rPr lang="en-US" sz="3200" dirty="0" smtClean="0"/>
              <a:t/>
            </a:r>
            <a:br>
              <a:rPr lang="en-US" sz="3200" dirty="0" smtClean="0"/>
            </a:br>
            <a:r>
              <a:rPr lang="en-US" sz="3200" dirty="0" smtClean="0"/>
              <a:t>3.  FRANCHISE PLAYER – FULLY GUARANTEED – ONLY 1 PER TEAM</a:t>
            </a:r>
            <a:br>
              <a:rPr lang="en-US" sz="3200" dirty="0" smtClean="0"/>
            </a:br>
            <a:r>
              <a:rPr lang="en-US" sz="3200" dirty="0" smtClean="0"/>
              <a:t/>
            </a:r>
            <a:br>
              <a:rPr lang="en-US" sz="3200" dirty="0" smtClean="0"/>
            </a:br>
            <a:r>
              <a:rPr lang="en-US" sz="3200" dirty="0" smtClean="0"/>
              <a:t>      A.  NON-EXCLUSIVE TENDER – 1 YEAR – GREATER OF 120% OF </a:t>
            </a:r>
            <a:br>
              <a:rPr lang="en-US" sz="3200" dirty="0" smtClean="0"/>
            </a:br>
            <a:r>
              <a:rPr lang="en-US" sz="3200" dirty="0" smtClean="0"/>
              <a:t>                 PRIOR YEAR’S CAP SALARY OR AVG. OF 5 HIGHEST CAP SALARIES </a:t>
            </a:r>
            <a:br>
              <a:rPr lang="en-US" sz="3200" dirty="0" smtClean="0"/>
            </a:br>
            <a:r>
              <a:rPr lang="en-US" sz="3200" dirty="0" smtClean="0"/>
              <a:t>                 AT POSITION IN PRIOR YEAR.</a:t>
            </a:r>
            <a:br>
              <a:rPr lang="en-US" sz="3200" dirty="0" smtClean="0"/>
            </a:br>
            <a:r>
              <a:rPr lang="en-US" sz="3200" dirty="0" smtClean="0"/>
              <a:t>      B.  EXCLUSIVE TENDER – 1 YEAR – GREATER OF NON-EXCLUSIVE </a:t>
            </a:r>
            <a:br>
              <a:rPr lang="en-US" sz="3200" dirty="0" smtClean="0"/>
            </a:br>
            <a:r>
              <a:rPr lang="en-US" sz="3200" dirty="0" smtClean="0"/>
              <a:t>                 OR AVG OF 5 HIGHEST CAP SALARIES AT POSITION AT END OF </a:t>
            </a:r>
            <a:br>
              <a:rPr lang="en-US" sz="3200" dirty="0" smtClean="0"/>
            </a:br>
            <a:r>
              <a:rPr lang="en-US" sz="3200" dirty="0" smtClean="0"/>
              <a:t>                 RESTRICTED FREE AGENCY PERIOD</a:t>
            </a:r>
            <a:br>
              <a:rPr lang="en-US" sz="3200" dirty="0" smtClean="0"/>
            </a:br>
            <a:r>
              <a:rPr lang="en-US" sz="3200" dirty="0" smtClean="0"/>
              <a:t>      C.  THIRD TIME FRANCHISE – AVG OF 5 HIGHEST IN NFL, 120% OF AVG</a:t>
            </a:r>
            <a:br>
              <a:rPr lang="en-US" sz="3200" dirty="0" smtClean="0"/>
            </a:br>
            <a:r>
              <a:rPr lang="en-US" sz="3200" dirty="0" smtClean="0"/>
              <a:t>                 5 HIGHEST AT POSITION OR 144% OF PRIOR (ALL CAP SALARIES).</a:t>
            </a:r>
            <a:endParaRPr lang="en-US" sz="3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
            <a:ext cx="12047621" cy="6665494"/>
          </a:xfrm>
        </p:spPr>
        <p:txBody>
          <a:bodyPr anchor="t">
            <a:normAutofit/>
          </a:bodyPr>
          <a:lstStyle/>
          <a:p>
            <a:r>
              <a:rPr lang="en-US" sz="3200" dirty="0" smtClean="0"/>
              <a:t>3.  TRANSITION PLAYERS – 1 TRANSITION + 1 FRANCHISE OR 2 TRANS.</a:t>
            </a:r>
            <a:br>
              <a:rPr lang="en-US" sz="3200" dirty="0" smtClean="0"/>
            </a:br>
            <a:r>
              <a:rPr lang="en-US" sz="3200" dirty="0" smtClean="0"/>
              <a:t/>
            </a:r>
            <a:br>
              <a:rPr lang="en-US" sz="3200" dirty="0" smtClean="0"/>
            </a:br>
            <a:r>
              <a:rPr lang="en-US" sz="3200" dirty="0" smtClean="0"/>
              <a:t>      A.  GREATER OF CAP AVERAGE OF 10 HIGHEST AT POSITION IN PRIOR</a:t>
            </a:r>
            <a:br>
              <a:rPr lang="en-US" sz="3200" dirty="0" smtClean="0"/>
            </a:br>
            <a:r>
              <a:rPr lang="en-US" sz="3200" dirty="0" smtClean="0"/>
              <a:t>                  YEAR OR 120% OF PRIOR YEAR’S CAP NUMBER.</a:t>
            </a:r>
            <a:br>
              <a:rPr lang="en-US" sz="3200" dirty="0" smtClean="0"/>
            </a:br>
            <a:r>
              <a:rPr lang="en-US" sz="3200" dirty="0" smtClean="0"/>
              <a:t/>
            </a:r>
            <a:br>
              <a:rPr lang="en-US" sz="3200" dirty="0" smtClean="0"/>
            </a:br>
            <a:r>
              <a:rPr lang="en-US" sz="3200" dirty="0" smtClean="0"/>
              <a:t>      B.  OLD CLUB RECEIVES RIGHT OF FIRST REFUSAL (GUARANTEED $$,</a:t>
            </a:r>
            <a:br>
              <a:rPr lang="en-US" sz="3200" dirty="0" smtClean="0"/>
            </a:br>
            <a:r>
              <a:rPr lang="en-US" sz="3200" dirty="0" smtClean="0"/>
              <a:t>                   PARA 5 SALARY, LIKELY TO BE EARNED PB = PRINCIPAL TERMS)</a:t>
            </a:r>
            <a:br>
              <a:rPr lang="en-US" sz="3200" dirty="0" smtClean="0"/>
            </a:br>
            <a:r>
              <a:rPr lang="en-US" sz="3200" dirty="0" smtClean="0"/>
              <a:t/>
            </a:r>
            <a:br>
              <a:rPr lang="en-US" sz="3200" dirty="0" smtClean="0"/>
            </a:br>
            <a:r>
              <a:rPr lang="en-US" sz="3200" dirty="0" smtClean="0"/>
              <a:t>      C.  OLD CLUB CAN WITHDRAW. </a:t>
            </a:r>
            <a:br>
              <a:rPr lang="en-US" sz="3200" dirty="0" smtClean="0"/>
            </a:br>
            <a:r>
              <a:rPr lang="en-US" sz="3200" dirty="0" smtClean="0"/>
              <a:t/>
            </a:r>
            <a:br>
              <a:rPr lang="en-US" sz="3200" dirty="0" smtClean="0"/>
            </a:br>
            <a:r>
              <a:rPr lang="en-US" sz="3200" dirty="0" smtClean="0"/>
              <a:t>4.  ALL FREE AGENTS MUST SIGN WITH NEW CLUB BY JULY 22.  AFTER THAT, ONLY SIGN WITH OLD CLUB UNTIL 10</a:t>
            </a:r>
            <a:r>
              <a:rPr lang="en-US" sz="3200" baseline="30000" dirty="0" smtClean="0"/>
              <a:t>TH</a:t>
            </a:r>
            <a:r>
              <a:rPr lang="en-US" sz="3200" dirty="0" smtClean="0"/>
              <a:t> GAME.  SIT FOR REST OF THE YEAR IF NOT SIGNED BY 10</a:t>
            </a:r>
            <a:r>
              <a:rPr lang="en-US" sz="3200" baseline="30000" dirty="0" smtClean="0"/>
              <a:t>TH</a:t>
            </a:r>
            <a:r>
              <a:rPr lang="en-US" sz="3200" dirty="0" smtClean="0"/>
              <a:t> GAME. </a:t>
            </a:r>
            <a:endParaRPr lang="en-US" sz="32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NATIONAL BASKETBALL ASSOCIATION – 2017 CBA – AGREEMENT UNTIL AFTER 2023-2024 SEASON BUT EITHER SIDE CAN OPT OUT AFTER 2022-2023 SEASON.  </a:t>
            </a:r>
            <a:br>
              <a:rPr lang="en-US" sz="3200" dirty="0" smtClean="0"/>
            </a:br>
            <a:r>
              <a:rPr lang="en-US" sz="3200" dirty="0" smtClean="0"/>
              <a:t/>
            </a:r>
            <a:br>
              <a:rPr lang="en-US" sz="3200" dirty="0" smtClean="0"/>
            </a:br>
            <a:r>
              <a:rPr lang="en-US" sz="3200" dirty="0" smtClean="0"/>
              <a:t>1.  CAP = (44.74% OF </a:t>
            </a:r>
            <a:r>
              <a:rPr lang="en-US" sz="3200" dirty="0" smtClean="0">
                <a:solidFill>
                  <a:srgbClr val="FF0000"/>
                </a:solidFill>
              </a:rPr>
              <a:t>B</a:t>
            </a:r>
            <a:r>
              <a:rPr lang="en-US" sz="3200" dirty="0" smtClean="0"/>
              <a:t>ASKETBALL </a:t>
            </a:r>
            <a:r>
              <a:rPr lang="en-US" sz="3200" dirty="0" smtClean="0">
                <a:solidFill>
                  <a:srgbClr val="FF0000"/>
                </a:solidFill>
              </a:rPr>
              <a:t>R</a:t>
            </a:r>
            <a:r>
              <a:rPr lang="en-US" sz="3200" dirty="0" smtClean="0"/>
              <a:t>ELATED </a:t>
            </a:r>
            <a:r>
              <a:rPr lang="en-US" sz="3200" dirty="0" smtClean="0">
                <a:solidFill>
                  <a:srgbClr val="FF0000"/>
                </a:solidFill>
              </a:rPr>
              <a:t>I</a:t>
            </a:r>
            <a:r>
              <a:rPr lang="en-US" sz="3200" dirty="0" smtClean="0"/>
              <a:t>NCOME – PLAYER BENEFITS) */* NUMBER OF TEAMS (30).  </a:t>
            </a:r>
            <a:br>
              <a:rPr lang="en-US" sz="3200" dirty="0" smtClean="0"/>
            </a:br>
            <a:r>
              <a:rPr lang="en-US" sz="3200" dirty="0" smtClean="0"/>
              <a:t>           2016-17 =  $ 90,100,000     (9 YEAR, $ 24 BIL MEDIA DEAL)</a:t>
            </a:r>
            <a:br>
              <a:rPr lang="en-US" sz="3200" dirty="0" smtClean="0"/>
            </a:br>
            <a:r>
              <a:rPr lang="en-US" sz="3200" dirty="0" smtClean="0"/>
              <a:t>           2017-18 =  $ 99,093,000</a:t>
            </a:r>
            <a:br>
              <a:rPr lang="en-US" sz="3200" dirty="0" smtClean="0"/>
            </a:br>
            <a:r>
              <a:rPr lang="en-US" sz="3200" dirty="0"/>
              <a:t> </a:t>
            </a:r>
            <a:r>
              <a:rPr lang="en-US" sz="3200" dirty="0" smtClean="0"/>
              <a:t>          2018-19 =  $ 108,000,000   (FORECASTED)</a:t>
            </a:r>
            <a:br>
              <a:rPr lang="en-US" sz="3200" dirty="0" smtClean="0"/>
            </a:br>
            <a:r>
              <a:rPr lang="en-US" sz="3200" dirty="0"/>
              <a:t> </a:t>
            </a:r>
            <a:r>
              <a:rPr lang="en-US" sz="3200" dirty="0" smtClean="0"/>
              <a:t>          2019-20 =  $  109,000,000  (FORECASTED)</a:t>
            </a:r>
            <a:br>
              <a:rPr lang="en-US" sz="3200" dirty="0" smtClean="0"/>
            </a:br>
            <a:r>
              <a:rPr lang="en-US" sz="3200" dirty="0" smtClean="0"/>
              <a:t/>
            </a:r>
            <a:br>
              <a:rPr lang="en-US" sz="3200" dirty="0" smtClean="0"/>
            </a:br>
            <a:r>
              <a:rPr lang="en-US" sz="3200" dirty="0" smtClean="0"/>
              <a:t>2.  FORECASTED BRI AND ACTUAL BRI</a:t>
            </a:r>
            <a:br>
              <a:rPr lang="en-US" sz="3200" dirty="0" smtClean="0"/>
            </a:br>
            <a:r>
              <a:rPr lang="en-US" sz="3200" dirty="0" smtClean="0"/>
              <a:t/>
            </a:r>
            <a:br>
              <a:rPr lang="en-US" sz="3200" dirty="0" smtClean="0"/>
            </a:br>
            <a:r>
              <a:rPr lang="en-US" sz="3200" dirty="0" smtClean="0"/>
              <a:t>3.  MINIMUM AND MAXIMUM CONTRACTS – HANDOUT 16 AND 17.  SEE CHARTS</a:t>
            </a:r>
            <a:r>
              <a:rPr lang="en-US" sz="3200" smtClean="0"/>
              <a:t>.   </a:t>
            </a:r>
            <a:r>
              <a:rPr lang="en-US" sz="3200" dirty="0" smtClean="0"/>
              <a:t>EXCEPTIONS – FREE AGENT MAX IS GREATER OF CHART OR 105% OF PRIOR YEAR’S SALARY; GOOD ROOKIES QUALIFY FOR 5</a:t>
            </a:r>
            <a:r>
              <a:rPr lang="en-US" sz="3200" baseline="30000" dirty="0" smtClean="0"/>
              <a:t>TH</a:t>
            </a:r>
            <a:r>
              <a:rPr lang="en-US" sz="3200" dirty="0" smtClean="0"/>
              <a:t> YR. 30% MAX.  ONLY FIRST YEAR OF NEW DEALS SUBJECT TO MAX BUT RAISES LIMITED.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8443"/>
            <a:ext cx="11125200" cy="6545178"/>
          </a:xfrm>
        </p:spPr>
        <p:txBody>
          <a:bodyPr anchor="t">
            <a:normAutofit/>
          </a:bodyPr>
          <a:lstStyle/>
          <a:p>
            <a:r>
              <a:rPr lang="en-US" sz="3200" dirty="0" smtClean="0"/>
              <a:t>4.  EACH TEAM LIMITED TO 12 ACTIVE AND 1 -3 INACTIVE (14.5 GUARANTY)  SIGNING BONUS LIMITED TO 15% OF TOTAL DEAL.  PRORATED OVER GUARANTEED YEARS OF THE CONTRACT (MOST ARE).  FOR CAP COUNT: </a:t>
            </a:r>
            <a:br>
              <a:rPr lang="en-US" sz="3200" dirty="0" smtClean="0"/>
            </a:br>
            <a:r>
              <a:rPr lang="en-US" sz="3200" dirty="0" smtClean="0"/>
              <a:t/>
            </a:r>
            <a:br>
              <a:rPr lang="en-US" sz="3200" dirty="0" smtClean="0"/>
            </a:br>
            <a:r>
              <a:rPr lang="en-US" sz="3200" dirty="0" smtClean="0"/>
              <a:t>    A.  SALARIES OF ALL ACTIVE AND INACTIVE</a:t>
            </a:r>
            <a:br>
              <a:rPr lang="en-US" sz="3200" dirty="0" smtClean="0"/>
            </a:br>
            <a:r>
              <a:rPr lang="en-US" sz="3200" dirty="0" smtClean="0"/>
              <a:t>    B.  LIKELY TO BE EARNED BONUSES</a:t>
            </a:r>
            <a:br>
              <a:rPr lang="en-US" sz="3200" dirty="0" smtClean="0"/>
            </a:br>
            <a:r>
              <a:rPr lang="en-US" sz="3200" dirty="0" smtClean="0"/>
              <a:t>    C.  GUARANTEED SALARIES BEING PAID TO WAIVED PLAYERS</a:t>
            </a:r>
            <a:br>
              <a:rPr lang="en-US" sz="3200" dirty="0" smtClean="0"/>
            </a:br>
            <a:r>
              <a:rPr lang="en-US" sz="3200" dirty="0" smtClean="0"/>
              <a:t>    D.  </a:t>
            </a:r>
            <a:r>
              <a:rPr lang="en-US" sz="3200" dirty="0" smtClean="0">
                <a:solidFill>
                  <a:srgbClr val="7030A0"/>
                </a:solidFill>
              </a:rPr>
              <a:t>CAP HOLDS </a:t>
            </a:r>
            <a:r>
              <a:rPr lang="en-US" sz="3200" dirty="0" smtClean="0"/>
              <a:t>- CERTAIN FILED GRIEVANCES, AGREED BUT NOT</a:t>
            </a:r>
            <a:br>
              <a:rPr lang="en-US" sz="3200" dirty="0" smtClean="0"/>
            </a:br>
            <a:r>
              <a:rPr lang="en-US" sz="3200" dirty="0" smtClean="0"/>
              <a:t>             YET EXECUTED, PRIOR SALARY OF UNRENOUNCED FREE    </a:t>
            </a:r>
            <a:br>
              <a:rPr lang="en-US" sz="3200" dirty="0" smtClean="0"/>
            </a:br>
            <a:r>
              <a:rPr lang="en-US" sz="3200" dirty="0" smtClean="0"/>
              <a:t>             AGENTS, SALARIES FOR FIRST ROUND DRAFT PICKS AND 10                     </a:t>
            </a:r>
            <a:br>
              <a:rPr lang="en-US" sz="3200" dirty="0" smtClean="0"/>
            </a:br>
            <a:r>
              <a:rPr lang="en-US" sz="3200" dirty="0" smtClean="0"/>
              <a:t>             DAY CONTRACTS.</a:t>
            </a:r>
            <a:br>
              <a:rPr lang="en-US" sz="3200" dirty="0" smtClean="0"/>
            </a:br>
            <a:r>
              <a:rPr lang="en-US" sz="3200" dirty="0" smtClean="0"/>
              <a:t/>
            </a:r>
            <a:br>
              <a:rPr lang="en-US" sz="3200" dirty="0" smtClean="0"/>
            </a:br>
            <a:r>
              <a:rPr lang="en-US" sz="3200" dirty="0" smtClean="0"/>
              <a:t>5.  SALARY CAP EXCEPTIONS – HANDOUT 25.</a:t>
            </a:r>
            <a:endParaRPr lang="en-US" sz="32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0"/>
            <a:ext cx="11185358" cy="6857999"/>
          </a:xfrm>
        </p:spPr>
        <p:txBody>
          <a:bodyPr anchor="t">
            <a:normAutofit fontScale="90000"/>
          </a:bodyPr>
          <a:lstStyle/>
          <a:p>
            <a:r>
              <a:rPr lang="en-US" sz="3200" dirty="0"/>
              <a:t>6</a:t>
            </a:r>
            <a:r>
              <a:rPr lang="en-US" sz="3200" dirty="0" smtClean="0"/>
              <a:t>.  PLAYERS GUARANTEED 50% OF FORCASTED BRI (+ OR –) 60.5% OF THE AMOUNT ACTUAL REVENUE EXCEEDS OR FALL SHORT OF FORECASTED, WITH A LOWER LIMIT OF 49% OF BRI AND AN UPPER LIMIT OF 51% OF BRI.  SEE CHART ON 18.</a:t>
            </a:r>
            <a:br>
              <a:rPr lang="en-US" sz="3200" dirty="0" smtClean="0"/>
            </a:br>
            <a:r>
              <a:rPr lang="en-US" sz="3200" dirty="0" smtClean="0"/>
              <a:t/>
            </a:r>
            <a:br>
              <a:rPr lang="en-US" sz="3200" dirty="0" smtClean="0"/>
            </a:br>
            <a:r>
              <a:rPr lang="en-US" sz="3200" dirty="0" smtClean="0"/>
              <a:t>7.  ESCROW SYSTEM.  PLAYERS HAVE 10% OF  THEIR MONEY HELD BACK.  CAN NEVER LOSE MORE.  SEE CHARTS 19 AND 20.</a:t>
            </a:r>
            <a:br>
              <a:rPr lang="en-US" sz="3200" dirty="0" smtClean="0"/>
            </a:br>
            <a:r>
              <a:rPr lang="en-US" sz="3200" dirty="0" smtClean="0"/>
              <a:t/>
            </a:r>
            <a:br>
              <a:rPr lang="en-US" sz="3200" dirty="0" smtClean="0"/>
            </a:br>
            <a:r>
              <a:rPr lang="en-US" sz="3200" dirty="0" smtClean="0"/>
              <a:t>8.  LUXURY TAX.  PAY $ 1.50 FOR EVERY DOLLAR TEAM IS OVER THE SPECIFIED TAX NUMBER (2018-19 = $ 123,700,000 THEN % OF CAP).  IF MORE THAN $ 6,000,000 OVER THE TAX NUMBER, HIGHER NUMBER AND VARIOUS NON-FINANCIAL PENALITIES ALSO KICK IN (USUALLY LOSING SOME CAP EXEMPTION) (CAVS PAID $ 54,000,000 FOR 2015-16.)</a:t>
            </a:r>
            <a:br>
              <a:rPr lang="en-US" sz="3200" dirty="0" smtClean="0"/>
            </a:br>
            <a:r>
              <a:rPr lang="en-US" sz="3200" dirty="0" smtClean="0"/>
              <a:t/>
            </a:r>
            <a:br>
              <a:rPr lang="en-US" sz="3200" dirty="0" smtClean="0"/>
            </a:br>
            <a:r>
              <a:rPr lang="en-US" sz="3200" dirty="0" smtClean="0"/>
              <a:t>9.  REVENUE SHARING. HIGHLY PROFITABLE TEAMS MAKE PAYMENTS TO LESS PROFITABLE TEAMS.  LOGIC – HIGH TEAMS DRIVE UP CAP AND MINIMUM PLAYER PAYMENTS FOR ALL – THIS SUBSIDIZES FOR THAT.</a:t>
            </a:r>
            <a:endParaRPr lang="en-US" sz="32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REVENUE SHARING EXAMPLE</a:t>
            </a:r>
            <a:br>
              <a:rPr lang="en-US" sz="3200" dirty="0" smtClean="0"/>
            </a:br>
            <a:r>
              <a:rPr lang="en-US" sz="3200" dirty="0" smtClean="0"/>
              <a:t>                                                                        TEAM A                   TEAM B</a:t>
            </a:r>
            <a:br>
              <a:rPr lang="en-US" sz="3200" dirty="0" smtClean="0"/>
            </a:br>
            <a:r>
              <a:rPr lang="en-US" sz="3200" dirty="0" smtClean="0"/>
              <a:t/>
            </a:r>
            <a:br>
              <a:rPr lang="en-US" sz="3200" dirty="0" smtClean="0"/>
            </a:br>
            <a:r>
              <a:rPr lang="en-US" sz="3200" dirty="0" smtClean="0"/>
              <a:t>TOTAL REVENUES                                              84                           281</a:t>
            </a:r>
            <a:br>
              <a:rPr lang="en-US" sz="3200" dirty="0" smtClean="0"/>
            </a:br>
            <a:r>
              <a:rPr lang="en-US" sz="3200" dirty="0" smtClean="0"/>
              <a:t>PROFIT BEFORE REVENUE SHARE                  </a:t>
            </a:r>
            <a:r>
              <a:rPr lang="en-US" sz="3200" dirty="0" smtClean="0">
                <a:solidFill>
                  <a:srgbClr val="FF0000"/>
                </a:solidFill>
              </a:rPr>
              <a:t>(20)                         </a:t>
            </a:r>
            <a:r>
              <a:rPr lang="en-US" sz="3200" dirty="0" smtClean="0">
                <a:solidFill>
                  <a:schemeClr val="tx1">
                    <a:lumMod val="95000"/>
                    <a:lumOff val="5000"/>
                  </a:schemeClr>
                </a:solidFill>
              </a:rPr>
              <a:t>165</a:t>
            </a:r>
            <a:br>
              <a:rPr lang="en-US" sz="3200" dirty="0" smtClean="0">
                <a:solidFill>
                  <a:schemeClr val="tx1">
                    <a:lumMod val="95000"/>
                    <a:lumOff val="5000"/>
                  </a:schemeClr>
                </a:solidFill>
              </a:rPr>
            </a:br>
            <a:r>
              <a:rPr lang="en-US" sz="3200" dirty="0" smtClean="0">
                <a:solidFill>
                  <a:schemeClr val="tx1">
                    <a:lumMod val="95000"/>
                    <a:lumOff val="5000"/>
                  </a:schemeClr>
                </a:solidFill>
              </a:rPr>
              <a:t>PERCENTAGE TO FUND POOL                         55.8%                     55.8%</a:t>
            </a:r>
            <a:br>
              <a:rPr lang="en-US" sz="3200" dirty="0" smtClean="0">
                <a:solidFill>
                  <a:schemeClr val="tx1">
                    <a:lumMod val="95000"/>
                    <a:lumOff val="5000"/>
                  </a:schemeClr>
                </a:solidFill>
              </a:rPr>
            </a:br>
            <a:r>
              <a:rPr lang="en-US" sz="3200" dirty="0" smtClean="0">
                <a:solidFill>
                  <a:schemeClr val="tx1">
                    <a:lumMod val="95000"/>
                    <a:lumOff val="5000"/>
                  </a:schemeClr>
                </a:solidFill>
              </a:rPr>
              <a:t>AMOUNT CONTRIBUTED TO POOL                46.9                        156.8</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TOTAL POOL SIZE                                              2,075                      2,075</a:t>
            </a:r>
            <a:br>
              <a:rPr lang="en-US" sz="3200" dirty="0" smtClean="0">
                <a:solidFill>
                  <a:schemeClr val="tx1">
                    <a:lumMod val="95000"/>
                    <a:lumOff val="5000"/>
                  </a:schemeClr>
                </a:solidFill>
              </a:rPr>
            </a:br>
            <a:r>
              <a:rPr lang="en-US" sz="3200" dirty="0" smtClean="0">
                <a:solidFill>
                  <a:schemeClr val="tx1">
                    <a:lumMod val="95000"/>
                    <a:lumOff val="5000"/>
                  </a:schemeClr>
                </a:solidFill>
              </a:rPr>
              <a:t>1/30 OF POOL                                                     69.1                        69.1</a:t>
            </a:r>
            <a:br>
              <a:rPr lang="en-US" sz="3200" dirty="0" smtClean="0">
                <a:solidFill>
                  <a:schemeClr val="tx1">
                    <a:lumMod val="95000"/>
                    <a:lumOff val="5000"/>
                  </a:schemeClr>
                </a:solidFill>
              </a:rPr>
            </a:br>
            <a:r>
              <a:rPr lang="en-US" sz="3200" dirty="0" smtClean="0">
                <a:solidFill>
                  <a:schemeClr val="tx1">
                    <a:lumMod val="95000"/>
                    <a:lumOff val="5000"/>
                  </a:schemeClr>
                </a:solidFill>
              </a:rPr>
              <a:t>NET PAID/RECEIVED                                           22.2 REC                87.7 P</a:t>
            </a:r>
            <a:br>
              <a:rPr lang="en-US" sz="3200" dirty="0" smtClean="0">
                <a:solidFill>
                  <a:schemeClr val="tx1">
                    <a:lumMod val="95000"/>
                    <a:lumOff val="5000"/>
                  </a:schemeClr>
                </a:solidFill>
              </a:rPr>
            </a:br>
            <a:r>
              <a:rPr lang="en-US" sz="3200" dirty="0" smtClean="0">
                <a:solidFill>
                  <a:schemeClr val="tx1">
                    <a:lumMod val="95000"/>
                    <a:lumOff val="5000"/>
                  </a:schemeClr>
                </a:solidFill>
              </a:rPr>
              <a:t>CONTRIBUTION LIMITS                                      NA                           48</a:t>
            </a:r>
            <a:br>
              <a:rPr lang="en-US" sz="3200" dirty="0" smtClean="0">
                <a:solidFill>
                  <a:schemeClr val="tx1">
                    <a:lumMod val="95000"/>
                    <a:lumOff val="5000"/>
                  </a:schemeClr>
                </a:solidFill>
              </a:rPr>
            </a:br>
            <a:r>
              <a:rPr lang="en-US" sz="3200" dirty="0" smtClean="0">
                <a:solidFill>
                  <a:schemeClr val="tx1">
                    <a:lumMod val="95000"/>
                    <a:lumOff val="5000"/>
                  </a:schemeClr>
                </a:solidFill>
              </a:rPr>
              <a:t>ACTUAL AMOUNT PAID/RECEIVED                   22.2                        48</a:t>
            </a:r>
            <a:br>
              <a:rPr lang="en-US" sz="3200" dirty="0" smtClean="0">
                <a:solidFill>
                  <a:schemeClr val="tx1">
                    <a:lumMod val="95000"/>
                    <a:lumOff val="5000"/>
                  </a:schemeClr>
                </a:solidFill>
              </a:rPr>
            </a:br>
            <a:r>
              <a:rPr lang="en-US" sz="3200" dirty="0" smtClean="0">
                <a:solidFill>
                  <a:schemeClr val="tx1">
                    <a:lumMod val="95000"/>
                    <a:lumOff val="5000"/>
                  </a:schemeClr>
                </a:solidFill>
              </a:rPr>
              <a:t>PROFIT AFTER REVENUE SHARING                     2.2                       117.9 </a:t>
            </a:r>
            <a:br>
              <a:rPr lang="en-US" sz="3200" dirty="0" smtClean="0">
                <a:solidFill>
                  <a:schemeClr val="tx1">
                    <a:lumMod val="95000"/>
                    <a:lumOff val="5000"/>
                  </a:schemeClr>
                </a:solidFill>
              </a:rPr>
            </a:br>
            <a:endParaRPr lang="en-US" sz="3200"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10.  MINIMUM PAYMENTS TO PLAYERS = 90 % OF THE CAP.  CAP 2016-2017 = $ 90,000,000, MINIMUM = $ 81,000,000.  WELCOME TO DELLAVADOVA CONTRACT.</a:t>
            </a:r>
            <a:br>
              <a:rPr lang="en-US" sz="3200" dirty="0" smtClean="0"/>
            </a:br>
            <a:r>
              <a:rPr lang="en-US" sz="3200" dirty="0"/>
              <a:t/>
            </a:r>
            <a:br>
              <a:rPr lang="en-US" sz="3200" dirty="0"/>
            </a:br>
            <a:r>
              <a:rPr lang="en-US" sz="3200" dirty="0" smtClean="0"/>
              <a:t>11.  2017 CBA RUNS THROUGH 2023-2024 SEASON (EXPIRES JUNE 30, 2024).  HOWEVER, EITHER NBA AND NBAPA CAN TERMINATE </a:t>
            </a:r>
            <a:r>
              <a:rPr lang="en-US" sz="3200" smtClean="0"/>
              <a:t>AFTER 2022-2023 </a:t>
            </a:r>
            <a:r>
              <a:rPr lang="en-US" sz="3200" dirty="0" smtClean="0"/>
              <a:t>SEASON BY GIVING NOTICE OF INTENT TO DO SO ON OR BEFORE DECEMBER 15</a:t>
            </a:r>
            <a:r>
              <a:rPr lang="en-US" sz="3200" smtClean="0"/>
              <a:t>, 2022.  </a:t>
            </a:r>
            <a:r>
              <a:rPr lang="en-US" sz="3200" dirty="0" smtClean="0">
                <a:solidFill>
                  <a:srgbClr val="FF0000"/>
                </a:solidFill>
              </a:rPr>
              <a:t>IF YOU ARE NBAPA, DO YOU TERMINATE ?</a:t>
            </a:r>
            <a:br>
              <a:rPr lang="en-US" sz="3200" dirty="0" smtClean="0">
                <a:solidFill>
                  <a:srgbClr val="FF0000"/>
                </a:solidFill>
              </a:rPr>
            </a:br>
            <a:r>
              <a:rPr lang="en-US" sz="3200" dirty="0" smtClean="0">
                <a:solidFill>
                  <a:srgbClr val="FF0000"/>
                </a:solidFill>
              </a:rPr>
              <a:t/>
            </a:r>
            <a:br>
              <a:rPr lang="en-US" sz="3200" dirty="0" smtClean="0">
                <a:solidFill>
                  <a:srgbClr val="FF0000"/>
                </a:solidFill>
              </a:rPr>
            </a:br>
            <a:r>
              <a:rPr lang="en-US" sz="3200" dirty="0" smtClean="0">
                <a:solidFill>
                  <a:schemeClr val="tx1">
                    <a:lumMod val="95000"/>
                    <a:lumOff val="5000"/>
                  </a:schemeClr>
                </a:solidFill>
              </a:rPr>
              <a:t>MLB CBA  - 2017-2021  (TERMINATE DEC 1, 2021)</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1.  FIRST CLASS TRAVEL, SINGLE ROOM ON ROAD, $ 92.50 MEAL AND TIP MONEY.  $ 545,000 IS MLB MINIMUM FOR 2018, $ 555,000 FOR 2019.</a:t>
            </a:r>
            <a:br>
              <a:rPr lang="en-US" sz="3200" dirty="0" smtClean="0">
                <a:solidFill>
                  <a:schemeClr val="tx1">
                    <a:lumMod val="95000"/>
                    <a:lumOff val="5000"/>
                  </a:schemeClr>
                </a:solidFill>
              </a:rPr>
            </a:b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smtClean="0">
                <a:solidFill>
                  <a:schemeClr val="tx1">
                    <a:lumMod val="95000"/>
                    <a:lumOff val="5000"/>
                  </a:schemeClr>
                </a:solidFill>
              </a:rPr>
              <a:t>2.  IF RELEASED IN OFF SEASON OR SPRING TRAINING, 30 DAYS PAY.  IF RELEASED IN REGULAR SEASON, FULL YEAR’S PAY.  IF INJURED, FULL YEAR.</a:t>
            </a:r>
            <a:endParaRPr lang="en-US" sz="3200" dirty="0">
              <a:solidFill>
                <a:srgbClr val="FF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3.  ACTIVE PLAYER LIMIT – 25 MAXIMUM, 24 MINIMUM.  RESERVE LIST – 40 (COUNTING MAJORS AND MINORS).  </a:t>
            </a:r>
            <a:br>
              <a:rPr lang="en-US" sz="3200" dirty="0" smtClean="0"/>
            </a:br>
            <a:r>
              <a:rPr lang="en-US" sz="3200" dirty="0" smtClean="0"/>
              <a:t/>
            </a:r>
            <a:br>
              <a:rPr lang="en-US" sz="3200" dirty="0" smtClean="0"/>
            </a:br>
            <a:r>
              <a:rPr lang="en-US" sz="3200" dirty="0" smtClean="0"/>
              <a:t>4.  172 DAYS ON ACTIVE ROSTER, DISABLED LIST OR SUSPENDED LIST = 1 YEAR OF CREDITED SERVICE.</a:t>
            </a:r>
            <a:br>
              <a:rPr lang="en-US" sz="3200" dirty="0" smtClean="0"/>
            </a:br>
            <a:r>
              <a:rPr lang="en-US" sz="3200" dirty="0" smtClean="0"/>
              <a:t/>
            </a:r>
            <a:br>
              <a:rPr lang="en-US" sz="3200" dirty="0" smtClean="0"/>
            </a:br>
            <a:r>
              <a:rPr lang="en-US" sz="3200" dirty="0" smtClean="0"/>
              <a:t>5.  POST SEASON POOL – 60% OF GATE RECEIPTS.  SCALED TO PLAYERS – 36% TO WORLD SERIES WINNERS, 3% TO WILD CARD LOSERS.</a:t>
            </a:r>
            <a:br>
              <a:rPr lang="en-US" sz="3200" dirty="0" smtClean="0"/>
            </a:br>
            <a:r>
              <a:rPr lang="en-US" sz="3200" dirty="0" smtClean="0"/>
              <a:t/>
            </a:r>
            <a:br>
              <a:rPr lang="en-US" sz="3200" dirty="0" smtClean="0"/>
            </a:br>
            <a:r>
              <a:rPr lang="en-US" sz="3200" dirty="0" smtClean="0"/>
              <a:t>6.  SALARY ARBITRATION.  </a:t>
            </a:r>
            <a:r>
              <a:rPr lang="en-US" sz="3200" dirty="0" smtClean="0">
                <a:solidFill>
                  <a:srgbClr val="FF0000"/>
                </a:solidFill>
              </a:rPr>
              <a:t>3</a:t>
            </a:r>
            <a:r>
              <a:rPr lang="en-US" sz="3200" dirty="0" smtClean="0"/>
              <a:t> OR MORE BUT LESS THAN 6 YEARS OF CREDITED SERVICE </a:t>
            </a:r>
            <a:r>
              <a:rPr lang="en-US" sz="3200" dirty="0" smtClean="0">
                <a:solidFill>
                  <a:srgbClr val="FF0000"/>
                </a:solidFill>
              </a:rPr>
              <a:t>OR </a:t>
            </a:r>
            <a:r>
              <a:rPr lang="en-US" sz="3200" dirty="0" smtClean="0">
                <a:solidFill>
                  <a:schemeClr val="tx1">
                    <a:lumMod val="95000"/>
                    <a:lumOff val="5000"/>
                  </a:schemeClr>
                </a:solidFill>
              </a:rPr>
              <a:t>2 YEARS BUT LESS THAN 3 IF 86 DAYS OF SERVICE IN YEAR 1 AND TOP 22% IN TOTAL SERVICE IN CLASS OF PLAYERS WHO HAVE AT LEAST 2 BUT LESS THAN 3 YEARS OF CREDITED SERVICE.</a:t>
            </a:r>
            <a:endParaRPr lang="en-US" sz="3200" dirty="0">
              <a:solidFill>
                <a:srgbClr val="FF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FILING DATE = JANUARY 15,EXCHANGE DATE = JANUARY 18.  HEARINGS FEB 1 – 20 IN DESIGNATED CITIES.  BOTH SIDES EXECUTE CONTRACT WITH SALARY BLANK.  1 HOUR PRESENTATION EACH, 30 MINUTE REBUTTAL EACH.  PLAYER GOES FIRST.  EACH SIDE SUBMITS SALARY FIGURE – ARBITRATOR PICKS 1, CAN’T COMPROMISE.  CAN SETTLE ANY TIME BEFORE DECISION.</a:t>
            </a:r>
            <a:br>
              <a:rPr lang="en-US" sz="3200" dirty="0" smtClean="0"/>
            </a:br>
            <a:r>
              <a:rPr lang="en-US" sz="3200" dirty="0" smtClean="0"/>
              <a:t/>
            </a:r>
            <a:br>
              <a:rPr lang="en-US" sz="3200" dirty="0" smtClean="0"/>
            </a:br>
            <a:r>
              <a:rPr lang="en-US" sz="3200" dirty="0" smtClean="0"/>
              <a:t>FACTORS – CONTRIBUTE TO CLUB (PERFORMANCE, LEADERSHIP, PUBLIC APPEAL), LENGTH OF SERVICE AND CONSISTENCY OF PERFORMANCE, PAST $$$, COMPARATIVE BASEBALL SALARIES, PLAYER’S PHYSICAL AND MENTAL DEFECTS, RECENT RECORD OF CLUB AND RECENT ATTENDANCE.  CAN’T MENTION – PLAYER OR CLUB FINANCES, PRESS REPORTS OR ACCOLADES OR PREVIOUS OFFERS.</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168" y="144379"/>
            <a:ext cx="11562348" cy="6569242"/>
          </a:xfrm>
        </p:spPr>
        <p:txBody>
          <a:bodyPr anchor="t">
            <a:normAutofit fontScale="90000"/>
          </a:bodyPr>
          <a:lstStyle/>
          <a:p>
            <a:r>
              <a:rPr lang="en-US" sz="3200" dirty="0" smtClean="0"/>
              <a:t>5.  </a:t>
            </a:r>
            <a:r>
              <a:rPr lang="en-US" sz="3200" dirty="0" smtClean="0">
                <a:solidFill>
                  <a:srgbClr val="FF0000"/>
                </a:solidFill>
              </a:rPr>
              <a:t>MERCHANDISING, LICENSING, SPONSORSHIPS.  </a:t>
            </a:r>
            <a:r>
              <a:rPr lang="en-US" sz="3200" dirty="0" smtClean="0"/>
              <a:t>EXPLODING.  ESPECIALLY APPAREL.  MERCHANDISING REVENUE NOT SPLIT IF SOLD AT TEAM “STORE”.</a:t>
            </a:r>
            <a:br>
              <a:rPr lang="en-US" sz="3200" dirty="0" smtClean="0"/>
            </a:br>
            <a:r>
              <a:rPr lang="en-US" sz="3200" dirty="0" smtClean="0"/>
              <a:t/>
            </a:r>
            <a:br>
              <a:rPr lang="en-US" sz="3200" dirty="0" smtClean="0"/>
            </a:br>
            <a:r>
              <a:rPr lang="en-US" sz="3200" dirty="0" smtClean="0"/>
              <a:t>6.  </a:t>
            </a:r>
            <a:r>
              <a:rPr lang="en-US" sz="3200" dirty="0" smtClean="0">
                <a:solidFill>
                  <a:srgbClr val="FF0000"/>
                </a:solidFill>
              </a:rPr>
              <a:t>FRANCHISE APPRECIATION</a:t>
            </a:r>
            <a:r>
              <a:rPr lang="en-US" sz="3200" dirty="0" smtClean="0"/>
              <a:t>.  BRONCOS – 1981 – BOUGHT FOR $ 35 MIL – SOLD IN 1984 FOR $ 70 MIL. </a:t>
            </a:r>
            <a:r>
              <a:rPr lang="en-US" sz="3200" dirty="0" smtClean="0">
                <a:solidFill>
                  <a:srgbClr val="0070C0"/>
                </a:solidFill>
              </a:rPr>
              <a:t>RAMS</a:t>
            </a:r>
            <a:r>
              <a:rPr lang="en-US" sz="3200" dirty="0" smtClean="0"/>
              <a:t> GO FROM 1.45 BIL TO 2.9 BIL AFTER MOVE IS FINALIZED ($ 1.6 BIL NEW STADIUM AND GROUNDS). 2016 – 3 BIL.</a:t>
            </a:r>
            <a:br>
              <a:rPr lang="en-US" sz="3200" dirty="0" smtClean="0"/>
            </a:br>
            <a:r>
              <a:rPr lang="en-US" sz="3200" dirty="0" smtClean="0"/>
              <a:t> </a:t>
            </a:r>
            <a:r>
              <a:rPr lang="en-US" sz="3200" dirty="0" smtClean="0">
                <a:solidFill>
                  <a:srgbClr val="FF0000"/>
                </a:solidFill>
              </a:rPr>
              <a:t>2016 (2015 SEASON</a:t>
            </a:r>
            <a:r>
              <a:rPr lang="en-US" sz="3200" dirty="0" smtClean="0"/>
              <a:t>) – </a:t>
            </a:r>
            <a:br>
              <a:rPr lang="en-US" sz="3200" dirty="0" smtClean="0"/>
            </a:br>
            <a:r>
              <a:rPr lang="en-US" sz="3200" dirty="0" smtClean="0"/>
              <a:t>DALLAS AT $4 BIL ($ 620 MIL REVENUE)(BUY 1989 FOR $ 140 MIL – 2,757%)</a:t>
            </a:r>
            <a:br>
              <a:rPr lang="en-US" sz="3200" dirty="0" smtClean="0"/>
            </a:br>
            <a:r>
              <a:rPr lang="en-US" sz="3200" dirty="0" smtClean="0"/>
              <a:t>GREEN BAY 10</a:t>
            </a:r>
            <a:r>
              <a:rPr lang="en-US" sz="3200" baseline="30000" dirty="0" smtClean="0"/>
              <a:t>TH</a:t>
            </a:r>
            <a:r>
              <a:rPr lang="en-US" sz="3200" dirty="0" smtClean="0"/>
              <a:t> AT $ 1.95 BIL ($ 347 MIL) AND </a:t>
            </a:r>
            <a:br>
              <a:rPr lang="en-US" sz="3200" dirty="0" smtClean="0"/>
            </a:br>
            <a:r>
              <a:rPr lang="en-US" sz="3200" dirty="0" smtClean="0"/>
              <a:t>BUFF LAST AT $ 1.4 BIL ($ 296 MIL).</a:t>
            </a:r>
            <a:br>
              <a:rPr lang="en-US" sz="3200" dirty="0" smtClean="0"/>
            </a:br>
            <a:r>
              <a:rPr lang="en-US" sz="3200" dirty="0" smtClean="0">
                <a:solidFill>
                  <a:srgbClr val="FF0000"/>
                </a:solidFill>
              </a:rPr>
              <a:t>2017 (2016 SEASON) </a:t>
            </a:r>
            <a:r>
              <a:rPr lang="en-US" sz="3200" dirty="0" smtClean="0"/>
              <a:t>– DALLAS – 4.8; GB – 14</a:t>
            </a:r>
            <a:r>
              <a:rPr lang="en-US" sz="3200" baseline="30000" dirty="0" smtClean="0"/>
              <a:t>TH</a:t>
            </a:r>
            <a:r>
              <a:rPr lang="en-US" sz="3200" dirty="0" smtClean="0"/>
              <a:t> = 2.55;BUFF LAST 1.6</a:t>
            </a:r>
            <a:br>
              <a:rPr lang="en-US" sz="3200" dirty="0" smtClean="0"/>
            </a:br>
            <a:r>
              <a:rPr lang="en-US" sz="3200" dirty="0" smtClean="0"/>
              <a:t> </a:t>
            </a:r>
            <a:br>
              <a:rPr lang="en-US" sz="3200" dirty="0" smtClean="0"/>
            </a:br>
            <a:r>
              <a:rPr lang="en-US" sz="3200" dirty="0" smtClean="0"/>
              <a:t>LA CLIPPERS WHEN STERLING IS “FORCED” TO SELL FOR RACIST COMMENTS  AFTER 2014 SEASON – S. BALMER PAYS $ 2 BIL – THOUGHT TO BE WORTH $ 600 MIL.  (NEW NBA TV DEAL – TEAMS FROM $ 20 MIL - $ 75 MIL PER.)</a:t>
            </a:r>
            <a:endParaRPr lang="en-US" sz="32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713620"/>
          </a:xfrm>
        </p:spPr>
        <p:txBody>
          <a:bodyPr anchor="t">
            <a:normAutofit/>
          </a:bodyPr>
          <a:lstStyle/>
          <a:p>
            <a:r>
              <a:rPr lang="en-US" sz="3200" dirty="0" smtClean="0"/>
              <a:t>7.  FREE AGENCY – </a:t>
            </a:r>
            <a:r>
              <a:rPr lang="en-US" sz="3200" dirty="0" smtClean="0">
                <a:solidFill>
                  <a:srgbClr val="FF0000"/>
                </a:solidFill>
              </a:rPr>
              <a:t>6</a:t>
            </a:r>
            <a:r>
              <a:rPr lang="en-US" sz="3200" dirty="0" smtClean="0"/>
              <a:t> YEARS OF CREDITED SERVICE OR MORE.  QUIET PERIOD – ONLY DEAL IN $$$ WITH OLD CLUB, CAN TALK TO OTHERS ABOUT INTEREST, NO $$$.  OLD CLUB MUST MAKE QUALIFIYING OFFER – 1 YEAR, GUARANTEED, AVERAGE OF TOP 125.  IF LOSE PLAYER, SIGNING CLUBS THIRD HIGHEST DRAFT PICK FOR NEXT DRAFT (CAN LOSE $$ FROM INTERNATIONAL SIGNING BONUS POOL)</a:t>
            </a:r>
            <a:br>
              <a:rPr lang="en-US" sz="3200" dirty="0" smtClean="0"/>
            </a:br>
            <a:r>
              <a:rPr lang="en-US" sz="3200" dirty="0" smtClean="0"/>
              <a:t/>
            </a:r>
            <a:br>
              <a:rPr lang="en-US" sz="3200" dirty="0" smtClean="0"/>
            </a:br>
            <a:r>
              <a:rPr lang="en-US" sz="3200" dirty="0" smtClean="0"/>
              <a:t>8.  COMPETITIVE BALANCE TAX.  TAKE ACTUAL PAYROLL AND SUBTRACT TAX THRESHOLD AMOUNT (2018 = </a:t>
            </a:r>
            <a:r>
              <a:rPr lang="en-US" sz="3200" dirty="0" smtClean="0">
                <a:solidFill>
                  <a:srgbClr val="FF0000"/>
                </a:solidFill>
              </a:rPr>
              <a:t>$ 197 MIL, THEN 206, 208 AND 210</a:t>
            </a:r>
            <a:r>
              <a:rPr lang="en-US" sz="3200" dirty="0" smtClean="0"/>
              <a:t>), THEN TAX DIFFERENCE – 20% OF DIFFERENCE IF DIDN’T EXCEED THRESHOLD IN PRIOR YEAR, 30% IF TAXED AT 20% IN PRIOR YEAR, 50% IF TAXED AT 30% IN PRIOR YEAR.  ACTUAL PAYROLL = SALARIES, SIGNING BONUS PRORATED OVER GUARANTEED YEARS AND PERFORMANCE BONUSES ACTUALLY EARNED.  USES = PLAYER BENEFITS AND GROWTH FUND.</a:t>
            </a:r>
            <a:endParaRPr lang="en-US" sz="3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9.  REVENUE SHARING PLAN.  </a:t>
            </a:r>
            <a:br>
              <a:rPr lang="en-US" sz="3200" dirty="0" smtClean="0"/>
            </a:br>
            <a:r>
              <a:rPr lang="en-US" sz="3200" dirty="0" smtClean="0"/>
              <a:t/>
            </a:r>
            <a:br>
              <a:rPr lang="en-US" sz="3200" dirty="0" smtClean="0"/>
            </a:br>
            <a:r>
              <a:rPr lang="en-US" sz="3200" dirty="0" smtClean="0"/>
              <a:t>    A.  34% OF NET LOCAL REVENUE AND DIVIDE BY NUMBER OF </a:t>
            </a:r>
            <a:br>
              <a:rPr lang="en-US" sz="3200" dirty="0" smtClean="0"/>
            </a:br>
            <a:r>
              <a:rPr lang="en-US" sz="3200" dirty="0" smtClean="0"/>
              <a:t>          CLUBS.  NET LOCAL = GROSS REVENUE MINUS CENTRAL</a:t>
            </a:r>
            <a:br>
              <a:rPr lang="en-US" sz="3200" dirty="0" smtClean="0"/>
            </a:br>
            <a:r>
              <a:rPr lang="en-US" sz="3200" dirty="0" smtClean="0"/>
              <a:t>          REVENUE (NATIONAL MEDIA, MLB PROPERTIES, ETC.).  IF</a:t>
            </a:r>
            <a:br>
              <a:rPr lang="en-US" sz="3200" dirty="0" smtClean="0"/>
            </a:br>
            <a:r>
              <a:rPr lang="en-US" sz="3200" dirty="0" smtClean="0"/>
              <a:t>          NET LOCAL = $ 2.2 BILLION, 34% = $ 750,000,000.  DIVIDE BY </a:t>
            </a:r>
            <a:br>
              <a:rPr lang="en-US" sz="3200" dirty="0" smtClean="0"/>
            </a:br>
            <a:r>
              <a:rPr lang="en-US" sz="3200" dirty="0" smtClean="0"/>
              <a:t>          30 =  $ 25,000,000 PER CLUB.  CLUBS CONTRIBUTE IF OVER THAT AMOUNT </a:t>
            </a:r>
            <a:br>
              <a:rPr lang="en-US" sz="3200" dirty="0" smtClean="0"/>
            </a:br>
            <a:r>
              <a:rPr lang="en-US" sz="3200" dirty="0"/>
              <a:t> </a:t>
            </a:r>
            <a:r>
              <a:rPr lang="en-US" sz="3200" dirty="0" smtClean="0"/>
              <a:t>         RECEIVE DIFFERENCE IF UNDER THAT AMOUNT.  NY YANKEES         </a:t>
            </a:r>
            <a:br>
              <a:rPr lang="en-US" sz="3200" dirty="0" smtClean="0"/>
            </a:br>
            <a:r>
              <a:rPr lang="en-US" sz="3200" dirty="0" smtClean="0"/>
              <a:t>          $ 60,000,000 MINUS $ 25 MIL = $ 35 MIL NET CONTRIBUTION. SIMILAR TO    </a:t>
            </a:r>
            <a:br>
              <a:rPr lang="en-US" sz="3200" dirty="0" smtClean="0"/>
            </a:br>
            <a:r>
              <a:rPr lang="en-US" sz="3200" dirty="0" smtClean="0"/>
              <a:t>               NBA</a:t>
            </a:r>
            <a:br>
              <a:rPr lang="en-US" sz="3200" dirty="0" smtClean="0"/>
            </a:br>
            <a:r>
              <a:rPr lang="en-US" sz="3200" dirty="0" smtClean="0"/>
              <a:t/>
            </a:r>
            <a:br>
              <a:rPr lang="en-US" sz="3200" dirty="0" smtClean="0"/>
            </a:br>
            <a:r>
              <a:rPr lang="en-US" sz="3200" dirty="0" smtClean="0"/>
              <a:t>     B.  SECOND POOL OF 14% OF NET LOCAL (OUR EXAMPLE – 14 % OF    </a:t>
            </a:r>
            <a:br>
              <a:rPr lang="en-US" sz="3200" dirty="0" smtClean="0"/>
            </a:br>
            <a:r>
              <a:rPr lang="en-US" sz="3200" dirty="0" smtClean="0"/>
              <a:t>           $ 2.2 BIL = $ 308, 823, 529).  </a:t>
            </a:r>
            <a:br>
              <a:rPr lang="en-US" sz="3200" dirty="0" smtClean="0"/>
            </a:br>
            <a:r>
              <a:rPr lang="en-US" sz="3200" dirty="0" smtClean="0"/>
              <a:t>          FOR CLUB SHARE OF THIS AMOUNT, DIVIDE 30 CLUBS – 13  </a:t>
            </a:r>
            <a:br>
              <a:rPr lang="en-US" sz="3200" dirty="0" smtClean="0"/>
            </a:br>
            <a:r>
              <a:rPr lang="en-US" sz="3200" dirty="0" smtClean="0"/>
              <a:t>          CONTRIBUTORS  AND 17 RECIPIENTS.  PAY AND RECEIVE BASED ON      </a:t>
            </a:r>
            <a:br>
              <a:rPr lang="en-US" sz="3200" dirty="0" smtClean="0"/>
            </a:br>
            <a:r>
              <a:rPr lang="en-US" sz="3200" dirty="0" smtClean="0"/>
              <a:t>          VARIETY OF PERFORMANCE FACTORS (INCLUDING MARKET SIZE AND </a:t>
            </a:r>
            <a:br>
              <a:rPr lang="en-US" sz="3200" dirty="0" smtClean="0"/>
            </a:br>
            <a:r>
              <a:rPr lang="en-US" sz="3200" dirty="0" smtClean="0"/>
              <a:t>          ACTUAL NET LOCAL v PROJECTED – OVER/UNDER PERFORMING).</a:t>
            </a:r>
            <a:endParaRPr lang="en-US" sz="32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10.  IF 10 YEARS OR MORE CREDITED SEASONS AND 5 MOST RECENT YEARS WITH SAME CLUB, CAN’T BE TRADED WITHOUT CONSENT.</a:t>
            </a:r>
            <a:br>
              <a:rPr lang="en-US" sz="3200" dirty="0" smtClean="0"/>
            </a:br>
            <a:r>
              <a:rPr lang="en-US" sz="3200" dirty="0" smtClean="0"/>
              <a:t/>
            </a:r>
            <a:br>
              <a:rPr lang="en-US" sz="3200" dirty="0" smtClean="0"/>
            </a:br>
            <a:r>
              <a:rPr lang="en-US" sz="3200" dirty="0" smtClean="0"/>
              <a:t>11.  CLUBS MUST FULLY FUND DEFERRED COMPENSATION ACCOUNTS AT TIME $$$ IS FULLY EARNED BY PLAYER.  </a:t>
            </a:r>
            <a:br>
              <a:rPr lang="en-US" sz="3200" dirty="0" smtClean="0"/>
            </a:br>
            <a:r>
              <a:rPr lang="en-US" sz="3200" dirty="0"/>
              <a:t/>
            </a:r>
            <a:br>
              <a:rPr lang="en-US" sz="3200" dirty="0"/>
            </a:br>
            <a:r>
              <a:rPr lang="en-US" sz="3200" dirty="0" smtClean="0">
                <a:solidFill>
                  <a:srgbClr val="FF0000"/>
                </a:solidFill>
              </a:rPr>
              <a:t>HOW DO YOU GET CLIENTS </a:t>
            </a:r>
            <a:r>
              <a:rPr lang="en-US" sz="3200" dirty="0" smtClean="0"/>
              <a:t>(ATHLETES OR LAW) ?</a:t>
            </a:r>
            <a:br>
              <a:rPr lang="en-US" sz="3200" dirty="0" smtClean="0"/>
            </a:br>
            <a:r>
              <a:rPr lang="en-US" sz="3200" dirty="0" smtClean="0"/>
              <a:t>   SOLICITING ?   MEETING ?  FAMILY CONNECTIONS ?  RECRUITING ?</a:t>
            </a:r>
            <a:br>
              <a:rPr lang="en-US" sz="3200" dirty="0" smtClean="0"/>
            </a:br>
            <a:r>
              <a:rPr lang="en-US" sz="3200" dirty="0"/>
              <a:t> </a:t>
            </a:r>
            <a:r>
              <a:rPr lang="en-US" sz="3200" dirty="0" smtClean="0"/>
              <a:t>  DO YOU OWN THE LIVING ROOM ?</a:t>
            </a:r>
            <a:r>
              <a:rPr lang="en-US" sz="3200" dirty="0"/>
              <a:t/>
            </a:r>
            <a:br>
              <a:rPr lang="en-US" sz="3200" dirty="0"/>
            </a:br>
            <a:r>
              <a:rPr lang="en-US" sz="3200" dirty="0" smtClean="0"/>
              <a:t/>
            </a:r>
            <a:br>
              <a:rPr lang="en-US" sz="3200" dirty="0" smtClean="0"/>
            </a:br>
            <a:r>
              <a:rPr lang="en-US" sz="3200" dirty="0" smtClean="0"/>
              <a:t>NFLPA AGENT REGULATIONS</a:t>
            </a:r>
            <a:br>
              <a:rPr lang="en-US" sz="3200" dirty="0" smtClean="0"/>
            </a:br>
            <a:r>
              <a:rPr lang="en-US" sz="3200" dirty="0" smtClean="0"/>
              <a:t/>
            </a:r>
            <a:br>
              <a:rPr lang="en-US" sz="3200" dirty="0" smtClean="0"/>
            </a:br>
            <a:r>
              <a:rPr lang="en-US" sz="3200" dirty="0" smtClean="0"/>
              <a:t>1.  APP = NON REFUNDABLE </a:t>
            </a:r>
            <a:r>
              <a:rPr lang="en-US" sz="3200" dirty="0" smtClean="0">
                <a:solidFill>
                  <a:srgbClr val="FF0000"/>
                </a:solidFill>
              </a:rPr>
              <a:t>$ 2,500</a:t>
            </a:r>
            <a:r>
              <a:rPr lang="en-US" sz="3200" dirty="0" smtClean="0"/>
              <a:t>.  APP BET JAN 5 AND FEB 5.</a:t>
            </a:r>
            <a:br>
              <a:rPr lang="en-US" sz="3200" dirty="0" smtClean="0"/>
            </a:br>
            <a:r>
              <a:rPr lang="en-US" sz="3200" dirty="0" smtClean="0"/>
              <a:t>2.  LIST UNDER AND POST GRADUATE DEGREES.</a:t>
            </a:r>
            <a:br>
              <a:rPr lang="en-US" sz="3200" dirty="0" smtClean="0"/>
            </a:br>
            <a:r>
              <a:rPr lang="en-US" sz="3200" dirty="0" smtClean="0"/>
              <a:t>3.  CONSENT TO BACKGROUND CHECK.</a:t>
            </a:r>
            <a:br>
              <a:rPr lang="en-US" sz="3200" dirty="0" smtClean="0"/>
            </a:br>
            <a:r>
              <a:rPr lang="en-US" sz="3200" dirty="0" smtClean="0"/>
              <a:t>4.  MANDATORY 2 DAY SEMINAR AND </a:t>
            </a:r>
            <a:r>
              <a:rPr lang="en-US" sz="3200" dirty="0" smtClean="0">
                <a:solidFill>
                  <a:srgbClr val="FF0000"/>
                </a:solidFill>
              </a:rPr>
              <a:t>LIABILITY INSURANCE</a:t>
            </a:r>
            <a:r>
              <a:rPr lang="en-US" sz="3200" dirty="0" smtClean="0"/>
              <a:t/>
            </a:r>
            <a:br>
              <a:rPr lang="en-US" sz="3200" dirty="0" smtClean="0"/>
            </a:br>
            <a:r>
              <a:rPr lang="en-US" sz="3200" dirty="0" smtClean="0"/>
              <a:t>5.  WRITTEN TEST ON CBA AND REGULATIONS – JULY – 60 MC – 3 HOURS</a:t>
            </a:r>
            <a:endParaRPr lang="en-US" sz="32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6.  ANNUAL FEE = $ </a:t>
            </a:r>
            <a:r>
              <a:rPr lang="en-US" sz="3200" dirty="0" smtClean="0">
                <a:solidFill>
                  <a:srgbClr val="FF0000"/>
                </a:solidFill>
              </a:rPr>
              <a:t>1,500</a:t>
            </a:r>
            <a:r>
              <a:rPr lang="en-US" sz="3200" dirty="0" smtClean="0"/>
              <a:t> (1-9 PLAYERS), $ 2,000 (10+ PLAYERS).</a:t>
            </a:r>
            <a:br>
              <a:rPr lang="en-US" sz="3200" dirty="0" smtClean="0"/>
            </a:br>
            <a:r>
              <a:rPr lang="en-US" sz="3200" dirty="0" smtClean="0"/>
              <a:t/>
            </a:r>
            <a:br>
              <a:rPr lang="en-US" sz="3200" dirty="0" smtClean="0"/>
            </a:br>
            <a:r>
              <a:rPr lang="en-US" sz="3200" dirty="0" smtClean="0"/>
              <a:t>7.  STANDARD REPRESENTATION AGREEMENT – MAX FEE OF 3%, 2% IF FRANCHISE OR TRANSITION.  REP AGREEMENT AMENDED TO STATE </a:t>
            </a:r>
            <a:r>
              <a:rPr lang="en-US" sz="3200" dirty="0" smtClean="0">
                <a:solidFill>
                  <a:srgbClr val="FF0000"/>
                </a:solidFill>
              </a:rPr>
              <a:t>1.5%</a:t>
            </a:r>
            <a:r>
              <a:rPr lang="en-US" sz="3200" dirty="0" smtClean="0"/>
              <a:t> - NEED REASONS IF ABOVE, TO 3% MAX.  </a:t>
            </a:r>
            <a:br>
              <a:rPr lang="en-US" sz="3200" dirty="0" smtClean="0"/>
            </a:br>
            <a:r>
              <a:rPr lang="en-US" sz="3200" dirty="0" smtClean="0"/>
              <a:t/>
            </a:r>
            <a:br>
              <a:rPr lang="en-US" sz="3200" dirty="0" smtClean="0"/>
            </a:br>
            <a:r>
              <a:rPr lang="en-US" sz="3200" dirty="0" smtClean="0"/>
              <a:t>8.  CAN’T GIVE FINANCIAL BENEFIT TO SIGN WITH YOU.  GUARANTEED MERCHANDISING CONTRACT OK IF PAID AT SIGNING </a:t>
            </a:r>
            <a:br>
              <a:rPr lang="en-US" sz="3200" dirty="0" smtClean="0"/>
            </a:br>
            <a:r>
              <a:rPr lang="en-US" sz="3200" dirty="0" smtClean="0"/>
              <a:t>WITH AGENT, NOT BEFORE.</a:t>
            </a:r>
            <a:br>
              <a:rPr lang="en-US" sz="3200" dirty="0" smtClean="0"/>
            </a:br>
            <a:r>
              <a:rPr lang="en-US" sz="3200" dirty="0" smtClean="0"/>
              <a:t/>
            </a:r>
            <a:br>
              <a:rPr lang="en-US" sz="3200" dirty="0" smtClean="0"/>
            </a:br>
            <a:r>
              <a:rPr lang="en-US" sz="3200" dirty="0" smtClean="0"/>
              <a:t>9.  CONFLICT OF INTEREST – DISCLOSE IF REP MANAGEMENT.</a:t>
            </a:r>
            <a:br>
              <a:rPr lang="en-US" sz="3200" dirty="0" smtClean="0"/>
            </a:br>
            <a:r>
              <a:rPr lang="en-US" sz="3200" dirty="0" smtClean="0"/>
              <a:t/>
            </a:r>
            <a:br>
              <a:rPr lang="en-US" sz="3200" dirty="0" smtClean="0"/>
            </a:br>
            <a:r>
              <a:rPr lang="en-US" sz="3200" dirty="0" smtClean="0"/>
              <a:t>10.  CAN’T RAID CLIENTS OF ANOTHER CONTRACT ADVISOR UNLESS</a:t>
            </a:r>
            <a:br>
              <a:rPr lang="en-US" sz="3200" dirty="0" smtClean="0"/>
            </a:br>
            <a:r>
              <a:rPr lang="en-US" sz="3200" dirty="0" smtClean="0"/>
              <a:t>      A.  PLAYER INITIATES   </a:t>
            </a:r>
            <a:r>
              <a:rPr lang="en-US" sz="3200" dirty="0" smtClean="0">
                <a:solidFill>
                  <a:srgbClr val="FF0000"/>
                </a:solidFill>
              </a:rPr>
              <a:t>OR</a:t>
            </a:r>
            <a:r>
              <a:rPr lang="en-US" sz="3200" dirty="0" smtClean="0"/>
              <a:t/>
            </a:r>
            <a:br>
              <a:rPr lang="en-US" sz="3200" dirty="0" smtClean="0"/>
            </a:br>
            <a:r>
              <a:rPr lang="en-US" sz="3200" dirty="0" smtClean="0"/>
              <a:t>      B.  WITHIN 60 DAYS OF EXPIRATION OF PLAYER’S CONTRACT.</a:t>
            </a:r>
            <a:endParaRPr lang="en-US" sz="32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11.  CONTRACT ADVISOR CAN’T BE FINANCIAL ADVISOR.  SEPARATE LIST OF CERTIFIED FINANCIAL ADVISORS.</a:t>
            </a:r>
            <a:br>
              <a:rPr lang="en-US" sz="3200" dirty="0" smtClean="0"/>
            </a:br>
            <a:r>
              <a:rPr lang="en-US" sz="3200" dirty="0" smtClean="0"/>
              <a:t/>
            </a:r>
            <a:br>
              <a:rPr lang="en-US" sz="3200" dirty="0" smtClean="0"/>
            </a:br>
            <a:r>
              <a:rPr lang="en-US" sz="3200" dirty="0" smtClean="0"/>
              <a:t>12.  ARBITRATION CLAUSE.  DISCIPLINARY COMMITTEE.</a:t>
            </a:r>
            <a:br>
              <a:rPr lang="en-US" sz="3200" dirty="0" smtClean="0"/>
            </a:br>
            <a:r>
              <a:rPr lang="en-US" sz="3200" dirty="0"/>
              <a:t/>
            </a:r>
            <a:br>
              <a:rPr lang="en-US" sz="3200" dirty="0"/>
            </a:br>
            <a:r>
              <a:rPr lang="en-US" sz="3200" dirty="0" smtClean="0"/>
              <a:t>13.  MUST NEGOTIATE 1 PLAYER CONTRACT WITHIN 3 YEARS.  </a:t>
            </a:r>
            <a:br>
              <a:rPr lang="en-US" sz="3200" dirty="0" smtClean="0"/>
            </a:br>
            <a:r>
              <a:rPr lang="en-US" sz="3200" dirty="0" smtClean="0">
                <a:solidFill>
                  <a:srgbClr val="7030A0"/>
                </a:solidFill>
              </a:rPr>
              <a:t>MLB REGULATIONS</a:t>
            </a:r>
            <a:r>
              <a:rPr lang="en-US" sz="3200" dirty="0" smtClean="0"/>
              <a:t/>
            </a:r>
            <a:br>
              <a:rPr lang="en-US" sz="3200" dirty="0" smtClean="0"/>
            </a:br>
            <a:r>
              <a:rPr lang="en-US" sz="3200" dirty="0" smtClean="0"/>
              <a:t>1.  </a:t>
            </a:r>
            <a:r>
              <a:rPr lang="en-US" sz="3200" dirty="0" smtClean="0">
                <a:solidFill>
                  <a:srgbClr val="FF0000"/>
                </a:solidFill>
              </a:rPr>
              <a:t>GENERAL</a:t>
            </a:r>
            <a:r>
              <a:rPr lang="en-US" sz="3200" dirty="0" smtClean="0"/>
              <a:t> – FULL AGENT</a:t>
            </a:r>
            <a:br>
              <a:rPr lang="en-US" sz="3200" dirty="0" smtClean="0"/>
            </a:br>
            <a:r>
              <a:rPr lang="en-US" sz="3200" dirty="0" smtClean="0"/>
              <a:t>2.  </a:t>
            </a:r>
            <a:r>
              <a:rPr lang="en-US" sz="3200" dirty="0" smtClean="0">
                <a:solidFill>
                  <a:srgbClr val="FF0000"/>
                </a:solidFill>
              </a:rPr>
              <a:t>LIMITED</a:t>
            </a:r>
            <a:r>
              <a:rPr lang="en-US" sz="3200" dirty="0" smtClean="0"/>
              <a:t> – RECRUITING OR CLIENT MAINTENANCE FOR GENERAL</a:t>
            </a:r>
            <a:br>
              <a:rPr lang="en-US" sz="3200" dirty="0" smtClean="0"/>
            </a:br>
            <a:r>
              <a:rPr lang="en-US" sz="3200" dirty="0" smtClean="0"/>
              <a:t>3.  </a:t>
            </a:r>
            <a:r>
              <a:rPr lang="en-US" sz="3200" dirty="0" smtClean="0">
                <a:solidFill>
                  <a:srgbClr val="FF0000"/>
                </a:solidFill>
              </a:rPr>
              <a:t>EXPERT AGENT ADVISOR </a:t>
            </a:r>
            <a:r>
              <a:rPr lang="en-US" sz="3200" dirty="0" smtClean="0"/>
              <a:t>– HELP GENERAL IN NEGOTIATIONS</a:t>
            </a:r>
            <a:br>
              <a:rPr lang="en-US" sz="3200" dirty="0" smtClean="0"/>
            </a:br>
            <a:r>
              <a:rPr lang="en-US" sz="3200" dirty="0" smtClean="0"/>
              <a:t>4.  </a:t>
            </a:r>
            <a:r>
              <a:rPr lang="en-US" sz="3200" dirty="0" smtClean="0">
                <a:solidFill>
                  <a:srgbClr val="FF0000"/>
                </a:solidFill>
              </a:rPr>
              <a:t>DRAFT ADVISORS </a:t>
            </a:r>
            <a:r>
              <a:rPr lang="en-US" sz="3200" dirty="0" smtClean="0"/>
              <a:t>– NO REAL REGULATION.</a:t>
            </a:r>
            <a:br>
              <a:rPr lang="en-US" sz="3200" dirty="0" smtClean="0"/>
            </a:br>
            <a:r>
              <a:rPr lang="en-US" sz="3200" dirty="0" smtClean="0"/>
              <a:t>5.  DISCIPLINARY COMMITTEE, ARBITRATION CLAUSE</a:t>
            </a:r>
            <a:br>
              <a:rPr lang="en-US" sz="3200" dirty="0" smtClean="0"/>
            </a:br>
            <a:r>
              <a:rPr lang="en-US" sz="3200" dirty="0" smtClean="0"/>
              <a:t>6.  NO $$$ TO SIGN</a:t>
            </a:r>
            <a:br>
              <a:rPr lang="en-US" sz="3200" dirty="0" smtClean="0"/>
            </a:br>
            <a:r>
              <a:rPr lang="en-US" sz="3200" dirty="0" smtClean="0"/>
              <a:t>7.  IF SALARY ARBITRATION, CONSULT WITH MBLPA EACH PHASE.</a:t>
            </a:r>
            <a:br>
              <a:rPr lang="en-US" sz="3200" dirty="0" smtClean="0"/>
            </a:br>
            <a:r>
              <a:rPr lang="en-US" sz="3200" dirty="0" smtClean="0"/>
              <a:t>8.  NO FANTASY BASEBALL OF ANY KIND.</a:t>
            </a:r>
            <a:br>
              <a:rPr lang="en-US" sz="3200" dirty="0" smtClean="0"/>
            </a:br>
            <a:r>
              <a:rPr lang="en-US" sz="3200" dirty="0" smtClean="0"/>
              <a:t>9.  NO MAX FEE, BUT NO CHARGE ON CBA OR POST SEASON OR MIN $$.</a:t>
            </a:r>
            <a:br>
              <a:rPr lang="en-US" sz="3200" dirty="0" smtClean="0"/>
            </a:br>
            <a:r>
              <a:rPr lang="en-US" sz="3200" dirty="0" smtClean="0"/>
              <a:t>10.  MANY REP FOR $0 IN MINORS, HOPE TO GET IN MAJORS (DUMPED).</a:t>
            </a:r>
            <a:endParaRPr lang="en-US" sz="32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UNIFORM ATHLETE AGENT ACT </a:t>
            </a:r>
            <a:br>
              <a:rPr lang="en-US" sz="3200" dirty="0" smtClean="0"/>
            </a:br>
            <a:r>
              <a:rPr lang="en-US" sz="3200" dirty="0" smtClean="0"/>
              <a:t/>
            </a:r>
            <a:br>
              <a:rPr lang="en-US" sz="3200" dirty="0" smtClean="0"/>
            </a:br>
            <a:r>
              <a:rPr lang="en-US" sz="3200" dirty="0" smtClean="0"/>
              <a:t>1.  ALMOST EVERY STATE HAS SOME VARIANT OF THIS ACT (41 STATES).  ESSENTIALLY CRIMINALIZES THE NCAA MANUAL.  </a:t>
            </a:r>
            <a:r>
              <a:rPr lang="en-US" sz="3200" dirty="0" smtClean="0">
                <a:solidFill>
                  <a:srgbClr val="FF0000"/>
                </a:solidFill>
              </a:rPr>
              <a:t>MIKE TROPE, JERRY ARGOVITZ, NORBY WALTERS </a:t>
            </a:r>
            <a:r>
              <a:rPr lang="en-US" sz="3200" dirty="0" smtClean="0"/>
              <a:t>– SIGNED COLLEGE PLAYERS EARLY AND PLAYERS LOST ELIGIBILITY.    GOOD IDEA ?   WHAT ABOUT COLLEGE COACHES AND DONORS ?</a:t>
            </a:r>
            <a:br>
              <a:rPr lang="en-US" sz="3200" dirty="0" smtClean="0"/>
            </a:br>
            <a:r>
              <a:rPr lang="en-US" sz="3200" dirty="0" smtClean="0"/>
              <a:t/>
            </a:r>
            <a:br>
              <a:rPr lang="en-US" sz="3200" dirty="0" smtClean="0"/>
            </a:br>
            <a:r>
              <a:rPr lang="en-US" sz="3200" dirty="0" smtClean="0"/>
              <a:t>2.  COVERS AGENTS AND ANYONE SOLICITING ON BEHALF OF.  MUST REGISTER BEFORE ANY CONTACT WITH NON-PROFESSIONAL ATHLETE WITHIN STATE.  CAN REFUSE TO CERTIFY IF CRIME, FALSE STATEMENT, MORAL TURPITUDE.  ANNUAL FEES – SOME REQUIRE BONDS.  DETAILS AGENT/PLAYER CONTRACT.  MUST NOTIFY ATHLETIC DIRECTOR WITHIN 72 HOURS OR BEFORE NEXT EVENT IF SOONER.  ATHLETE CAN CANCEL WITHIN 14 DAYS OF SIGNING.  CAN’T FURNISH ANYTHING OF VALUE TO THE ATHLETE, CAN’T PREDATE OR POSTDATE.  CRIMINAL TO STATE – CIVIL TO THE UNIVERSITY. </a:t>
            </a:r>
            <a:endParaRPr lang="en-US" sz="32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858000"/>
          </a:xfrm>
        </p:spPr>
        <p:txBody>
          <a:bodyPr anchor="t">
            <a:normAutofit/>
          </a:bodyPr>
          <a:lstStyle/>
          <a:p>
            <a:r>
              <a:rPr lang="en-US" sz="3200" dirty="0" smtClean="0"/>
              <a:t>3.  </a:t>
            </a:r>
            <a:r>
              <a:rPr lang="en-US" sz="3200" dirty="0" smtClean="0">
                <a:solidFill>
                  <a:srgbClr val="FF0000"/>
                </a:solidFill>
              </a:rPr>
              <a:t>LEGISLATIVE JURISDICTION PROBLEMS </a:t>
            </a:r>
            <a:r>
              <a:rPr lang="en-US" sz="3200" dirty="0" smtClean="0"/>
              <a:t>?  ATHLETE FROM CALIFORNIA, PLAYING IN GEORGIA, AGENT IN SEATTLE.  AGENT NEVER IN GEORGIA.  DRAFTED BY NY GIANTS – AGENT VISITS FOR GAME IN ATLANTA.  ARRESTED.  JURISDICTION ?  AGENT STORY ABOUT TEXAS UNDRAFTED WIDE RECEIVER.  COACH CALLS – WENT TO PRO DAY.</a:t>
            </a:r>
            <a:br>
              <a:rPr lang="en-US" sz="3200" dirty="0" smtClean="0"/>
            </a:br>
            <a:r>
              <a:rPr lang="en-US" sz="3200" dirty="0" smtClean="0"/>
              <a:t/>
            </a:r>
            <a:br>
              <a:rPr lang="en-US" sz="3200" dirty="0" smtClean="0"/>
            </a:br>
            <a:r>
              <a:rPr lang="en-US" sz="3200" dirty="0" smtClean="0"/>
              <a:t>4.  </a:t>
            </a:r>
            <a:r>
              <a:rPr lang="en-US" sz="3200" dirty="0" smtClean="0">
                <a:solidFill>
                  <a:srgbClr val="FF0000"/>
                </a:solidFill>
              </a:rPr>
              <a:t>DORMANT COMMERCE CLAUSE PROBLEMS </a:t>
            </a:r>
            <a:r>
              <a:rPr lang="en-US" sz="3200" dirty="0" smtClean="0"/>
              <a:t>?  RESTRAINING INTERSTATE COMMERCE.</a:t>
            </a:r>
            <a:br>
              <a:rPr lang="en-US" sz="3200" dirty="0" smtClean="0"/>
            </a:br>
            <a:r>
              <a:rPr lang="en-US" sz="3200" dirty="0" smtClean="0"/>
              <a:t/>
            </a:r>
            <a:br>
              <a:rPr lang="en-US" sz="3200" dirty="0" smtClean="0"/>
            </a:br>
            <a:r>
              <a:rPr lang="en-US" sz="3200" dirty="0" smtClean="0"/>
              <a:t>5.  UNSCRUPULOUS DON’T REGISTER.  REAL BIND IF TRYING TO DO THE RIGHT THING – REGISTER JUST TO TALK.  CAN’T MAKE PHONE CALL.  MOST BIGGER AGENTS REGISTER IN MANY STATES – GETS EXPENSIVE.  TRYING TO MAKE TRUE NATIONAL REGISTRATION AND REGULATION.  </a:t>
            </a:r>
            <a:endParaRPr lang="en-US" sz="3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0"/>
          </a:xfrm>
        </p:spPr>
        <p:txBody>
          <a:bodyPr anchor="t">
            <a:normAutofit/>
          </a:bodyPr>
          <a:lstStyle/>
          <a:p>
            <a:r>
              <a:rPr lang="en-US" sz="3200" dirty="0" smtClean="0"/>
              <a:t>SPORTS AGENT RESPONSIBILITY AND TRUST ACT OF 2004 (FEDERAL)</a:t>
            </a:r>
            <a:br>
              <a:rPr lang="en-US" sz="3200" dirty="0" smtClean="0"/>
            </a:br>
            <a:r>
              <a:rPr lang="en-US" sz="3200" dirty="0" smtClean="0"/>
              <a:t/>
            </a:r>
            <a:br>
              <a:rPr lang="en-US" sz="3200" dirty="0" smtClean="0"/>
            </a:br>
            <a:r>
              <a:rPr lang="en-US" sz="3200" dirty="0" smtClean="0"/>
              <a:t>1.  ILLEGAL TO – PROVIDE FALSE INDUCEMENT, GIVE ANYTHING OF VALUE TO PLAYER BEFORE CONTRACT, PRE OR POST DATE CONTRACT.  MUST PROVIDE WARNING ON LOSE ELIGIBILITY AND GIVE NOTICE TO ATHLETIC DIRECTOR WITHIN 72 HOURS OF SIGNING OR NEXT EVENT IF SOONER.  STATE OR UNIVERSITY CAN BRING A CIVIL ACTION FOR VIOLATION.  SENSE OF CONGRESS THAT STATES SHOULD ENACT UNIFORM ACT.</a:t>
            </a:r>
            <a:br>
              <a:rPr lang="en-US" sz="3200" dirty="0" smtClean="0"/>
            </a:br>
            <a:r>
              <a:rPr lang="en-US" sz="3200" dirty="0" smtClean="0"/>
              <a:t/>
            </a:r>
            <a:br>
              <a:rPr lang="en-US" sz="3200" dirty="0" smtClean="0"/>
            </a:br>
            <a:r>
              <a:rPr lang="en-US" sz="3200" dirty="0" smtClean="0"/>
              <a:t>2.  NO REGISTRATION REQUIREMENT.</a:t>
            </a:r>
            <a:br>
              <a:rPr lang="en-US" sz="3200" dirty="0" smtClean="0"/>
            </a:br>
            <a:r>
              <a:rPr lang="en-US" sz="3200" dirty="0" smtClean="0"/>
              <a:t/>
            </a:r>
            <a:br>
              <a:rPr lang="en-US" sz="3200" dirty="0" smtClean="0"/>
            </a:br>
            <a:r>
              <a:rPr lang="en-US" sz="3200" dirty="0" smtClean="0"/>
              <a:t>3.  HOW MUCH OF THIS IS POLITICAL GRANDSTANDING ?</a:t>
            </a:r>
            <a:br>
              <a:rPr lang="en-US" sz="3200" dirty="0" smtClean="0"/>
            </a:br>
            <a:r>
              <a:rPr lang="en-US" sz="3200" dirty="0"/>
              <a:t/>
            </a:r>
            <a:br>
              <a:rPr lang="en-US" sz="3200" dirty="0"/>
            </a:br>
            <a:r>
              <a:rPr lang="en-US" sz="3200" dirty="0" smtClean="0">
                <a:solidFill>
                  <a:srgbClr val="FF0000"/>
                </a:solidFill>
              </a:rPr>
              <a:t>WHAT ABOUT ADIDAS AND NIKE BASKETBALL PAYMENTS ?</a:t>
            </a:r>
            <a:endParaRPr lang="en-US" sz="3200" dirty="0">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DETROIT LIONS v ARGOVITZ (1984)</a:t>
            </a:r>
            <a:br>
              <a:rPr lang="en-US" sz="3200" dirty="0" smtClean="0"/>
            </a:br>
            <a:r>
              <a:rPr lang="en-US" sz="3200" dirty="0" smtClean="0"/>
              <a:t/>
            </a:r>
            <a:br>
              <a:rPr lang="en-US" sz="3200" dirty="0" smtClean="0"/>
            </a:br>
            <a:r>
              <a:rPr lang="en-US" sz="3200" dirty="0" smtClean="0"/>
              <a:t>BILLY SIMS A SUPERSTAR WITH LIONS.  HIS AGENT (ARGOVITZ) BUYS OWNERSHIP SHARE IN HOUSTON USFL TEAM AND BECOMES ITS PRESIDENT.  NEGOTIATES WITH LIONS BUT HAS SIMS SIGN WITH HOUSTON.  DOESN’T TELL SIMS ABOUT LIONS LAST OFFER AND DIDN’T CALL LIONS AND GIVE THEM CHANCE TO RESPOND.  SIMS ANGRY BECAUSE HE THINKS LIONS DON’T CARE.  DEAL WITH HOUSTON IN RANGE OF LIONS BUT CONSIDERABLY LESS THAN HOUSTON GIVES QB JIM KELLY SHORTLY AFTER.  ARGOVITZ HAD BRAD LERNER (PARTNER IN HOUSTON) AND GENE BURROUGHS (HIS RUNNER) FINISH THE DEAL.  LIONS CONTACT SIMS – SIMS ANGRY WITH ARGOVITZ AND WANTS TO SIGN WITH LIONS (LAST OFFER ABOUT SAME AS HOUSTON). </a:t>
            </a:r>
            <a:endParaRPr lang="en-US" sz="32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1.  FIDUCIARY – </a:t>
            </a:r>
            <a:r>
              <a:rPr lang="en-US" sz="3200" dirty="0" smtClean="0">
                <a:solidFill>
                  <a:srgbClr val="FF0000"/>
                </a:solidFill>
              </a:rPr>
              <a:t>DUTY OF LOYALTY, GOOD FAITH AND FAIR AND HONEST DEALING</a:t>
            </a:r>
            <a:r>
              <a:rPr lang="en-US" sz="3200" dirty="0" smtClean="0"/>
              <a:t>.  CAN’T HAVE SELF DEALING.  EVEN IF CONTRACT FAIR TO PRINCIPAL, SELF DEALING GIVES RIGHT TO VOID.</a:t>
            </a:r>
            <a:br>
              <a:rPr lang="en-US" sz="3200" dirty="0" smtClean="0"/>
            </a:br>
            <a:r>
              <a:rPr lang="en-US" sz="3200" dirty="0" smtClean="0"/>
              <a:t/>
            </a:r>
            <a:br>
              <a:rPr lang="en-US" sz="3200" dirty="0" smtClean="0"/>
            </a:br>
            <a:r>
              <a:rPr lang="en-US" sz="3200" dirty="0" smtClean="0"/>
              <a:t>2.  RULE IS CONTRACT IS VOIDABLE UNLESS FIDUCIARY CAN SHOW BY PREPONDERANCE OF EVIDENCE THAT HE INFORMED SIMS OF EVERY MATERIAL FACT THAT MIGHT HAVE INFLUENCED SIMS’ DECISION ON WHETHER OR NOT TO SIGN THE CONTRACT.</a:t>
            </a:r>
            <a:br>
              <a:rPr lang="en-US" sz="3200" dirty="0" smtClean="0"/>
            </a:br>
            <a:r>
              <a:rPr lang="en-US" sz="3200" dirty="0" smtClean="0"/>
              <a:t/>
            </a:r>
            <a:br>
              <a:rPr lang="en-US" sz="3200" dirty="0" smtClean="0"/>
            </a:br>
            <a:r>
              <a:rPr lang="en-US" sz="3200" dirty="0" smtClean="0"/>
              <a:t>3.  FAILURE TO GIVE SIMS THE KELLY DEAL IS DAMING.</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144379"/>
            <a:ext cx="11899232" cy="6545179"/>
          </a:xfrm>
        </p:spPr>
        <p:txBody>
          <a:bodyPr anchor="t">
            <a:normAutofit fontScale="90000"/>
          </a:bodyPr>
          <a:lstStyle/>
          <a:p>
            <a:r>
              <a:rPr lang="en-US" sz="3200" dirty="0" smtClean="0"/>
              <a:t>7.  </a:t>
            </a:r>
            <a:r>
              <a:rPr lang="en-US" sz="3200" dirty="0" smtClean="0">
                <a:solidFill>
                  <a:srgbClr val="FF0000"/>
                </a:solidFill>
              </a:rPr>
              <a:t>EXPANSION AND MOVEMENT FEES.  </a:t>
            </a:r>
            <a:r>
              <a:rPr lang="en-US" sz="3200" dirty="0" smtClean="0"/>
              <a:t>LA RAMS - $ 550 MIL. TO MOVE.</a:t>
            </a:r>
            <a:br>
              <a:rPr lang="en-US" sz="3200" dirty="0" smtClean="0"/>
            </a:br>
            <a:r>
              <a:rPr lang="en-US" sz="3200" dirty="0" smtClean="0"/>
              <a:t>          FEE V MEDIA DILUTION IF EXPAND.  NEW TEAM NEEDS TO INCREASE POT.</a:t>
            </a:r>
            <a:br>
              <a:rPr lang="en-US" sz="3200" dirty="0" smtClean="0"/>
            </a:br>
            <a:r>
              <a:rPr lang="en-US" sz="3200" dirty="0" smtClean="0"/>
              <a:t/>
            </a:r>
            <a:br>
              <a:rPr lang="en-US" sz="3200" dirty="0" smtClean="0"/>
            </a:br>
            <a:r>
              <a:rPr lang="en-US" sz="3200" dirty="0" smtClean="0"/>
              <a:t>8.  </a:t>
            </a:r>
            <a:r>
              <a:rPr lang="en-US" sz="3200" dirty="0" smtClean="0">
                <a:solidFill>
                  <a:srgbClr val="FF0000"/>
                </a:solidFill>
              </a:rPr>
              <a:t>TAX BENEFITS</a:t>
            </a:r>
            <a:r>
              <a:rPr lang="en-US" sz="3200" dirty="0" smtClean="0"/>
              <a:t>:</a:t>
            </a:r>
            <a:br>
              <a:rPr lang="en-US" sz="3200" dirty="0" smtClean="0"/>
            </a:br>
            <a:r>
              <a:rPr lang="en-US" sz="3200" dirty="0" smtClean="0"/>
              <a:t/>
            </a:r>
            <a:br>
              <a:rPr lang="en-US" sz="3200" dirty="0" smtClean="0"/>
            </a:br>
            <a:r>
              <a:rPr lang="en-US" sz="3200" dirty="0" smtClean="0"/>
              <a:t>           A.  FEDERAL   - SINCE 2005, DEPRECIATE 100% OVER 15 YEARS.</a:t>
            </a:r>
            <a:br>
              <a:rPr lang="en-US" sz="3200" dirty="0" smtClean="0"/>
            </a:br>
            <a:r>
              <a:rPr lang="en-US" sz="3200" dirty="0" smtClean="0"/>
              <a:t>                     DODGERS – INSURANCE COMPANY - $ 1.5 BIL = $ 100 MIL</a:t>
            </a:r>
            <a:br>
              <a:rPr lang="en-US" sz="3200" dirty="0" smtClean="0"/>
            </a:br>
            <a:r>
              <a:rPr lang="en-US" sz="3200" dirty="0" smtClean="0"/>
              <a:t>                     DEDUCTION AGAINST  OTHER INCOME EVERY YEAR FOR </a:t>
            </a:r>
            <a:br>
              <a:rPr lang="en-US" sz="3200" dirty="0" smtClean="0"/>
            </a:br>
            <a:r>
              <a:rPr lang="en-US" sz="3200" dirty="0" smtClean="0"/>
              <a:t>                     15 YEARS.</a:t>
            </a:r>
            <a:br>
              <a:rPr lang="en-US" sz="3200" dirty="0" smtClean="0"/>
            </a:br>
            <a:r>
              <a:rPr lang="en-US" sz="3200" dirty="0" smtClean="0"/>
              <a:t/>
            </a:r>
            <a:br>
              <a:rPr lang="en-US" sz="3200" dirty="0" smtClean="0"/>
            </a:br>
            <a:r>
              <a:rPr lang="en-US" sz="3200" dirty="0" smtClean="0"/>
              <a:t>           B.  LOCAL  - FREQUENTLY RECEIVE PROPERTY TAX CONCESSIONS</a:t>
            </a:r>
            <a:br>
              <a:rPr lang="en-US" sz="3200" dirty="0" smtClean="0"/>
            </a:br>
            <a:r>
              <a:rPr lang="en-US" sz="3200" dirty="0" smtClean="0"/>
              <a:t>                     OR OTHER LOCAL TAX EXEMPTIONS   </a:t>
            </a:r>
            <a:br>
              <a:rPr lang="en-US" sz="3200" dirty="0" smtClean="0"/>
            </a:br>
            <a:r>
              <a:rPr lang="en-US" sz="3200" dirty="0" smtClean="0"/>
              <a:t/>
            </a:r>
            <a:br>
              <a:rPr lang="en-US" sz="3200" dirty="0" smtClean="0"/>
            </a:br>
            <a:r>
              <a:rPr lang="en-US" sz="3200" dirty="0" smtClean="0"/>
              <a:t>9.  </a:t>
            </a:r>
            <a:r>
              <a:rPr lang="en-US" sz="3200" dirty="0" smtClean="0">
                <a:solidFill>
                  <a:srgbClr val="FF0000"/>
                </a:solidFill>
              </a:rPr>
              <a:t>MOVEMENT CONCESSIONS </a:t>
            </a:r>
            <a:r>
              <a:rPr lang="en-US" sz="3200" dirty="0" smtClean="0"/>
              <a:t>– LA GETS TEAM, LAS VEGAS.   OAKLAND AND SAN DIEGO USING THREAT TO TRY AND GET BETTER STADIUM DEALS.  FAILED  </a:t>
            </a:r>
            <a:endParaRPr lang="en-US" sz="3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79" y="0"/>
            <a:ext cx="11209421" cy="6460957"/>
          </a:xfrm>
        </p:spPr>
        <p:txBody>
          <a:bodyPr anchor="t">
            <a:normAutofit fontScale="90000"/>
          </a:bodyPr>
          <a:lstStyle/>
          <a:p>
            <a:r>
              <a:rPr lang="en-US" sz="3200" dirty="0" smtClean="0"/>
              <a:t>COLLEGE SPORTS – NATIONAL LETTER OF INTENT</a:t>
            </a:r>
            <a:br>
              <a:rPr lang="en-US" sz="3200" dirty="0" smtClean="0"/>
            </a:br>
            <a:r>
              <a:rPr lang="en-US" sz="3200" dirty="0" smtClean="0"/>
              <a:t/>
            </a:r>
            <a:br>
              <a:rPr lang="en-US" sz="3200" dirty="0" smtClean="0"/>
            </a:br>
            <a:r>
              <a:rPr lang="en-US" sz="3200" dirty="0" smtClean="0"/>
              <a:t>1.  FOR DIVISION 1, 4 YEAR INSTITUTIONS</a:t>
            </a:r>
            <a:br>
              <a:rPr lang="en-US" sz="3200" dirty="0" smtClean="0"/>
            </a:br>
            <a:r>
              <a:rPr lang="en-US" sz="3200" dirty="0" smtClean="0"/>
              <a:t>2.  WRITTEN OFFER OF FINANCIAL AID FOR THE ENTIRE </a:t>
            </a:r>
            <a:r>
              <a:rPr lang="en-US" sz="3200" dirty="0" smtClean="0">
                <a:solidFill>
                  <a:srgbClr val="FF0000"/>
                </a:solidFill>
              </a:rPr>
              <a:t>YEAR</a:t>
            </a:r>
            <a:r>
              <a:rPr lang="en-US" sz="3200" dirty="0" smtClean="0"/>
              <a:t> –</a:t>
            </a:r>
            <a:br>
              <a:rPr lang="en-US" sz="3200" dirty="0" smtClean="0"/>
            </a:br>
            <a:r>
              <a:rPr lang="en-US" sz="3200" dirty="0" smtClean="0"/>
              <a:t>      TERMS, CONDITIONS AND AMOUNTS.  </a:t>
            </a:r>
            <a:r>
              <a:rPr lang="en-US" sz="3200" dirty="0" smtClean="0">
                <a:solidFill>
                  <a:srgbClr val="7030A0"/>
                </a:solidFill>
              </a:rPr>
              <a:t>NOT ALL FULL RIDES</a:t>
            </a:r>
            <a:r>
              <a:rPr lang="en-US" sz="3200" dirty="0"/>
              <a:t> </a:t>
            </a:r>
            <a:r>
              <a:rPr lang="en-US" sz="3200" dirty="0" smtClean="0"/>
              <a:t>– 1 YEAR</a:t>
            </a:r>
            <a:br>
              <a:rPr lang="en-US" sz="3200" dirty="0" smtClean="0"/>
            </a:br>
            <a:r>
              <a:rPr lang="en-US" sz="3200" dirty="0" smtClean="0"/>
              <a:t>3.  PARENT/LEGAL GUARDIAN AND PLAYER.</a:t>
            </a:r>
            <a:br>
              <a:rPr lang="en-US" sz="3200" dirty="0" smtClean="0"/>
            </a:br>
            <a:r>
              <a:rPr lang="en-US" sz="3200" dirty="0" smtClean="0"/>
              <a:t>4.  </a:t>
            </a:r>
            <a:r>
              <a:rPr lang="en-US" sz="3200" dirty="0" smtClean="0">
                <a:solidFill>
                  <a:srgbClr val="FF0000"/>
                </a:solidFill>
              </a:rPr>
              <a:t>IF NOT RENEWED, NLI RELEASED</a:t>
            </a:r>
            <a:r>
              <a:rPr lang="en-US" sz="3200" dirty="0" smtClean="0"/>
              <a:t>.  NLI YEAR TO YEAR – SOME </a:t>
            </a:r>
            <a:br>
              <a:rPr lang="en-US" sz="3200" dirty="0" smtClean="0"/>
            </a:br>
            <a:r>
              <a:rPr lang="en-US" sz="3200" dirty="0" smtClean="0"/>
              <a:t>      CONFERENCES AND SCHOOLS GOING TO 4 YEARS.  </a:t>
            </a:r>
            <a:br>
              <a:rPr lang="en-US" sz="3200" dirty="0" smtClean="0"/>
            </a:br>
            <a:r>
              <a:rPr lang="en-US" sz="3200" dirty="0" smtClean="0"/>
              <a:t>5.  IF PLAYER SIGNS AND GOES TO ANOTHER UNIVERSITY, </a:t>
            </a:r>
            <a:r>
              <a:rPr lang="en-US" sz="3200" dirty="0" smtClean="0">
                <a:solidFill>
                  <a:srgbClr val="FF0000"/>
                </a:solidFill>
              </a:rPr>
              <a:t>LOSE</a:t>
            </a:r>
            <a:br>
              <a:rPr lang="en-US" sz="3200" dirty="0" smtClean="0">
                <a:solidFill>
                  <a:srgbClr val="FF0000"/>
                </a:solidFill>
              </a:rPr>
            </a:br>
            <a:r>
              <a:rPr lang="en-US" sz="3200" dirty="0" smtClean="0">
                <a:solidFill>
                  <a:srgbClr val="FF0000"/>
                </a:solidFill>
              </a:rPr>
              <a:t>      A FULL YEAR OF ELIGIBILITY AND SIT FOR 1 YEAR</a:t>
            </a:r>
            <a:r>
              <a:rPr lang="en-US" sz="3200" dirty="0" smtClean="0"/>
              <a:t>.  BUT CAN </a:t>
            </a:r>
            <a:br>
              <a:rPr lang="en-US" sz="3200" dirty="0" smtClean="0"/>
            </a:br>
            <a:r>
              <a:rPr lang="en-US" sz="3200" dirty="0" smtClean="0"/>
              <a:t>      HAVE RELEASE FOR EXTRAORDINARY CIRCUMSTANCES.  WHAT</a:t>
            </a:r>
            <a:br>
              <a:rPr lang="en-US" sz="3200" dirty="0" smtClean="0"/>
            </a:br>
            <a:r>
              <a:rPr lang="en-US" sz="3200" dirty="0" smtClean="0"/>
              <a:t>      ABOUT PLAYERS WHO HAVE GRADUATED ?</a:t>
            </a:r>
            <a:br>
              <a:rPr lang="en-US" sz="3200" dirty="0" smtClean="0"/>
            </a:br>
            <a:r>
              <a:rPr lang="en-US" sz="3200" dirty="0" smtClean="0"/>
              <a:t>6.  CAN’T SIGN EARLY IN ANOTHER SPORT IF PLAYING FOOTBALL.</a:t>
            </a:r>
            <a:br>
              <a:rPr lang="en-US" sz="3200" dirty="0" smtClean="0"/>
            </a:br>
            <a:r>
              <a:rPr lang="en-US" sz="3200" dirty="0" smtClean="0"/>
              <a:t>7.  NULL AND VOID – NOT ADMITTED, NON-QUALIFIER BY NCAA RULES,</a:t>
            </a:r>
            <a:br>
              <a:rPr lang="en-US" sz="3200" dirty="0" smtClean="0"/>
            </a:br>
            <a:r>
              <a:rPr lang="en-US" sz="3200" dirty="0" smtClean="0"/>
              <a:t>      SIT FOR 1 YEAR WITH NO FALL FINANCIAL AID OR RECRUITING </a:t>
            </a:r>
            <a:br>
              <a:rPr lang="en-US" sz="3200" dirty="0" smtClean="0"/>
            </a:br>
            <a:r>
              <a:rPr lang="en-US" sz="3200" dirty="0" smtClean="0"/>
              <a:t>      VIOLATION ABOUT THE PLAYER. </a:t>
            </a:r>
            <a:endParaRPr lang="en-US" sz="32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8.  </a:t>
            </a:r>
            <a:r>
              <a:rPr lang="en-US" sz="3200" dirty="0" smtClean="0">
                <a:solidFill>
                  <a:srgbClr val="FF0000"/>
                </a:solidFill>
              </a:rPr>
              <a:t>COACHES LEAVE, NLI STILL BINDING</a:t>
            </a:r>
            <a:r>
              <a:rPr lang="en-US" sz="3200" dirty="0" smtClean="0"/>
              <a:t>.</a:t>
            </a:r>
            <a:br>
              <a:rPr lang="en-US" sz="3200" dirty="0" smtClean="0"/>
            </a:br>
            <a:r>
              <a:rPr lang="en-US" sz="3200" dirty="0" smtClean="0"/>
              <a:t>9.  COACHES CAN’T DELIVER NLI.  </a:t>
            </a:r>
            <a:br>
              <a:rPr lang="en-US" sz="3200" dirty="0" smtClean="0"/>
            </a:br>
            <a:r>
              <a:rPr lang="en-US" sz="3200" dirty="0" smtClean="0"/>
              <a:t/>
            </a:r>
            <a:br>
              <a:rPr lang="en-US" sz="3200" dirty="0" smtClean="0"/>
            </a:br>
            <a:r>
              <a:rPr lang="en-US" sz="3200" dirty="0" smtClean="0"/>
              <a:t>NCAA RULES – TOO STRICT – NO BENEFIT TO ATHLETE.  SCHOOLS BREAKING EVERY DAY.  CORRUPT SYSTEM.  NCAA RESPONDS TO MEDIA AND SMALL SCHOOL.  </a:t>
            </a:r>
            <a:br>
              <a:rPr lang="en-US" sz="3200" dirty="0" smtClean="0"/>
            </a:br>
            <a:r>
              <a:rPr lang="en-US" sz="3200" dirty="0" smtClean="0"/>
              <a:t/>
            </a:r>
            <a:br>
              <a:rPr lang="en-US" sz="3200" dirty="0" smtClean="0"/>
            </a:br>
            <a:r>
              <a:rPr lang="en-US" sz="3200" dirty="0" smtClean="0"/>
              <a:t>ALABAMA - INFRACTIONS REPORT JUNE 11, 2009</a:t>
            </a:r>
            <a:br>
              <a:rPr lang="en-US" sz="3200" dirty="0" smtClean="0"/>
            </a:br>
            <a:r>
              <a:rPr lang="en-US" sz="3200" dirty="0" smtClean="0"/>
              <a:t/>
            </a:r>
            <a:br>
              <a:rPr lang="en-US" sz="3200" dirty="0" smtClean="0"/>
            </a:br>
            <a:r>
              <a:rPr lang="en-US" sz="3200" dirty="0" smtClean="0"/>
              <a:t>201 STUDENT ATHLETES GET IMPERMISSIBLE BENEFITS – 22 INTENTIONAL WRONGDOING.  125 UNDER $ 100 – RESTITUTION. ALL ON SOME VARIETY OF TEXTBOOK SCAM.  UNIVERSITY FAILED TO MONITOR.  ALABAMA A REPEAT OFFENDER (FOOTBALL 1995 AND 2001 AND BASKETBALL 1999).  NCAA CONSIDERED “</a:t>
            </a:r>
            <a:r>
              <a:rPr lang="en-US" sz="3200" dirty="0" smtClean="0">
                <a:solidFill>
                  <a:srgbClr val="FF0000"/>
                </a:solidFill>
              </a:rPr>
              <a:t>LACK OF INSTITUTIONAL CONTROL</a:t>
            </a:r>
            <a:r>
              <a:rPr lang="en-US" sz="3200" dirty="0" smtClean="0"/>
              <a:t>” RATHER THAN “</a:t>
            </a:r>
            <a:r>
              <a:rPr lang="en-US" sz="3200" dirty="0" smtClean="0">
                <a:solidFill>
                  <a:srgbClr val="0070C0"/>
                </a:solidFill>
              </a:rPr>
              <a:t>FAILURE TO MONITOR</a:t>
            </a:r>
            <a:r>
              <a:rPr lang="en-US" sz="3200" dirty="0" smtClean="0"/>
              <a:t>” BUT DIDN’T BECAUSE SELF-REPORTED.  HIGHEST AMOUNTS OF FRAUD HERE BY 4 FOOTBALL PLAYERS ($ 3,947).</a:t>
            </a:r>
            <a:endParaRPr lang="en-US" sz="32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PROCESS HAD NO LIMITS ON DOLLAR AMOUNTS OR NUMBER OF TIMES STUDENT ATHLETE COULD PURCHASE BOOKS.  DID SO FOR FRIENDS AND FAMILY.  NO ID REQUIRED.  NO REVIEW OF MONTHLY BILLINGS AT DEPARTMENT LEVEL.  </a:t>
            </a:r>
            <a:br>
              <a:rPr lang="en-US" sz="3200" dirty="0" smtClean="0"/>
            </a:br>
            <a:r>
              <a:rPr lang="en-US" sz="3200" dirty="0" smtClean="0"/>
              <a:t/>
            </a:r>
            <a:br>
              <a:rPr lang="en-US" sz="3200" dirty="0" smtClean="0"/>
            </a:br>
            <a:r>
              <a:rPr lang="en-US" sz="3200" dirty="0" smtClean="0"/>
              <a:t>MAJOR VIOLATION BUT CONSIDER SELF-IMPOSED – NOT SUFFICIENT BUT FACTOR.  ALABAMA REQUIRED RESTITIUTION FOR ALL UNDER $ 100, REPRIMANDED ASSISTANT ATHLETIC DIRECTOR, CHANGED ITS TEXTBOOK POLICIES, NEW TRAINING AND EDUCATIONAL SESSIONS AND COOPERATION. </a:t>
            </a:r>
            <a:br>
              <a:rPr lang="en-US" sz="3200" dirty="0" smtClean="0"/>
            </a:br>
            <a:r>
              <a:rPr lang="en-US" sz="3200" dirty="0" smtClean="0"/>
              <a:t/>
            </a:r>
            <a:br>
              <a:rPr lang="en-US" sz="3200" dirty="0" smtClean="0"/>
            </a:br>
            <a:r>
              <a:rPr lang="en-US" sz="3200" dirty="0" smtClean="0"/>
              <a:t>PENALTIES:</a:t>
            </a:r>
            <a:br>
              <a:rPr lang="en-US" sz="3200" dirty="0" smtClean="0"/>
            </a:br>
            <a:r>
              <a:rPr lang="en-US" sz="3200" dirty="0" smtClean="0"/>
              <a:t>1.  PUBLIC REPRIMAND</a:t>
            </a:r>
            <a:br>
              <a:rPr lang="en-US" sz="3200" dirty="0" smtClean="0"/>
            </a:br>
            <a:r>
              <a:rPr lang="en-US" sz="3200" dirty="0" smtClean="0"/>
              <a:t>2.  3 YEARS PROBATION</a:t>
            </a:r>
            <a:br>
              <a:rPr lang="en-US" sz="3200" dirty="0" smtClean="0"/>
            </a:br>
            <a:r>
              <a:rPr lang="en-US" sz="3200" dirty="0" smtClean="0"/>
              <a:t>3.   </a:t>
            </a:r>
            <a:r>
              <a:rPr lang="en-US" sz="3200" dirty="0" smtClean="0">
                <a:solidFill>
                  <a:srgbClr val="FF0000"/>
                </a:solidFill>
              </a:rPr>
              <a:t>VACATE</a:t>
            </a:r>
            <a:r>
              <a:rPr lang="en-US" sz="3200" dirty="0" smtClean="0"/>
              <a:t> ALL 22 WINS IN WHICH 7 FOOTBALL PLAYERS PLAYED</a:t>
            </a:r>
            <a:br>
              <a:rPr lang="en-US" sz="3200" dirty="0" smtClean="0"/>
            </a:br>
            <a:r>
              <a:rPr lang="en-US" sz="3200" dirty="0" smtClean="0"/>
              <a:t>4.  FINE OF $ 43,900</a:t>
            </a:r>
            <a:br>
              <a:rPr lang="en-US" sz="3200" dirty="0" smtClean="0"/>
            </a:br>
            <a:r>
              <a:rPr lang="en-US" sz="3200" dirty="0" smtClean="0"/>
              <a:t>5.  EDUCATION PROGRAM.</a:t>
            </a:r>
            <a:endParaRPr lang="en-US" sz="32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APPEAL – ALABAMA ARGUES ABUSE OF DISCRETION.  FACTORS – INCORRECT LEGAL STANDARD, CLEARLY ERRONEOUS FACT FINDING, FAILED TO CONSIDER MATERIAL FACTORS, ARBITRARY AND CAPRICIOUS, AND DEPARTED FROM TEXT BOOK AND VACATION OF WINS PRECEDENT.</a:t>
            </a:r>
            <a:br>
              <a:rPr lang="en-US" sz="3200" dirty="0" smtClean="0"/>
            </a:br>
            <a:r>
              <a:rPr lang="en-US" sz="3200" dirty="0" smtClean="0"/>
              <a:t/>
            </a:r>
            <a:br>
              <a:rPr lang="en-US" sz="3200" dirty="0" smtClean="0"/>
            </a:br>
            <a:r>
              <a:rPr lang="en-US" sz="3200" dirty="0" smtClean="0"/>
              <a:t>NCAA DENIED APPEAL – CHANGES DUES TO ALABAMA BEING A REPEAT OFFENDER.  COMMITTEE HAS DISCRETION.</a:t>
            </a:r>
            <a:br>
              <a:rPr lang="en-US" sz="3200" dirty="0" smtClean="0"/>
            </a:br>
            <a:r>
              <a:rPr lang="en-US" sz="3200" dirty="0" smtClean="0"/>
              <a:t/>
            </a:r>
            <a:br>
              <a:rPr lang="en-US" sz="3200" dirty="0" smtClean="0"/>
            </a:br>
            <a:r>
              <a:rPr lang="en-US" sz="3200" dirty="0" smtClean="0"/>
              <a:t>ALABAMA 2002 – FOOTBALL –  PAID $$$$ TO HIGH SCHOOL PLAYER, DAD AND HIS HIGH SCHOOL COACH. ASSISTANT COACH LIED TO NCAA.  REDUCED SCHOLARSHIPS, 2 YEAR POST SEASON BAN, 5 YEAR PROBATION AND DISASSOCIATE 3 FROM PORGRAM.</a:t>
            </a:r>
            <a:endParaRPr lang="en-US" sz="32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USC – JUNE 10, 2010  FOOTBALL, BASKETBALL AND TENNIS</a:t>
            </a:r>
            <a:br>
              <a:rPr lang="en-US" sz="3200" dirty="0" smtClean="0"/>
            </a:br>
            <a:r>
              <a:rPr lang="en-US" sz="3200" dirty="0" smtClean="0"/>
              <a:t/>
            </a:r>
            <a:br>
              <a:rPr lang="en-US" sz="3200" dirty="0" smtClean="0"/>
            </a:br>
            <a:r>
              <a:rPr lang="en-US" sz="3200" dirty="0" smtClean="0"/>
              <a:t>FOOTBALL – ATHLETE SET UP MARKETING AGENCY WITH DAD AND 2 AGENTS.  CASH, CAR AND HOUSING.  DECEMBER 2004 – JANUARY 2006.  ASSISTANT COACH LIED TO NCAA.  ASSOCIATE AD PROVIDED SUMMER INTERNSHIPS WITH 2 AGENTS – ONLY USC FOOTBALL PLAYERS – FAKE.  ALSO USED AN “EXTRA” COACH FOR FILM AND WENT TO PRACTICE.  OWNER OF RESTAURANT ALSO PROVIDE IMPERMISSIBLE BENEFITS. (REGGIE BUSH)</a:t>
            </a:r>
            <a:br>
              <a:rPr lang="en-US" sz="3200" dirty="0" smtClean="0"/>
            </a:br>
            <a:r>
              <a:rPr lang="en-US" sz="3200" dirty="0" smtClean="0"/>
              <a:t/>
            </a:r>
            <a:br>
              <a:rPr lang="en-US" sz="3200" dirty="0" smtClean="0"/>
            </a:br>
            <a:r>
              <a:rPr lang="en-US" sz="3200" dirty="0" smtClean="0"/>
              <a:t>BASKETBALL – 2 OTHER AGENTS PROVIDED $$$ TO PLAYER, BROTHER, GIRLFRIEND AND GIRLFRIEND’S MOM. (OJ MAYO)</a:t>
            </a:r>
            <a:br>
              <a:rPr lang="en-US" sz="3200" dirty="0" smtClean="0"/>
            </a:br>
            <a:r>
              <a:rPr lang="en-US" sz="3200" dirty="0" smtClean="0"/>
              <a:t/>
            </a:r>
            <a:br>
              <a:rPr lang="en-US" sz="3200" dirty="0" smtClean="0"/>
            </a:br>
            <a:r>
              <a:rPr lang="en-US" sz="3200" dirty="0" smtClean="0"/>
              <a:t>TENNIS COACH ALLOWED PLAYER TO USE OFFICE PHONE TO CALL EUROPE (HIS HOME) = $ 7, 535.</a:t>
            </a:r>
            <a:br>
              <a:rPr lang="en-US" sz="3200" dirty="0" smtClean="0"/>
            </a:br>
            <a:r>
              <a:rPr lang="en-US" sz="3200" dirty="0" smtClean="0"/>
              <a:t/>
            </a:r>
            <a:br>
              <a:rPr lang="en-US" sz="3200" dirty="0" smtClean="0"/>
            </a:br>
            <a:r>
              <a:rPr lang="en-US" sz="3200" dirty="0" smtClean="0"/>
              <a:t>NCAA FOUND LACK OF INSTITUTIONAL CONTROL.  REPEAT VIOLATOR.  CLOSE CALL BUT NO TV BAN.  </a:t>
            </a:r>
            <a:br>
              <a:rPr lang="en-US" sz="3200" dirty="0" smtClean="0"/>
            </a:br>
            <a:r>
              <a:rPr lang="en-US" sz="3200" dirty="0" smtClean="0"/>
              <a:t/>
            </a:r>
            <a:br>
              <a:rPr lang="en-US" sz="3200" dirty="0" smtClean="0"/>
            </a:br>
            <a:endParaRPr lang="en-US" sz="32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PENALTIES</a:t>
            </a:r>
            <a:br>
              <a:rPr lang="en-US" sz="3200" dirty="0" smtClean="0"/>
            </a:br>
            <a:r>
              <a:rPr lang="en-US" sz="3200" dirty="0" smtClean="0"/>
              <a:t/>
            </a:r>
            <a:br>
              <a:rPr lang="en-US" sz="3200" dirty="0" smtClean="0"/>
            </a:br>
            <a:r>
              <a:rPr lang="en-US" sz="3200" dirty="0" smtClean="0"/>
              <a:t>1.  PUBLIC REPRIMAND AND CENSURE </a:t>
            </a:r>
            <a:br>
              <a:rPr lang="en-US" sz="3200" dirty="0" smtClean="0"/>
            </a:br>
            <a:r>
              <a:rPr lang="en-US" sz="3200" dirty="0" smtClean="0"/>
              <a:t>2.  4 YEARS PROBATION</a:t>
            </a:r>
            <a:br>
              <a:rPr lang="en-US" sz="3200" dirty="0" smtClean="0"/>
            </a:br>
            <a:r>
              <a:rPr lang="en-US" sz="3200" dirty="0" smtClean="0"/>
              <a:t>3.  INSTITUTION – POST SEASON BAN AFTER 2009-10 SEASON BASKETBALL</a:t>
            </a:r>
            <a:br>
              <a:rPr lang="en-US" sz="3200" dirty="0" smtClean="0"/>
            </a:br>
            <a:r>
              <a:rPr lang="en-US" sz="3200" dirty="0" smtClean="0"/>
              <a:t>4.  POST SEASON FOLLOWING 2010 AND 2011 SEASONS BASKETBALL</a:t>
            </a:r>
            <a:br>
              <a:rPr lang="en-US" sz="3200" dirty="0" smtClean="0"/>
            </a:br>
            <a:r>
              <a:rPr lang="en-US" sz="3200" dirty="0" smtClean="0"/>
              <a:t>5.  VACATE ALL WINS AND ADJUST RECORDS – FOOTBALL AND BASKETBALL</a:t>
            </a:r>
            <a:br>
              <a:rPr lang="en-US" sz="3200" dirty="0" smtClean="0"/>
            </a:br>
            <a:r>
              <a:rPr lang="en-US" sz="3200" dirty="0" smtClean="0"/>
              <a:t>6.  FOOTBALL – LIMIT TO 15 SCHOLARSHIPS PER YEAR AND 75 TOTAL</a:t>
            </a:r>
            <a:br>
              <a:rPr lang="en-US" sz="3200" dirty="0" smtClean="0"/>
            </a:br>
            <a:r>
              <a:rPr lang="en-US" sz="3200" dirty="0" smtClean="0"/>
              <a:t>        FOR 2011-12, 2012-13 AND 2013-14 SEASONS</a:t>
            </a:r>
            <a:br>
              <a:rPr lang="en-US" sz="3200" dirty="0" smtClean="0"/>
            </a:br>
            <a:r>
              <a:rPr lang="en-US" sz="3200" dirty="0" smtClean="0"/>
              <a:t>7.  REDUCED BASKETBALL RECRUITING </a:t>
            </a:r>
            <a:br>
              <a:rPr lang="en-US" sz="3200" dirty="0" smtClean="0"/>
            </a:br>
            <a:r>
              <a:rPr lang="en-US" sz="3200" dirty="0" smtClean="0"/>
              <a:t>8.  FINED $ 206,020 + ALL $$ FROM 2008 BASKETBALL REVENUE SHARE</a:t>
            </a:r>
            <a:br>
              <a:rPr lang="en-US" sz="3200" dirty="0" smtClean="0"/>
            </a:br>
            <a:r>
              <a:rPr lang="en-US" sz="3200" dirty="0" smtClean="0"/>
              <a:t>9.  DISASSOCIATION OF 2 FOOTBALL AND 1 BASKETBALL AND 1 AGENT</a:t>
            </a:r>
            <a:br>
              <a:rPr lang="en-US" sz="3200" dirty="0" smtClean="0"/>
            </a:br>
            <a:r>
              <a:rPr lang="en-US" sz="3200" dirty="0" smtClean="0"/>
              <a:t>10.  NEED TO REGULATE LOCKER ROOM AND SIDELINES AND FACILITIES</a:t>
            </a:r>
            <a:br>
              <a:rPr lang="en-US" sz="3200" dirty="0" smtClean="0"/>
            </a:br>
            <a:r>
              <a:rPr lang="en-US" sz="3200" dirty="0" smtClean="0"/>
              <a:t>11.  PUBLICIZE ALL PENALITIES </a:t>
            </a:r>
            <a:br>
              <a:rPr lang="en-US" sz="3200" dirty="0" smtClean="0"/>
            </a:br>
            <a:r>
              <a:rPr lang="en-US" sz="3200" dirty="0" smtClean="0"/>
              <a:t>12.  EDUCATIONAL PROGRAMS FOR ALL. </a:t>
            </a:r>
            <a:br>
              <a:rPr lang="en-US" sz="3200" dirty="0" smtClean="0"/>
            </a:br>
            <a:r>
              <a:rPr lang="en-US" sz="3200" dirty="0"/>
              <a:t/>
            </a:r>
            <a:br>
              <a:rPr lang="en-US" sz="3200" dirty="0"/>
            </a:br>
            <a:r>
              <a:rPr lang="en-US" sz="3200" dirty="0" smtClean="0"/>
              <a:t>DEATH PENALTY ?  REDUCE SCHOLARSHIPS INSTEAD ?  PENN STATE ?</a:t>
            </a:r>
            <a:br>
              <a:rPr lang="en-US" sz="3200" dirty="0" smtClean="0"/>
            </a:br>
            <a:endParaRPr lang="en-US" sz="32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DL COACH BO DAVIS, ALABAMA AND THE NCAA</a:t>
            </a:r>
            <a:br>
              <a:rPr lang="en-US" sz="3200" dirty="0" smtClean="0"/>
            </a:br>
            <a:r>
              <a:rPr lang="en-US" sz="3200" dirty="0"/>
              <a:t/>
            </a:r>
            <a:br>
              <a:rPr lang="en-US" sz="3200" dirty="0"/>
            </a:br>
            <a:r>
              <a:rPr lang="en-US" sz="3200" dirty="0" smtClean="0"/>
              <a:t>“BRUSH” CONTACT WITH 3 TOP 10 RECRUITS AT EPISCOBAL HIGH IN HOUSTON.  NCAA THINKS PREARRANGED.  LIED TO NCAA.  REPRESENTED BY LAW SCHOOL EMERITUS PROF – FORMER REP OF ALABAMA AND ON NCAA INFRACTIONS COMMITTEE.  IN SECOND MEETING, AFTER LIE SAID, NEVER SAID ANYTHING.  THEN INSISTED BO TELL TRUTH IN MEETING 3.</a:t>
            </a:r>
            <a:br>
              <a:rPr lang="en-US" sz="3200" dirty="0" smtClean="0"/>
            </a:br>
            <a:r>
              <a:rPr lang="en-US" sz="3200" dirty="0"/>
              <a:t/>
            </a:r>
            <a:br>
              <a:rPr lang="en-US" sz="3200" dirty="0"/>
            </a:br>
            <a:r>
              <a:rPr lang="en-US" sz="3200" dirty="0" smtClean="0"/>
              <a:t>MAKING $ 350,000.  ALABAMA OFFERED $ 45,000 IN SEVERANCE.  ULTIMATELY GOT $ 317,000.  </a:t>
            </a:r>
            <a:br>
              <a:rPr lang="en-US" sz="3200" dirty="0" smtClean="0"/>
            </a:br>
            <a:r>
              <a:rPr lang="en-US" sz="3200" dirty="0"/>
              <a:t/>
            </a:r>
            <a:br>
              <a:rPr lang="en-US" sz="3200" dirty="0"/>
            </a:br>
            <a:r>
              <a:rPr lang="en-US" sz="3200" dirty="0" smtClean="0"/>
              <a:t>ALABAMA - $ 5,000, DISASSOCIATION FROM BOOSTER AND REPLACEMENT DL COACH CAN’T RECRUIT FOR 39 DAYS.</a:t>
            </a:r>
            <a:br>
              <a:rPr lang="en-US" sz="3200" dirty="0" smtClean="0"/>
            </a:br>
            <a:r>
              <a:rPr lang="en-US" sz="3200" dirty="0"/>
              <a:t/>
            </a:r>
            <a:br>
              <a:rPr lang="en-US" sz="3200" dirty="0"/>
            </a:br>
            <a:r>
              <a:rPr lang="en-US" sz="3200" dirty="0" smtClean="0"/>
              <a:t>BO – 2 YEARS SHOW CAUSE, CAN’T RECRUIT OFF CAMPUS.  COULD HAVE BEEN 5-10 YEARS AND ALL ATHLETIC ACTIVITIES.  FROM DAY OF DECISION 4/13/17 NOT DAY OF FIRING 4/29/16.  APPEAL DENIED 12/14/17.  UTSA </a:t>
            </a:r>
            <a:r>
              <a:rPr lang="en-US" sz="3200" smtClean="0"/>
              <a:t>AND LIONS.  </a:t>
            </a:r>
            <a:r>
              <a:rPr lang="en-US" sz="3200" dirty="0" smtClean="0"/>
              <a:t/>
            </a:r>
            <a:br>
              <a:rPr lang="en-US" sz="3200" dirty="0" smtClean="0"/>
            </a:br>
            <a:endParaRPr lang="en-US" sz="3200" dirty="0"/>
          </a:p>
        </p:txBody>
      </p:sp>
    </p:spTree>
    <p:extLst>
      <p:ext uri="{BB962C8B-B14F-4D97-AF65-F5344CB8AC3E}">
        <p14:creationId xmlns:p14="http://schemas.microsoft.com/office/powerpoint/2010/main" val="35091822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fontScale="90000"/>
          </a:bodyPr>
          <a:lstStyle/>
          <a:p>
            <a:r>
              <a:rPr lang="en-US" sz="3200" dirty="0" smtClean="0"/>
              <a:t>RECRUITING – CESSPOOL - RAMPANT CHEATING.  TWO BIG KINDS - $$$ AND ACADEMIC FRAUD.</a:t>
            </a:r>
            <a:br>
              <a:rPr lang="en-US" sz="3200" dirty="0" smtClean="0"/>
            </a:br>
            <a:r>
              <a:rPr lang="en-US" sz="3200" dirty="0" smtClean="0"/>
              <a:t/>
            </a:r>
            <a:br>
              <a:rPr lang="en-US" sz="3200" dirty="0" smtClean="0"/>
            </a:br>
            <a:r>
              <a:rPr lang="en-US" sz="3200" dirty="0" smtClean="0">
                <a:solidFill>
                  <a:srgbClr val="FF0000"/>
                </a:solidFill>
              </a:rPr>
              <a:t>CASH</a:t>
            </a:r>
            <a:r>
              <a:rPr lang="en-US" sz="3200" dirty="0" smtClean="0"/>
              <a:t> – MANY TIMES DONORS CUTTING DEAL WITH LIMITED COACH INVOLVEMENT.</a:t>
            </a:r>
            <a:br>
              <a:rPr lang="en-US" sz="3200" dirty="0" smtClean="0"/>
            </a:br>
            <a:r>
              <a:rPr lang="en-US" sz="3200" dirty="0" smtClean="0">
                <a:solidFill>
                  <a:srgbClr val="7030A0"/>
                </a:solidFill>
              </a:rPr>
              <a:t>ALABAMA</a:t>
            </a:r>
            <a:r>
              <a:rPr lang="en-US" sz="3200" dirty="0" smtClean="0"/>
              <a:t> – 2002.  PAID $ 20,000 TO HS PLAYER, $ 10,000 TO DAD AND $ 100,000 + 2 SUV’S  TO HS COACH.  VARIOUS TRIPS FOR ALL.  AFTER INELIGIBLE TO ENROLL, PLAYER WENT TO ALABAMA PREP SCHOOL AND RECRUITMENT ALL OVER AGAIN.  ALABAMA OFFERS $ 5,000 + $ 500 A MONTH WHILE IN SCHOOL, $ 500 FOR EACH GAME STARTED AND $ 5,000 FOR HIS MOM FOR EVERY CHRISTMAS IN SCHOOL.  WHEN PLAYER SAID NOT SIGNING WITH ALABAMA, DOUBLED OFFER.  TOTAL OF APP $ </a:t>
            </a:r>
            <a:r>
              <a:rPr lang="en-US" sz="3200" dirty="0" smtClean="0">
                <a:solidFill>
                  <a:srgbClr val="FF0000"/>
                </a:solidFill>
              </a:rPr>
              <a:t>288,000</a:t>
            </a:r>
            <a:r>
              <a:rPr lang="en-US" sz="3200" dirty="0" smtClean="0"/>
              <a:t>.</a:t>
            </a:r>
            <a:br>
              <a:rPr lang="en-US" sz="3200" dirty="0" smtClean="0"/>
            </a:br>
            <a:r>
              <a:rPr lang="en-US" sz="3200" dirty="0" smtClean="0">
                <a:solidFill>
                  <a:srgbClr val="7030A0"/>
                </a:solidFill>
              </a:rPr>
              <a:t>CAM NEWTON’S DAD AND $ 180,000 ?  SERIOUSLY ?</a:t>
            </a:r>
            <a:br>
              <a:rPr lang="en-US" sz="3200" dirty="0" smtClean="0">
                <a:solidFill>
                  <a:srgbClr val="7030A0"/>
                </a:solidFill>
              </a:rPr>
            </a:br>
            <a:r>
              <a:rPr lang="en-US" sz="3200" dirty="0" smtClean="0">
                <a:solidFill>
                  <a:srgbClr val="FF0000"/>
                </a:solidFill>
              </a:rPr>
              <a:t>BASKETBALL ?  JUST ADIDAS ?  </a:t>
            </a:r>
            <a:r>
              <a:rPr lang="en-US" sz="3200" dirty="0" smtClean="0">
                <a:solidFill>
                  <a:schemeClr val="tx1">
                    <a:lumMod val="95000"/>
                    <a:lumOff val="5000"/>
                  </a:schemeClr>
                </a:solidFill>
              </a:rPr>
              <a:t>FRAUD ON SCHOOLS – PARENTS TAKE $$ THEN SIGN FORMS SAYING NO NCAA VIOLATION.  TAX THREAT ON PARENTS TO TURN (EVEN IF “LOAN”).  BASKETBALL ALWAYS MOST CORRUPT. ACTUAL $$ MORE.</a:t>
            </a:r>
            <a:br>
              <a:rPr lang="en-US" sz="3200" dirty="0" smtClean="0">
                <a:solidFill>
                  <a:schemeClr val="tx1">
                    <a:lumMod val="95000"/>
                    <a:lumOff val="5000"/>
                  </a:schemeClr>
                </a:solidFill>
              </a:rPr>
            </a:br>
            <a:r>
              <a:rPr lang="en-US" sz="3200" dirty="0" smtClean="0">
                <a:solidFill>
                  <a:srgbClr val="FF0000"/>
                </a:solidFill>
              </a:rPr>
              <a:t>TYRELL PRYOR AND SUGAR BOWL </a:t>
            </a:r>
            <a:r>
              <a:rPr lang="en-US" sz="3200" dirty="0" smtClean="0">
                <a:solidFill>
                  <a:schemeClr val="tx1">
                    <a:lumMod val="95000"/>
                    <a:lumOff val="5000"/>
                  </a:schemeClr>
                </a:solidFill>
              </a:rPr>
              <a:t>? 1 GAME.</a:t>
            </a:r>
            <a:endParaRPr lang="en-US" sz="3200" dirty="0">
              <a:solidFill>
                <a:schemeClr val="tx1">
                  <a:lumMod val="95000"/>
                  <a:lumOff val="5000"/>
                </a:schemeClr>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solidFill>
                  <a:srgbClr val="FF0000"/>
                </a:solidFill>
              </a:rPr>
              <a:t>ACADEMIC FRAUD</a:t>
            </a:r>
            <a:r>
              <a:rPr lang="en-US" sz="3200" dirty="0" smtClean="0">
                <a:solidFill>
                  <a:schemeClr val="tx1">
                    <a:lumMod val="95000"/>
                    <a:lumOff val="5000"/>
                  </a:schemeClr>
                </a:solidFill>
              </a:rPr>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DOING PAPERS FOR THE ATHLETE, TAKING TESTS FOR THE ATHLETE, GOOD GRADES FOR NEVER ATTENDING.</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LEGITIMATE – EASY CLASSES, PE MAJORS, NOT MAJOR OF  CHOICE (NO LABS), NOT CARING ABOUT GRADES ABOVE C.</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rgbClr val="7030A0"/>
                </a:solidFill>
              </a:rPr>
              <a:t>TAYLOR v WAKE FOREST </a:t>
            </a:r>
            <a:r>
              <a:rPr lang="en-US" sz="3200" dirty="0" smtClean="0">
                <a:solidFill>
                  <a:schemeClr val="tx1">
                    <a:lumMod val="95000"/>
                    <a:lumOff val="5000"/>
                  </a:schemeClr>
                </a:solidFill>
              </a:rPr>
              <a:t>(1972)</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FOOTBALL PLAYER – GPA OF 1.0 FIRST SEMESTER, 1.9 SECOND.  MAINTAINED ELGIBILITY (WAKE ONLY REQUIRED A </a:t>
            </a:r>
            <a:r>
              <a:rPr lang="en-US" sz="3200" dirty="0" smtClean="0">
                <a:solidFill>
                  <a:srgbClr val="0070C0"/>
                </a:solidFill>
              </a:rPr>
              <a:t>1.35</a:t>
            </a:r>
            <a:r>
              <a:rPr lang="en-US" sz="3200" dirty="0" smtClean="0">
                <a:solidFill>
                  <a:schemeClr val="tx1">
                    <a:lumMod val="95000"/>
                    <a:lumOff val="5000"/>
                  </a:schemeClr>
                </a:solidFill>
              </a:rPr>
              <a:t> AFTER FRESHMAN YEAR – NCAA ONLY IMPOSES A </a:t>
            </a:r>
            <a:r>
              <a:rPr lang="en-US" sz="3200" dirty="0" smtClean="0">
                <a:solidFill>
                  <a:srgbClr val="7030A0"/>
                </a:solidFill>
              </a:rPr>
              <a:t>2.0</a:t>
            </a:r>
            <a:r>
              <a:rPr lang="en-US" sz="3200" dirty="0" smtClean="0">
                <a:solidFill>
                  <a:schemeClr val="tx1">
                    <a:lumMod val="95000"/>
                    <a:lumOff val="5000"/>
                  </a:schemeClr>
                </a:solidFill>
              </a:rPr>
              <a:t> AFTER </a:t>
            </a:r>
            <a:r>
              <a:rPr lang="en-US" sz="3200" dirty="0" smtClean="0">
                <a:solidFill>
                  <a:srgbClr val="7030A0"/>
                </a:solidFill>
              </a:rPr>
              <a:t>THREE</a:t>
            </a:r>
            <a:r>
              <a:rPr lang="en-US" sz="3200" dirty="0" smtClean="0">
                <a:solidFill>
                  <a:schemeClr val="tx1">
                    <a:lumMod val="95000"/>
                    <a:lumOff val="5000"/>
                  </a:schemeClr>
                </a:solidFill>
              </a:rPr>
              <a:t> YEARS – BEFORE THAT, </a:t>
            </a:r>
            <a:r>
              <a:rPr lang="en-US" sz="3200" dirty="0" smtClean="0">
                <a:solidFill>
                  <a:srgbClr val="FF0000"/>
                </a:solidFill>
              </a:rPr>
              <a:t>SATISFACTORY ACADEMIC PROGRESS </a:t>
            </a:r>
            <a:r>
              <a:rPr lang="en-US" sz="3200" dirty="0" smtClean="0">
                <a:solidFill>
                  <a:schemeClr val="tx1">
                    <a:lumMod val="95000"/>
                    <a:lumOff val="5000"/>
                  </a:schemeClr>
                </a:solidFill>
              </a:rPr>
              <a:t>DEFINED BY SCHOOL).  REFUSED TO PLAY SO HE COULD WORK ON GRADES.  WAKE REVOKED SCHOLARSHIP.  PAID FOR 2 YEARS, GRADUATED, THEN SUED.</a:t>
            </a:r>
            <a:endParaRPr lang="en-US" sz="3200" dirty="0">
              <a:solidFill>
                <a:srgbClr val="FF0000"/>
              </a:solidFill>
            </a:endParaRPr>
          </a:p>
        </p:txBody>
      </p:sp>
    </p:spTree>
    <p:extLst>
      <p:ext uri="{BB962C8B-B14F-4D97-AF65-F5344CB8AC3E}">
        <p14:creationId xmlns:p14="http://schemas.microsoft.com/office/powerpoint/2010/main" val="35324621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P CLAIMED ORAL CONTRACT THAT IF CONFLICT BETWEEN ATHLETICS AND ACADEMICS, ACADEMICS WERE PRIORITY.  NO.  ONLY WRITING SAYS HE WILL KEEP HIMSELF IN SHAPE AND ACADEMCIALLY ELIGIBLE.  WAKE FULLY COMPLIED – TAYLOR BREACHED BY REFUSING TO PRACTICE.  TAYLOR DOESN’T GET TO DECIDE WHAT CONSTITUTES ACADEMIC PROGRESS. </a:t>
            </a:r>
            <a:br>
              <a:rPr lang="en-US" sz="3200" dirty="0" smtClean="0"/>
            </a:br>
            <a:r>
              <a:rPr lang="en-US" sz="3200" dirty="0"/>
              <a:t/>
            </a:r>
            <a:br>
              <a:rPr lang="en-US" sz="3200" dirty="0"/>
            </a:br>
            <a:r>
              <a:rPr lang="en-US" sz="3200" dirty="0" smtClean="0">
                <a:solidFill>
                  <a:srgbClr val="7030A0"/>
                </a:solidFill>
              </a:rPr>
              <a:t>ROSS v CREIGHTON UNIVERSITY </a:t>
            </a:r>
            <a:r>
              <a:rPr lang="en-US" sz="3200" dirty="0" smtClean="0"/>
              <a:t>(1992)</a:t>
            </a:r>
            <a:br>
              <a:rPr lang="en-US" sz="3200" dirty="0" smtClean="0"/>
            </a:br>
            <a:r>
              <a:rPr lang="en-US" sz="3200" dirty="0"/>
              <a:t/>
            </a:r>
            <a:br>
              <a:rPr lang="en-US" sz="3200" dirty="0"/>
            </a:br>
            <a:r>
              <a:rPr lang="en-US" sz="3200" dirty="0" smtClean="0"/>
              <a:t>ROSS = BASKETBALL.  LOWER 5</a:t>
            </a:r>
            <a:r>
              <a:rPr lang="en-US" sz="3200" baseline="30000" dirty="0" smtClean="0"/>
              <a:t>TH</a:t>
            </a:r>
            <a:r>
              <a:rPr lang="en-US" sz="3200" dirty="0" smtClean="0"/>
              <a:t> PERCENTILE IN ACT.  PLAYED FOR CREIGHTON FROM 1978 – 1982.  HAD A D GPA AND ACQUIRED 96 CREDITS.  MANY IN MARKSMANSHIP AND THEORY OF BASKETBALL WHICH DIDN’T COUNT TO 128 NEEDED TO GRADUATE.  LEFT CREIGHTON WITH 4</a:t>
            </a:r>
            <a:r>
              <a:rPr lang="en-US" sz="3200" baseline="30000" dirty="0" smtClean="0"/>
              <a:t>TH</a:t>
            </a:r>
            <a:r>
              <a:rPr lang="en-US" sz="3200" dirty="0" smtClean="0"/>
              <a:t> GRADE LANGUAGE SKILLS AND 7</a:t>
            </a:r>
            <a:r>
              <a:rPr lang="en-US" sz="3200" baseline="30000" dirty="0" smtClean="0"/>
              <a:t>TH</a:t>
            </a:r>
            <a:r>
              <a:rPr lang="en-US" sz="3200" dirty="0" smtClean="0"/>
              <a:t> GRADE READING LEVEL.  CREIGHTON PAID FOR 1 YEAR REMEDIAL SCHOOL IN CHICAGO (WITH GRADE SCHOOL CHILDREN.)</a:t>
            </a:r>
            <a:br>
              <a:rPr lang="en-US" sz="3200" dirty="0" smtClean="0"/>
            </a:br>
            <a:r>
              <a:rPr lang="en-US" sz="3200" dirty="0"/>
              <a:t/>
            </a:r>
            <a:br>
              <a:rPr lang="en-US" sz="3200" dirty="0"/>
            </a:br>
            <a:r>
              <a:rPr lang="en-US" sz="3200" dirty="0" smtClean="0"/>
              <a:t>A.  NEGLIGENCE</a:t>
            </a:r>
            <a:br>
              <a:rPr lang="en-US" sz="3200" dirty="0" smtClean="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2621475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37512" cy="6857999"/>
          </a:xfrm>
        </p:spPr>
        <p:txBody>
          <a:bodyPr anchor="t">
            <a:normAutofit fontScale="90000"/>
          </a:bodyPr>
          <a:lstStyle/>
          <a:p>
            <a:r>
              <a:rPr lang="en-US" sz="3200" dirty="0" smtClean="0"/>
              <a:t>10.   </a:t>
            </a:r>
            <a:r>
              <a:rPr lang="en-US" sz="3200" dirty="0" smtClean="0">
                <a:solidFill>
                  <a:srgbClr val="FF0000"/>
                </a:solidFill>
              </a:rPr>
              <a:t>STADIUM AND PRACTICE FACILITY </a:t>
            </a:r>
            <a:r>
              <a:rPr lang="en-US" sz="3200" dirty="0" smtClean="0"/>
              <a:t>– MOST WANT TO OWN NOW – RENT AT FAVORABLE LEASE TERMS.  </a:t>
            </a:r>
            <a:r>
              <a:rPr lang="en-US" sz="3200" dirty="0" smtClean="0">
                <a:solidFill>
                  <a:srgbClr val="7030A0"/>
                </a:solidFill>
              </a:rPr>
              <a:t>DESTINATION VENUE </a:t>
            </a:r>
            <a:r>
              <a:rPr lang="en-US" sz="3200" dirty="0" smtClean="0"/>
              <a:t>(LA).</a:t>
            </a:r>
            <a:br>
              <a:rPr lang="en-US" sz="3200" dirty="0" smtClean="0"/>
            </a:br>
            <a:r>
              <a:rPr lang="en-US" sz="3200" dirty="0" smtClean="0"/>
              <a:t/>
            </a:r>
            <a:br>
              <a:rPr lang="en-US" sz="3200" dirty="0" smtClean="0"/>
            </a:br>
            <a:r>
              <a:rPr lang="en-US" sz="3200" dirty="0" smtClean="0"/>
              <a:t>HANDOUT – PACKERS INCOME STATEMENTS</a:t>
            </a:r>
            <a:br>
              <a:rPr lang="en-US" sz="3200" dirty="0" smtClean="0"/>
            </a:br>
            <a:r>
              <a:rPr lang="en-US" sz="3200" dirty="0" smtClean="0"/>
              <a:t/>
            </a:r>
            <a:br>
              <a:rPr lang="en-US" sz="3200" dirty="0" smtClean="0"/>
            </a:br>
            <a:r>
              <a:rPr lang="en-US" sz="3200" dirty="0" smtClean="0"/>
              <a:t>COLLEGES WITH SIMILAR INCOME EXPLOSIONS:</a:t>
            </a:r>
            <a:br>
              <a:rPr lang="en-US" sz="3200" dirty="0" smtClean="0"/>
            </a:br>
            <a:r>
              <a:rPr lang="en-US" sz="3200" dirty="0" smtClean="0"/>
              <a:t/>
            </a:r>
            <a:br>
              <a:rPr lang="en-US" sz="3200" dirty="0" smtClean="0"/>
            </a:br>
            <a:r>
              <a:rPr lang="en-US" sz="3200" dirty="0" smtClean="0"/>
              <a:t>AUBURN</a:t>
            </a:r>
            <a:br>
              <a:rPr lang="en-US" sz="3200" dirty="0" smtClean="0"/>
            </a:br>
            <a:r>
              <a:rPr lang="en-US" sz="3200" dirty="0" smtClean="0"/>
              <a:t>           2012                                                        2013</a:t>
            </a:r>
            <a:br>
              <a:rPr lang="en-US" sz="3200" dirty="0" smtClean="0"/>
            </a:br>
            <a:r>
              <a:rPr lang="en-US" sz="3200" dirty="0" smtClean="0"/>
              <a:t>            103.7          TOTAL REVENUE                  113.7</a:t>
            </a:r>
            <a:br>
              <a:rPr lang="en-US" sz="3200" dirty="0" smtClean="0"/>
            </a:br>
            <a:r>
              <a:rPr lang="en-US" sz="3200" dirty="0" smtClean="0"/>
              <a:t>            104.5          TOTAL EXPENSE                   127.3</a:t>
            </a:r>
            <a:br>
              <a:rPr lang="en-US" sz="3200" dirty="0" smtClean="0"/>
            </a:br>
            <a:r>
              <a:rPr lang="en-US" sz="3200" dirty="0" smtClean="0"/>
              <a:t>            .</a:t>
            </a:r>
            <a:r>
              <a:rPr lang="en-US" sz="3200" dirty="0" smtClean="0">
                <a:solidFill>
                  <a:srgbClr val="FF0000"/>
                </a:solidFill>
              </a:rPr>
              <a:t>865</a:t>
            </a:r>
            <a:r>
              <a:rPr lang="en-US" sz="3200" dirty="0" smtClean="0"/>
              <a:t>            TOTAL DEFICIT                        </a:t>
            </a:r>
            <a:r>
              <a:rPr lang="en-US" sz="3200" dirty="0" smtClean="0">
                <a:solidFill>
                  <a:srgbClr val="FF0000"/>
                </a:solidFill>
              </a:rPr>
              <a:t>13.6</a:t>
            </a:r>
            <a:r>
              <a:rPr lang="en-US" sz="3200" dirty="0" smtClean="0"/>
              <a:t/>
            </a:r>
            <a:br>
              <a:rPr lang="en-US" sz="3200" dirty="0" smtClean="0"/>
            </a:br>
            <a:r>
              <a:rPr lang="en-US" sz="3200" dirty="0" smtClean="0"/>
              <a:t>             36.3           FOOTBALL EXPENSE              49.6</a:t>
            </a:r>
            <a:br>
              <a:rPr lang="en-US" sz="3200" dirty="0" smtClean="0"/>
            </a:br>
            <a:r>
              <a:rPr lang="en-US" sz="3200" dirty="0" smtClean="0"/>
              <a:t>             </a:t>
            </a:r>
            <a:r>
              <a:rPr lang="en-US" sz="3200" dirty="0" smtClean="0">
                <a:solidFill>
                  <a:srgbClr val="0070C0"/>
                </a:solidFill>
              </a:rPr>
              <a:t>38.59</a:t>
            </a:r>
            <a:r>
              <a:rPr lang="en-US" sz="3200" dirty="0" smtClean="0"/>
              <a:t>         FOOTBALL PROFIT                 </a:t>
            </a:r>
            <a:r>
              <a:rPr lang="en-US" sz="3200" dirty="0" smtClean="0">
                <a:solidFill>
                  <a:srgbClr val="0070C0"/>
                </a:solidFill>
              </a:rPr>
              <a:t>33.18</a:t>
            </a:r>
            <a:r>
              <a:rPr lang="en-US" sz="3200" dirty="0" smtClean="0"/>
              <a:t/>
            </a:r>
            <a:br>
              <a:rPr lang="en-US" sz="3200" dirty="0" smtClean="0"/>
            </a:br>
            <a:r>
              <a:rPr lang="en-US" sz="3200" dirty="0" smtClean="0"/>
              <a:t>             31.8           DONATIONS                            39.4 (31.65 = FOOTBALL)</a:t>
            </a:r>
            <a:br>
              <a:rPr lang="en-US" sz="3200" dirty="0" smtClean="0"/>
            </a:br>
            <a:r>
              <a:rPr lang="en-US" sz="3200" dirty="0" smtClean="0"/>
              <a:t>               2.65         COACHES SEVERANCE             4.85 </a:t>
            </a:r>
            <a:br>
              <a:rPr lang="en-US" sz="3200" dirty="0" smtClean="0"/>
            </a:br>
            <a:r>
              <a:rPr lang="en-US" sz="3200" dirty="0" smtClean="0"/>
              <a:t>WHO BENEFITS FROM INCREASED REVENUE IN COLLEGE ?</a:t>
            </a:r>
            <a:endParaRPr lang="en-US" sz="32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6708" cy="6858000"/>
          </a:xfrm>
        </p:spPr>
        <p:txBody>
          <a:bodyPr anchor="t">
            <a:normAutofit fontScale="90000"/>
          </a:bodyPr>
          <a:lstStyle/>
          <a:p>
            <a:r>
              <a:rPr lang="en-US" sz="3200" dirty="0" smtClean="0"/>
              <a:t>1.  </a:t>
            </a:r>
            <a:r>
              <a:rPr lang="en-US" sz="3200" dirty="0" smtClean="0">
                <a:solidFill>
                  <a:srgbClr val="FF0000"/>
                </a:solidFill>
              </a:rPr>
              <a:t>EDUCATIONAL MALPRACTICE  </a:t>
            </a:r>
            <a:r>
              <a:rPr lang="en-US" sz="3200" dirty="0" smtClean="0"/>
              <a:t>- MOST STATES REJECTED: a) NO STANDARDS TO EVALUATE EDUCATOR b) CAUSE AND NATURE OF DAMAGES – HOW MUCH FAULT OF THE STUDENT ? c) POSSIBLE FLOOD OF LITIGATION AND d) FORCE COURT INTO OVERSEEING DAY TO DAY ACTIVITIES OF SCHOOL.</a:t>
            </a:r>
            <a:br>
              <a:rPr lang="en-US" sz="3200" dirty="0" smtClean="0"/>
            </a:br>
            <a:r>
              <a:rPr lang="en-US" sz="3200" dirty="0"/>
              <a:t/>
            </a:r>
            <a:br>
              <a:rPr lang="en-US" sz="3200" dirty="0"/>
            </a:br>
            <a:r>
              <a:rPr lang="en-US" sz="3200" dirty="0" smtClean="0"/>
              <a:t>2.  </a:t>
            </a:r>
            <a:r>
              <a:rPr lang="en-US" sz="3200" dirty="0" smtClean="0">
                <a:solidFill>
                  <a:srgbClr val="FF0000"/>
                </a:solidFill>
              </a:rPr>
              <a:t>NEGLIGENT ADMISSION </a:t>
            </a:r>
            <a:r>
              <a:rPr lang="en-US" sz="3200" dirty="0" smtClean="0"/>
              <a:t>– TOO SUBJECTIVE.  IF ONLY ADMIT “REASONABLY QUALIFIED STUDENT”, HURT DIVERSITY AND GIVING LESS PREPARED A CHANCE. </a:t>
            </a:r>
            <a:br>
              <a:rPr lang="en-US" sz="3200" dirty="0" smtClean="0"/>
            </a:br>
            <a:r>
              <a:rPr lang="en-US" sz="3200" dirty="0"/>
              <a:t/>
            </a:r>
            <a:br>
              <a:rPr lang="en-US" sz="3200" dirty="0"/>
            </a:br>
            <a:r>
              <a:rPr lang="en-US" sz="3200" dirty="0" smtClean="0"/>
              <a:t>3.  </a:t>
            </a:r>
            <a:r>
              <a:rPr lang="en-US" sz="3200" dirty="0" smtClean="0">
                <a:solidFill>
                  <a:srgbClr val="FF0000"/>
                </a:solidFill>
              </a:rPr>
              <a:t>NEGLIGENT INFLICTION OF EMOTIONAL DISTRESS </a:t>
            </a:r>
            <a:r>
              <a:rPr lang="en-US" sz="3200" dirty="0" smtClean="0"/>
              <a:t>– NEED 1 OR 2 ABOVE TO SUPPORT.  </a:t>
            </a:r>
            <a:br>
              <a:rPr lang="en-US" sz="3200" dirty="0" smtClean="0"/>
            </a:br>
            <a:r>
              <a:rPr lang="en-US" sz="3200" dirty="0"/>
              <a:t/>
            </a:r>
            <a:br>
              <a:rPr lang="en-US" sz="3200" dirty="0"/>
            </a:br>
            <a:r>
              <a:rPr lang="en-US" sz="3200" dirty="0" smtClean="0"/>
              <a:t>B.  CONTRACT </a:t>
            </a:r>
            <a:br>
              <a:rPr lang="en-US" sz="3200" dirty="0" smtClean="0"/>
            </a:br>
            <a:r>
              <a:rPr lang="en-US" sz="3200" dirty="0" smtClean="0"/>
              <a:t>WON’T GET INTO QUALITY OF THE EDUCATION. </a:t>
            </a:r>
            <a:r>
              <a:rPr lang="en-US" sz="3200" dirty="0" smtClean="0">
                <a:solidFill>
                  <a:srgbClr val="FF0000"/>
                </a:solidFill>
              </a:rPr>
              <a:t>NO CLAIM FOR “NOT GOOD ENOUGH”</a:t>
            </a:r>
            <a:r>
              <a:rPr lang="en-US" sz="3200" dirty="0" smtClean="0"/>
              <a:t>.  A VALID CONTRACT CLAIM IF DIDN’T PROVIDE TUTORS OR TOTALLY DENIED ACCESS TO ACADEMIC CURRICULM AS PROMISED.  </a:t>
            </a:r>
            <a:endParaRPr lang="en-US" sz="3200" dirty="0"/>
          </a:p>
        </p:txBody>
      </p:sp>
    </p:spTree>
    <p:extLst>
      <p:ext uri="{BB962C8B-B14F-4D97-AF65-F5344CB8AC3E}">
        <p14:creationId xmlns:p14="http://schemas.microsoft.com/office/powerpoint/2010/main" val="3684971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a:bodyPr>
          <a:lstStyle/>
          <a:p>
            <a:r>
              <a:rPr lang="en-US" sz="3200" dirty="0" smtClean="0"/>
              <a:t>ROSS SETTLED FOR $ 30,000.</a:t>
            </a:r>
            <a:br>
              <a:rPr lang="en-US" sz="3200" dirty="0" smtClean="0"/>
            </a:br>
            <a:r>
              <a:rPr lang="en-US" sz="3200" dirty="0"/>
              <a:t/>
            </a:r>
            <a:br>
              <a:rPr lang="en-US" sz="3200" dirty="0"/>
            </a:br>
            <a:r>
              <a:rPr lang="en-US" sz="3200" dirty="0" smtClean="0">
                <a:solidFill>
                  <a:srgbClr val="7030A0"/>
                </a:solidFill>
              </a:rPr>
              <a:t>JACKSON v DRAKE </a:t>
            </a:r>
            <a:r>
              <a:rPr lang="en-US" sz="3200" dirty="0" smtClean="0"/>
              <a:t>(1991)</a:t>
            </a:r>
            <a:br>
              <a:rPr lang="en-US" sz="3200" dirty="0" smtClean="0"/>
            </a:br>
            <a:r>
              <a:rPr lang="en-US" sz="3200" dirty="0"/>
              <a:t/>
            </a:r>
            <a:br>
              <a:rPr lang="en-US" sz="3200" dirty="0"/>
            </a:br>
            <a:r>
              <a:rPr lang="en-US" sz="3200" dirty="0" smtClean="0"/>
              <a:t>BASKETBALL PRACTICES INTERFERED WITH STUDY AND TUTOR TIME.  WENT TO PRACTICE UNDER THREATS SCHOLARSHIP WOULD BE REMOVED.  COACHES DID PAPERS FOR PLAYERS TO TURN IN – JACKSON REFUSED.  COACHES INSISTED HE TAKE CERTAIN “EASY” COURSES – JACKSON REFUSED AND PICKED HIS OWN.  COACHES IMPOSED EXTRA RUNNING, SIT UPS AND PUSH UPS.  HEAD COACH YELLING AND DEROGATORY NAMES.  QUIT TEAM AND AID TERMINATED.  DRAKE WINS ON ALL CLAIMS BUT FRAUDULENT MISREPRESENTATION.  SENT BACK TO TRIAL COURT ON THAT ISSUE BUT EVENTUALLY AFFIRMED SUMMARY JUDGMENT FOR DRAKE ON ALL COUNTS.</a:t>
            </a:r>
            <a:endParaRPr lang="en-US" sz="3200" dirty="0"/>
          </a:p>
        </p:txBody>
      </p:sp>
    </p:spTree>
    <p:extLst>
      <p:ext uri="{BB962C8B-B14F-4D97-AF65-F5344CB8AC3E}">
        <p14:creationId xmlns:p14="http://schemas.microsoft.com/office/powerpoint/2010/main" val="22169642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chor="t">
            <a:normAutofit/>
          </a:bodyPr>
          <a:lstStyle/>
          <a:p>
            <a:r>
              <a:rPr lang="en-US" sz="3200" dirty="0" smtClean="0">
                <a:solidFill>
                  <a:srgbClr val="7030A0"/>
                </a:solidFill>
              </a:rPr>
              <a:t>UNIVERSITY OF NORTH CAROLINA – BLACK HISTORY MAJOR</a:t>
            </a:r>
            <a:r>
              <a:rPr lang="en-US" sz="3200" dirty="0" smtClean="0"/>
              <a:t/>
            </a:r>
            <a:br>
              <a:rPr lang="en-US" sz="3200" dirty="0" smtClean="0"/>
            </a:br>
            <a:r>
              <a:rPr lang="en-US" sz="3200" dirty="0"/>
              <a:t/>
            </a:r>
            <a:br>
              <a:rPr lang="en-US" sz="3200" dirty="0"/>
            </a:br>
            <a:r>
              <a:rPr lang="en-US" sz="3200" dirty="0" smtClean="0"/>
              <a:t>NO WORK – ALL A/B GRADES.</a:t>
            </a:r>
            <a:br>
              <a:rPr lang="en-US" sz="3200" dirty="0" smtClean="0"/>
            </a:br>
            <a:r>
              <a:rPr lang="en-US" sz="3200" dirty="0"/>
              <a:t/>
            </a:r>
            <a:br>
              <a:rPr lang="en-US" sz="3200" dirty="0"/>
            </a:br>
            <a:r>
              <a:rPr lang="en-US" sz="3200" dirty="0" smtClean="0"/>
              <a:t>NCAA SAYS NO VIOLATION – ALL STUDENTS, NOT JUST ATHLETES, GETTING THOSE GRADES OF NO WORK.  </a:t>
            </a:r>
            <a:br>
              <a:rPr lang="en-US" sz="3200" dirty="0" smtClean="0"/>
            </a:br>
            <a:r>
              <a:rPr lang="en-US" sz="3200" dirty="0"/>
              <a:t/>
            </a:r>
            <a:br>
              <a:rPr lang="en-US" sz="3200" dirty="0"/>
            </a:br>
            <a:r>
              <a:rPr lang="en-US" sz="3200" dirty="0" smtClean="0">
                <a:solidFill>
                  <a:srgbClr val="7030A0"/>
                </a:solidFill>
              </a:rPr>
              <a:t>REALITY OF TUTORS</a:t>
            </a:r>
            <a:br>
              <a:rPr lang="en-US" sz="3200" dirty="0" smtClean="0">
                <a:solidFill>
                  <a:srgbClr val="7030A0"/>
                </a:solidFill>
              </a:rPr>
            </a:br>
            <a:r>
              <a:rPr lang="en-US" sz="3200" dirty="0">
                <a:solidFill>
                  <a:srgbClr val="7030A0"/>
                </a:solidFill>
              </a:rPr>
              <a:t/>
            </a:r>
            <a:br>
              <a:rPr lang="en-US" sz="3200" dirty="0">
                <a:solidFill>
                  <a:srgbClr val="7030A0"/>
                </a:solidFill>
              </a:rPr>
            </a:br>
            <a:r>
              <a:rPr lang="en-US" sz="3200" dirty="0" smtClean="0">
                <a:solidFill>
                  <a:schemeClr val="tx1">
                    <a:lumMod val="95000"/>
                    <a:lumOff val="5000"/>
                  </a:schemeClr>
                </a:solidFill>
              </a:rPr>
              <a:t>ALL TEAMS HAVE THEM – TRAVEL.   </a:t>
            </a:r>
            <a:r>
              <a:rPr lang="en-US" sz="3200" smtClean="0">
                <a:solidFill>
                  <a:schemeClr val="tx1">
                    <a:lumMod val="95000"/>
                    <a:lumOff val="5000"/>
                  </a:schemeClr>
                </a:solidFill>
              </a:rPr>
              <a:t>NORTHERN BASEBALL TEAMS ? </a:t>
            </a:r>
            <a:r>
              <a:rPr lang="en-US" sz="3200" dirty="0" smtClean="0">
                <a:solidFill>
                  <a:schemeClr val="tx1">
                    <a:lumMod val="95000"/>
                    <a:lumOff val="5000"/>
                  </a:schemeClr>
                </a:solidFill>
              </a:rPr>
              <a:t>FOOTBALL PLAYOFFS – 8 ?</a:t>
            </a:r>
            <a:br>
              <a:rPr lang="en-US" sz="3200" dirty="0" smtClean="0">
                <a:solidFill>
                  <a:schemeClr val="tx1">
                    <a:lumMod val="95000"/>
                    <a:lumOff val="5000"/>
                  </a:schemeClr>
                </a:solidFill>
              </a:rPr>
            </a:br>
            <a:r>
              <a:rPr lang="en-US" sz="3200" dirty="0">
                <a:solidFill>
                  <a:schemeClr val="tx1">
                    <a:lumMod val="95000"/>
                    <a:lumOff val="5000"/>
                  </a:schemeClr>
                </a:solidFill>
              </a:rPr>
              <a:t/>
            </a:r>
            <a:br>
              <a:rPr lang="en-US" sz="3200" dirty="0">
                <a:solidFill>
                  <a:schemeClr val="tx1">
                    <a:lumMod val="95000"/>
                    <a:lumOff val="5000"/>
                  </a:schemeClr>
                </a:solidFill>
              </a:rPr>
            </a:br>
            <a:r>
              <a:rPr lang="en-US" sz="3200" dirty="0" smtClean="0">
                <a:solidFill>
                  <a:schemeClr val="tx1">
                    <a:lumMod val="95000"/>
                    <a:lumOff val="5000"/>
                  </a:schemeClr>
                </a:solidFill>
              </a:rPr>
              <a:t>LINE BETWEEN HELP AND DOING FOR THEM ?  PAPERS ?</a:t>
            </a:r>
            <a:endParaRPr lang="en-US" sz="3200" dirty="0">
              <a:solidFill>
                <a:srgbClr val="7030A0"/>
              </a:solidFill>
            </a:endParaRPr>
          </a:p>
        </p:txBody>
      </p:sp>
    </p:spTree>
    <p:extLst>
      <p:ext uri="{BB962C8B-B14F-4D97-AF65-F5344CB8AC3E}">
        <p14:creationId xmlns:p14="http://schemas.microsoft.com/office/powerpoint/2010/main" val="28457086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787977"/>
          </a:xfrm>
        </p:spPr>
        <p:txBody>
          <a:bodyPr anchor="t">
            <a:normAutofit fontScale="90000"/>
          </a:bodyPr>
          <a:lstStyle/>
          <a:p>
            <a:r>
              <a:rPr lang="en-US" sz="3200" dirty="0" smtClean="0">
                <a:solidFill>
                  <a:srgbClr val="7030A0"/>
                </a:solidFill>
              </a:rPr>
              <a:t>O’BANNON v NCAA AND EA SPORTS</a:t>
            </a:r>
            <a:r>
              <a:rPr lang="en-US" sz="3200" dirty="0" smtClean="0"/>
              <a:t/>
            </a:r>
            <a:br>
              <a:rPr lang="en-US" sz="3200" dirty="0" smtClean="0"/>
            </a:br>
            <a:r>
              <a:rPr lang="en-US" sz="3200" dirty="0"/>
              <a:t/>
            </a:r>
            <a:br>
              <a:rPr lang="en-US" sz="3200" dirty="0"/>
            </a:br>
            <a:r>
              <a:rPr lang="en-US" sz="3200" dirty="0" smtClean="0"/>
              <a:t>USED PLAYERS IMAGE AND LIKENESS FOR YEARS WITHOUT CONSENT OR PAYMENT.  </a:t>
            </a:r>
            <a:br>
              <a:rPr lang="en-US" sz="3200" dirty="0" smtClean="0"/>
            </a:br>
            <a:r>
              <a:rPr lang="en-US" sz="3200" dirty="0"/>
              <a:t/>
            </a:r>
            <a:br>
              <a:rPr lang="en-US" sz="3200" dirty="0"/>
            </a:br>
            <a:r>
              <a:rPr lang="en-US" sz="3200" dirty="0" smtClean="0"/>
              <a:t>DC – VIOLATES ANTITRUST LAW.  PAY COSTS OF ATTENDANCE AND $ 5,000 FOR RIGHTS.</a:t>
            </a:r>
            <a:br>
              <a:rPr lang="en-US" sz="3200" dirty="0" smtClean="0"/>
            </a:br>
            <a:r>
              <a:rPr lang="en-US" sz="3200" dirty="0"/>
              <a:t/>
            </a:r>
            <a:br>
              <a:rPr lang="en-US" sz="3200" dirty="0"/>
            </a:br>
            <a:r>
              <a:rPr lang="en-US" sz="3200" dirty="0" smtClean="0"/>
              <a:t>9</a:t>
            </a:r>
            <a:r>
              <a:rPr lang="en-US" sz="3200" baseline="30000" dirty="0" smtClean="0"/>
              <a:t>TH</a:t>
            </a:r>
            <a:r>
              <a:rPr lang="en-US" sz="3200" dirty="0" smtClean="0"/>
              <a:t> CIRCUIT – JUST COSTS OF ATTENDANCE.</a:t>
            </a:r>
            <a:br>
              <a:rPr lang="en-US" sz="3200" dirty="0" smtClean="0"/>
            </a:br>
            <a:r>
              <a:rPr lang="en-US" sz="3200" dirty="0"/>
              <a:t> </a:t>
            </a:r>
            <a:r>
              <a:rPr lang="en-US" sz="3200" dirty="0" smtClean="0"/>
              <a:t> </a:t>
            </a:r>
            <a:br>
              <a:rPr lang="en-US" sz="3200" dirty="0" smtClean="0"/>
            </a:br>
            <a:r>
              <a:rPr lang="en-US" sz="3200" dirty="0" smtClean="0"/>
              <a:t>SETTLED FOR $ 60 MIL.  </a:t>
            </a:r>
            <a:br>
              <a:rPr lang="en-US" sz="3200" dirty="0" smtClean="0"/>
            </a:br>
            <a:r>
              <a:rPr lang="en-US" sz="3200" dirty="0"/>
              <a:t/>
            </a:r>
            <a:br>
              <a:rPr lang="en-US" sz="3200" dirty="0"/>
            </a:br>
            <a:r>
              <a:rPr lang="en-US" sz="3200" dirty="0" smtClean="0"/>
              <a:t>2003-2014</a:t>
            </a:r>
            <a:br>
              <a:rPr lang="en-US" sz="3200" dirty="0" smtClean="0"/>
            </a:br>
            <a:r>
              <a:rPr lang="en-US" sz="3200" dirty="0"/>
              <a:t/>
            </a:r>
            <a:br>
              <a:rPr lang="en-US" sz="3200" dirty="0"/>
            </a:br>
            <a:r>
              <a:rPr lang="en-US" sz="3200" dirty="0" smtClean="0"/>
              <a:t>21,309 BASKETBALL PLAYERS</a:t>
            </a:r>
            <a:br>
              <a:rPr lang="en-US" sz="3200" dirty="0" smtClean="0"/>
            </a:br>
            <a:r>
              <a:rPr lang="en-US" sz="3200" dirty="0" smtClean="0"/>
              <a:t>111,174 FOOTBALL PLAYERS</a:t>
            </a:r>
            <a:br>
              <a:rPr lang="en-US" sz="3200" dirty="0" smtClean="0"/>
            </a:br>
            <a:r>
              <a:rPr lang="en-US" sz="3200" dirty="0" smtClean="0"/>
              <a:t>AVG = $ 1,200 – MOST = $ 7,020  </a:t>
            </a:r>
            <a:r>
              <a:rPr lang="en-US" sz="3200" dirty="0" smtClean="0">
                <a:solidFill>
                  <a:srgbClr val="FF0000"/>
                </a:solidFill>
              </a:rPr>
              <a:t>LAWYERS</a:t>
            </a:r>
            <a:r>
              <a:rPr lang="en-US" sz="3200" dirty="0" smtClean="0"/>
              <a:t> - $ 41,000,000 FEES AND COSTS</a:t>
            </a:r>
            <a:endParaRPr lang="en-US" sz="3200" dirty="0"/>
          </a:p>
        </p:txBody>
      </p:sp>
    </p:spTree>
    <p:extLst>
      <p:ext uri="{BB962C8B-B14F-4D97-AF65-F5344CB8AC3E}">
        <p14:creationId xmlns:p14="http://schemas.microsoft.com/office/powerpoint/2010/main" val="40827578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REALIGNMENT AND SOCIAL MEDIA</a:t>
            </a:r>
            <a:br>
              <a:rPr lang="en-US" sz="3200" dirty="0" smtClean="0"/>
            </a:br>
            <a:r>
              <a:rPr lang="en-US" sz="3200" dirty="0"/>
              <a:t/>
            </a:r>
            <a:br>
              <a:rPr lang="en-US" sz="3200" dirty="0"/>
            </a:br>
            <a:r>
              <a:rPr lang="en-US" sz="3200" dirty="0" smtClean="0"/>
              <a:t>1.  MARYLAND v ACC – ISSUE OF COMPENSATION OR PENALTY.</a:t>
            </a:r>
            <a:br>
              <a:rPr lang="en-US" sz="3200" dirty="0" smtClean="0"/>
            </a:br>
            <a:r>
              <a:rPr lang="en-US" sz="3200" dirty="0" smtClean="0"/>
              <a:t>2.  4 CONFERENCES OF 16 TEAMS ?  FUTURE OF NCAA ?</a:t>
            </a:r>
            <a:br>
              <a:rPr lang="en-US" sz="3200" dirty="0" smtClean="0"/>
            </a:br>
            <a:r>
              <a:rPr lang="en-US" sz="3200" dirty="0" smtClean="0"/>
              <a:t>3.  UNIVERSITY RESTRAINTS ON SOCIAL MEDIA:</a:t>
            </a:r>
            <a:br>
              <a:rPr lang="en-US" sz="3200" dirty="0" smtClean="0"/>
            </a:br>
            <a:r>
              <a:rPr lang="en-US" sz="3200" dirty="0" smtClean="0"/>
              <a:t>      1.  FIRST AMENDMENT ?</a:t>
            </a:r>
            <a:br>
              <a:rPr lang="en-US" sz="3200" dirty="0" smtClean="0"/>
            </a:br>
            <a:r>
              <a:rPr lang="en-US" sz="3200" dirty="0"/>
              <a:t> </a:t>
            </a:r>
            <a:r>
              <a:rPr lang="en-US" sz="3200" dirty="0" smtClean="0"/>
              <a:t>     2.  NLRB FOR PRIVATE ?</a:t>
            </a:r>
            <a:br>
              <a:rPr lang="en-US" sz="3200" dirty="0" smtClean="0"/>
            </a:br>
            <a:r>
              <a:rPr lang="en-US" sz="3200" dirty="0" smtClean="0"/>
              <a:t>4.  COMPENSATION FOR ATHLETES ?</a:t>
            </a:r>
            <a:br>
              <a:rPr lang="en-US" sz="3200" dirty="0" smtClean="0"/>
            </a:br>
            <a:r>
              <a:rPr lang="en-US" sz="3200" dirty="0" smtClean="0"/>
              <a:t>5.  SPORTS AND RACIAL EQUALITY ?  (NEXT SLIDE)</a:t>
            </a:r>
            <a:br>
              <a:rPr lang="en-US" sz="3200" dirty="0" smtClean="0"/>
            </a:br>
            <a:r>
              <a:rPr lang="en-US" sz="3200" dirty="0" smtClean="0"/>
              <a:t>6.  SPORTS AND PERSONAL PRIVACY – ESP MEDICAL INFORMATION</a:t>
            </a: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NFL AND RETIREE HEALTH PROBLEMS:</a:t>
            </a:r>
            <a:br>
              <a:rPr lang="en-US" sz="3200" dirty="0" smtClean="0"/>
            </a:br>
            <a:r>
              <a:rPr lang="en-US" sz="3200" dirty="0" smtClean="0"/>
              <a:t/>
            </a:r>
            <a:br>
              <a:rPr lang="en-US" sz="3200" dirty="0" smtClean="0"/>
            </a:br>
            <a:r>
              <a:rPr lang="en-US" sz="3200" dirty="0" smtClean="0"/>
              <a:t>1.  WORKMEN’S COMPENSATION</a:t>
            </a:r>
            <a:br>
              <a:rPr lang="en-US" sz="3200" dirty="0" smtClean="0"/>
            </a:br>
            <a:r>
              <a:rPr lang="en-US" sz="3200" dirty="0" smtClean="0"/>
              <a:t>2.  CONCUSSION LITIGATION</a:t>
            </a:r>
            <a:br>
              <a:rPr lang="en-US" sz="3200" dirty="0" smtClean="0"/>
            </a:br>
            <a:r>
              <a:rPr lang="en-US" sz="3200" dirty="0" smtClean="0"/>
              <a:t>3.  PAINKILLER LITIGATION</a:t>
            </a:r>
            <a:r>
              <a:rPr lang="en-US" sz="3200" dirty="0"/>
              <a:t/>
            </a:r>
            <a:br>
              <a:rPr lang="en-US" sz="3200" dirty="0"/>
            </a:br>
            <a:endParaRPr lang="en-US" sz="3200" dirty="0"/>
          </a:p>
        </p:txBody>
      </p:sp>
    </p:spTree>
    <p:extLst>
      <p:ext uri="{BB962C8B-B14F-4D97-AF65-F5344CB8AC3E}">
        <p14:creationId xmlns:p14="http://schemas.microsoft.com/office/powerpoint/2010/main" val="321956679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7999"/>
          </a:xfrm>
        </p:spPr>
        <p:txBody>
          <a:bodyPr anchor="t">
            <a:normAutofit fontScale="90000"/>
          </a:bodyPr>
          <a:lstStyle/>
          <a:p>
            <a:r>
              <a:rPr lang="en-US" sz="3200" dirty="0" smtClean="0"/>
              <a:t>SPORTS AND RACIAL EQUALITY.</a:t>
            </a:r>
            <a:br>
              <a:rPr lang="en-US" sz="3200" dirty="0" smtClean="0"/>
            </a:br>
            <a:r>
              <a:rPr lang="en-US" sz="3200" dirty="0"/>
              <a:t/>
            </a:r>
            <a:br>
              <a:rPr lang="en-US" sz="3200" dirty="0"/>
            </a:br>
            <a:r>
              <a:rPr lang="en-US" sz="3200" dirty="0" smtClean="0"/>
              <a:t>1.  JACKIE ROBINSON AND MLB.</a:t>
            </a:r>
            <a:br>
              <a:rPr lang="en-US" sz="3200" dirty="0" smtClean="0"/>
            </a:br>
            <a:r>
              <a:rPr lang="en-US" sz="3200" dirty="0"/>
              <a:t/>
            </a:r>
            <a:br>
              <a:rPr lang="en-US" sz="3200" dirty="0"/>
            </a:br>
            <a:r>
              <a:rPr lang="en-US" sz="3200" dirty="0" smtClean="0"/>
              <a:t>2.  UNIVERSITY OF MISSISSIPPI – SEC FORFEIT (1963)</a:t>
            </a:r>
            <a:br>
              <a:rPr lang="en-US" sz="3200" dirty="0" smtClean="0"/>
            </a:br>
            <a:r>
              <a:rPr lang="en-US" sz="3200" dirty="0"/>
              <a:t/>
            </a:r>
            <a:br>
              <a:rPr lang="en-US" sz="3200" dirty="0"/>
            </a:br>
            <a:r>
              <a:rPr lang="en-US" sz="3200" dirty="0"/>
              <a:t>3</a:t>
            </a:r>
            <a:r>
              <a:rPr lang="en-US" sz="3200" dirty="0" smtClean="0"/>
              <a:t>.  TEXAS WESTERN NCAA BASKETBALL (1966)</a:t>
            </a:r>
            <a:br>
              <a:rPr lang="en-US" sz="3200" dirty="0" smtClean="0"/>
            </a:br>
            <a:r>
              <a:rPr lang="en-US" sz="3200" dirty="0"/>
              <a:t/>
            </a:r>
            <a:br>
              <a:rPr lang="en-US" sz="3200" dirty="0"/>
            </a:br>
            <a:r>
              <a:rPr lang="en-US" sz="3200" dirty="0" smtClean="0"/>
              <a:t>4.  ALI REFUSAL TO BE DRAFTED (1967). </a:t>
            </a:r>
            <a:br>
              <a:rPr lang="en-US" sz="3200" dirty="0" smtClean="0"/>
            </a:br>
            <a:r>
              <a:rPr lang="en-US" sz="3200" dirty="0"/>
              <a:t/>
            </a:r>
            <a:br>
              <a:rPr lang="en-US" sz="3200" dirty="0"/>
            </a:br>
            <a:r>
              <a:rPr lang="en-US" sz="3200" dirty="0" smtClean="0"/>
              <a:t>5.  TOMMIE SMITH AND JOHN CARLOS – 1968 OLYMPICS</a:t>
            </a:r>
            <a:br>
              <a:rPr lang="en-US" sz="3200" dirty="0" smtClean="0"/>
            </a:br>
            <a:r>
              <a:rPr lang="en-US" sz="3200" dirty="0"/>
              <a:t/>
            </a:r>
            <a:br>
              <a:rPr lang="en-US" sz="3200" dirty="0"/>
            </a:br>
            <a:r>
              <a:rPr lang="en-US" sz="3200" dirty="0"/>
              <a:t>6</a:t>
            </a:r>
            <a:r>
              <a:rPr lang="en-US" sz="3200" dirty="0" smtClean="0"/>
              <a:t>.  USC AND ALABAMA FOOTBALL GAME (1970). FIRST BLACK PLAYER ON ALABAMA TEAM BUT FRESHMEN INELIGIBLE TO PLAY THEN.  </a:t>
            </a:r>
            <a:r>
              <a:rPr lang="en-US" sz="3200" smtClean="0"/>
              <a:t>USC ALL BLACK BACKFIELD SCORED ALL TD’S IN 42-21 ROUT.  </a:t>
            </a:r>
            <a:r>
              <a:rPr lang="en-US" sz="3200" dirty="0" smtClean="0"/>
              <a:t/>
            </a:r>
            <a:br>
              <a:rPr lang="en-US" sz="3200" dirty="0" smtClean="0"/>
            </a:br>
            <a:r>
              <a:rPr lang="en-US" sz="3200" dirty="0" smtClean="0"/>
              <a:t/>
            </a:r>
            <a:br>
              <a:rPr lang="en-US" sz="3200" dirty="0" smtClean="0"/>
            </a:br>
            <a:r>
              <a:rPr lang="en-US" sz="3200" dirty="0"/>
              <a:t/>
            </a:r>
            <a:br>
              <a:rPr lang="en-US" sz="3200" dirty="0"/>
            </a:br>
            <a:endParaRPr lang="en-US" sz="3200" dirty="0"/>
          </a:p>
        </p:txBody>
      </p:sp>
    </p:spTree>
    <p:extLst>
      <p:ext uri="{BB962C8B-B14F-4D97-AF65-F5344CB8AC3E}">
        <p14:creationId xmlns:p14="http://schemas.microsoft.com/office/powerpoint/2010/main" val="30205907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815" y="0"/>
            <a:ext cx="12117185" cy="6858000"/>
          </a:xfrm>
        </p:spPr>
        <p:txBody>
          <a:bodyPr anchor="t">
            <a:normAutofit fontScale="90000"/>
          </a:bodyPr>
          <a:lstStyle/>
          <a:p>
            <a:pPr algn="l"/>
            <a:r>
              <a:rPr lang="en-US" sz="3200" dirty="0" smtClean="0"/>
              <a:t>MCNAIR (6’4  325)TIMELINE: </a:t>
            </a:r>
            <a:br>
              <a:rPr lang="en-US" sz="3200" dirty="0" smtClean="0"/>
            </a:br>
            <a:r>
              <a:rPr lang="en-US" sz="3200" dirty="0" smtClean="0"/>
              <a:t/>
            </a:r>
            <a:br>
              <a:rPr lang="en-US" sz="3200" dirty="0" smtClean="0"/>
            </a:br>
            <a:r>
              <a:rPr lang="en-US" sz="3200" dirty="0" smtClean="0"/>
              <a:t>CONDITIONING AT PRACTICE FIELD NOT FIELDHOUSE – 5 TRAINERS</a:t>
            </a:r>
            <a:br>
              <a:rPr lang="en-US" sz="3200" dirty="0" smtClean="0"/>
            </a:br>
            <a:r>
              <a:rPr lang="en-US" sz="3200" dirty="0" smtClean="0"/>
              <a:t/>
            </a:r>
            <a:br>
              <a:rPr lang="en-US" sz="3200" dirty="0" smtClean="0"/>
            </a:br>
            <a:r>
              <a:rPr lang="en-US" sz="3200" dirty="0" smtClean="0"/>
              <a:t>415 – CONDITIONING STARTS – 10 FOR 110 YDS</a:t>
            </a:r>
            <a:br>
              <a:rPr lang="en-US" sz="3200" dirty="0" smtClean="0"/>
            </a:br>
            <a:r>
              <a:rPr lang="en-US" sz="3200" dirty="0"/>
              <a:t> </a:t>
            </a:r>
            <a:r>
              <a:rPr lang="en-US" sz="3200" dirty="0" smtClean="0"/>
              <a:t>          MCNAIR GOOD ON FIRST 7 – LOOKS EXHAUSTED</a:t>
            </a:r>
            <a:br>
              <a:rPr lang="en-US" sz="3200" dirty="0" smtClean="0"/>
            </a:br>
            <a:r>
              <a:rPr lang="en-US" sz="3200" dirty="0"/>
              <a:t> </a:t>
            </a:r>
            <a:r>
              <a:rPr lang="en-US" sz="3200" dirty="0" smtClean="0"/>
              <a:t>          OTHER PLAYERS HELP HIM FINISH 10 – TRAINERS CURSING HIM</a:t>
            </a:r>
            <a:br>
              <a:rPr lang="en-US" sz="3200" dirty="0" smtClean="0"/>
            </a:br>
            <a:r>
              <a:rPr lang="en-US" sz="3200" dirty="0" smtClean="0"/>
              <a:t>453 – TRAINERS NOTE CRAMPS AND EXHAUSTION – BEGIN CARING FOR</a:t>
            </a:r>
            <a:br>
              <a:rPr lang="en-US" sz="3200" dirty="0" smtClean="0"/>
            </a:br>
            <a:r>
              <a:rPr lang="en-US" sz="3200" dirty="0"/>
              <a:t> </a:t>
            </a:r>
            <a:r>
              <a:rPr lang="en-US" sz="3200" dirty="0" smtClean="0"/>
              <a:t>           MCNAIR.  NOW FATIGUE, BACK PAIN, CRAMPS, HYPERVENTIATING,</a:t>
            </a:r>
            <a:br>
              <a:rPr lang="en-US" sz="3200" dirty="0" smtClean="0"/>
            </a:br>
            <a:r>
              <a:rPr lang="en-US" sz="3200" dirty="0"/>
              <a:t> </a:t>
            </a:r>
            <a:r>
              <a:rPr lang="en-US" sz="3200" dirty="0" smtClean="0"/>
              <a:t>           AND PROFUSE SWEATING.</a:t>
            </a:r>
            <a:br>
              <a:rPr lang="en-US" sz="3200" dirty="0" smtClean="0"/>
            </a:br>
            <a:r>
              <a:rPr lang="en-US" sz="3200" dirty="0" smtClean="0"/>
              <a:t>527 – TAKEN FROM PRACTICE FIELD TO FIELDHOUSE.  ON MAT – WET </a:t>
            </a:r>
            <a:br>
              <a:rPr lang="en-US" sz="3200" dirty="0" smtClean="0"/>
            </a:br>
            <a:r>
              <a:rPr lang="en-US" sz="3200" dirty="0"/>
              <a:t> </a:t>
            </a:r>
            <a:r>
              <a:rPr lang="en-US" sz="3200" dirty="0" smtClean="0"/>
              <a:t>           TOWELS. MOOD SWINGS AND SCREAMING.  DIDN’T IMMERSE IN </a:t>
            </a:r>
            <a:br>
              <a:rPr lang="en-US" sz="3200" dirty="0" smtClean="0"/>
            </a:br>
            <a:r>
              <a:rPr lang="en-US" sz="3200" dirty="0"/>
              <a:t> </a:t>
            </a:r>
            <a:r>
              <a:rPr lang="en-US" sz="3200" dirty="0" smtClean="0"/>
              <a:t>            AVAILABLE TUBS – FEAR OF DROWNING.</a:t>
            </a:r>
            <a:br>
              <a:rPr lang="en-US" sz="3200" dirty="0" smtClean="0"/>
            </a:br>
            <a:r>
              <a:rPr lang="en-US" sz="3200" dirty="0" smtClean="0"/>
              <a:t>555 – CALL TEAM DOCTOR.  TELLS THEM TO CALL 911</a:t>
            </a:r>
            <a:br>
              <a:rPr lang="en-US" sz="3200" dirty="0" smtClean="0"/>
            </a:br>
            <a:r>
              <a:rPr lang="en-US" sz="3200" dirty="0" smtClean="0"/>
              <a:t>602 -  SECOND 911</a:t>
            </a:r>
            <a:br>
              <a:rPr lang="en-US" sz="3200" dirty="0" smtClean="0"/>
            </a:br>
            <a:r>
              <a:rPr lang="en-US" sz="3200" dirty="0" smtClean="0"/>
              <a:t>627 -  LEFT IN AMBULANCE.  </a:t>
            </a:r>
            <a:r>
              <a:rPr lang="en-US" sz="3200" smtClean="0"/>
              <a:t/>
            </a:r>
            <a:br>
              <a:rPr lang="en-US" sz="3200" smtClean="0"/>
            </a:br>
            <a:r>
              <a:rPr lang="en-US" sz="3200" smtClean="0"/>
              <a:t>LIVER </a:t>
            </a:r>
            <a:r>
              <a:rPr lang="en-US" sz="3200" dirty="0" smtClean="0"/>
              <a:t>TRANSPLANT AT HOSPITAL</a:t>
            </a:r>
            <a:br>
              <a:rPr lang="en-US" sz="3200" dirty="0" smtClean="0"/>
            </a:br>
            <a:endParaRPr lang="en-US" sz="3200" dirty="0"/>
          </a:p>
        </p:txBody>
      </p:sp>
      <p:sp>
        <p:nvSpPr>
          <p:cNvPr id="3" name="Subtitle 2"/>
          <p:cNvSpPr>
            <a:spLocks noGrp="1"/>
          </p:cNvSpPr>
          <p:nvPr>
            <p:ph type="subTitle" idx="1"/>
          </p:nvPr>
        </p:nvSpPr>
        <p:spPr>
          <a:xfrm>
            <a:off x="1524000" y="3602038"/>
            <a:ext cx="91440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6277077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753" y="0"/>
            <a:ext cx="10568247" cy="6858000"/>
          </a:xfrm>
        </p:spPr>
        <p:txBody>
          <a:bodyPr anchor="t">
            <a:normAutofit/>
          </a:bodyPr>
          <a:lstStyle/>
          <a:p>
            <a:pPr algn="l"/>
            <a:r>
              <a:rPr lang="en-US" sz="3200" dirty="0" smtClean="0"/>
              <a:t>DURKIN COMMISSION</a:t>
            </a:r>
            <a:br>
              <a:rPr lang="en-US" sz="3200" dirty="0" smtClean="0"/>
            </a:br>
            <a:r>
              <a:rPr lang="en-US" sz="3200" dirty="0"/>
              <a:t/>
            </a:r>
            <a:br>
              <a:rPr lang="en-US" sz="3200" dirty="0"/>
            </a:br>
            <a:r>
              <a:rPr lang="en-US" sz="3200" dirty="0" smtClean="0"/>
              <a:t>A.  CHARGE</a:t>
            </a:r>
            <a:br>
              <a:rPr lang="en-US" sz="3200" dirty="0" smtClean="0"/>
            </a:br>
            <a:r>
              <a:rPr lang="en-US" sz="3200" dirty="0"/>
              <a:t> </a:t>
            </a:r>
            <a:r>
              <a:rPr lang="en-US" sz="3200" dirty="0" smtClean="0"/>
              <a:t>  1.  IS FOOTBALL CULTURE TOXIC ?</a:t>
            </a:r>
            <a:br>
              <a:rPr lang="en-US" sz="3200" dirty="0" smtClean="0"/>
            </a:br>
            <a:r>
              <a:rPr lang="en-US" sz="3200" dirty="0"/>
              <a:t> </a:t>
            </a:r>
            <a:r>
              <a:rPr lang="en-US" sz="3200" dirty="0" smtClean="0"/>
              <a:t>  2.  WERE THERE SPECIFIC INSTANCES OF ABUSE ?</a:t>
            </a:r>
            <a:br>
              <a:rPr lang="en-US" sz="3200" dirty="0" smtClean="0"/>
            </a:br>
            <a:r>
              <a:rPr lang="en-US" sz="3200" dirty="0"/>
              <a:t> </a:t>
            </a:r>
            <a:r>
              <a:rPr lang="en-US" sz="3200" dirty="0" smtClean="0"/>
              <a:t>  3.  RECOMMENDATIONS</a:t>
            </a:r>
            <a:br>
              <a:rPr lang="en-US" sz="3200" dirty="0" smtClean="0"/>
            </a:br>
            <a:r>
              <a:rPr lang="en-US" sz="3200" dirty="0"/>
              <a:t/>
            </a:r>
            <a:br>
              <a:rPr lang="en-US" sz="3200" dirty="0"/>
            </a:br>
            <a:r>
              <a:rPr lang="en-US" sz="3200" dirty="0" smtClean="0"/>
              <a:t>B.  CONCLUSIONS</a:t>
            </a:r>
            <a:br>
              <a:rPr lang="en-US" sz="3200" dirty="0" smtClean="0"/>
            </a:br>
            <a:r>
              <a:rPr lang="en-US" sz="3200" dirty="0"/>
              <a:t> </a:t>
            </a:r>
            <a:r>
              <a:rPr lang="en-US" sz="3200" dirty="0" smtClean="0"/>
              <a:t>  1.  THANK PLAYERS WHO SPOKE UP</a:t>
            </a:r>
            <a:br>
              <a:rPr lang="en-US" sz="3200" dirty="0" smtClean="0"/>
            </a:br>
            <a:r>
              <a:rPr lang="en-US" sz="3200" dirty="0"/>
              <a:t> </a:t>
            </a:r>
            <a:r>
              <a:rPr lang="en-US" sz="3200" dirty="0" smtClean="0"/>
              <a:t>  2.  UNDER DURKIN</a:t>
            </a:r>
            <a:br>
              <a:rPr lang="en-US" sz="3200" dirty="0" smtClean="0"/>
            </a:br>
            <a:r>
              <a:rPr lang="en-US" sz="3200" dirty="0"/>
              <a:t> </a:t>
            </a:r>
            <a:r>
              <a:rPr lang="en-US" sz="3200" dirty="0" smtClean="0"/>
              <a:t>        A.  ATH DEP LACKED CULTURE OF ACCOUNTABILITY</a:t>
            </a:r>
            <a:br>
              <a:rPr lang="en-US" sz="3200" dirty="0" smtClean="0"/>
            </a:br>
            <a:r>
              <a:rPr lang="en-US" sz="3200" dirty="0"/>
              <a:t> </a:t>
            </a:r>
            <a:r>
              <a:rPr lang="en-US" sz="3200" dirty="0" smtClean="0"/>
              <a:t>        B.  ATH D DID NOT ADEQUATELY OVERSEE FOOTBALL</a:t>
            </a:r>
            <a:br>
              <a:rPr lang="en-US" sz="3200" dirty="0" smtClean="0"/>
            </a:br>
            <a:r>
              <a:rPr lang="en-US" sz="3200" dirty="0"/>
              <a:t> </a:t>
            </a:r>
            <a:r>
              <a:rPr lang="en-US" sz="3200" dirty="0" smtClean="0"/>
              <a:t>        C.  ATH D DID NOT PROVIDE RESOURCES TO EDUCATE</a:t>
            </a:r>
            <a:br>
              <a:rPr lang="en-US" sz="3200" dirty="0" smtClean="0"/>
            </a:br>
            <a:r>
              <a:rPr lang="en-US" sz="3200" dirty="0"/>
              <a:t> </a:t>
            </a:r>
            <a:r>
              <a:rPr lang="en-US" sz="3200" dirty="0" smtClean="0"/>
              <a:t>                 DURKIN AS FIRST TIME COACH</a:t>
            </a:r>
            <a:br>
              <a:rPr lang="en-US" sz="3200" dirty="0" smtClean="0"/>
            </a:br>
            <a:r>
              <a:rPr lang="en-US" sz="3200" dirty="0"/>
              <a:t> </a:t>
            </a:r>
            <a:r>
              <a:rPr lang="en-US" sz="3200" dirty="0" smtClean="0"/>
              <a:t>  3.  COURT ACTED INCONSISTENT WITH UNIV VALUES</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60005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chor="t">
            <a:normAutofit fontScale="90000"/>
          </a:bodyPr>
          <a:lstStyle/>
          <a:p>
            <a:pPr algn="l"/>
            <a:r>
              <a:rPr lang="en-US" sz="3200" dirty="0" smtClean="0"/>
              <a:t>     4. BOTH A DIR AND DURKIN FAILED TO SUPERVISE COURT</a:t>
            </a:r>
            <a:br>
              <a:rPr lang="en-US" sz="3200" dirty="0" smtClean="0"/>
            </a:br>
            <a:r>
              <a:rPr lang="en-US" sz="3200" dirty="0"/>
              <a:t> </a:t>
            </a:r>
            <a:r>
              <a:rPr lang="en-US" sz="3200" dirty="0" smtClean="0"/>
              <a:t>    5.  UNIV LEADERSHIP SOME BLAME FOR A DEPT DYSFUNCTION</a:t>
            </a:r>
            <a:br>
              <a:rPr lang="en-US" sz="3200" dirty="0" smtClean="0"/>
            </a:br>
            <a:r>
              <a:rPr lang="en-US" sz="3200" dirty="0"/>
              <a:t> </a:t>
            </a:r>
            <a:r>
              <a:rPr lang="en-US" sz="3200" dirty="0" smtClean="0"/>
              <a:t>    6.  FOOTBALL NOT TOXIC BUT CULTURE WHERE PROBLEMS FESTERED</a:t>
            </a:r>
            <a:br>
              <a:rPr lang="en-US" sz="3200" dirty="0" smtClean="0"/>
            </a:br>
            <a:r>
              <a:rPr lang="en-US" sz="3200" dirty="0"/>
              <a:t> </a:t>
            </a:r>
            <a:r>
              <a:rPr lang="en-US" sz="3200" dirty="0" smtClean="0"/>
              <a:t>            BECAUSE PLAYERS AFRAID TO SPEAK</a:t>
            </a:r>
            <a:br>
              <a:rPr lang="en-US" sz="3200" dirty="0" smtClean="0"/>
            </a:br>
            <a:r>
              <a:rPr lang="en-US" sz="3200" dirty="0"/>
              <a:t> </a:t>
            </a:r>
            <a:r>
              <a:rPr lang="en-US" sz="3200" dirty="0" smtClean="0"/>
              <a:t>    7.  UM SHOULD PROVIDE STRONG MEDICAL MODEL IN FUTURE</a:t>
            </a:r>
            <a:br>
              <a:rPr lang="en-US" sz="3200" dirty="0" smtClean="0"/>
            </a:br>
            <a:r>
              <a:rPr lang="en-US" sz="3200" dirty="0"/>
              <a:t> </a:t>
            </a:r>
            <a:r>
              <a:rPr lang="en-US" sz="3200" dirty="0" smtClean="0"/>
              <a:t>    8.  COMMON GROUND AMONG UM CONSTITUENCIES TO MOVE</a:t>
            </a:r>
            <a:br>
              <a:rPr lang="en-US" sz="3200" dirty="0" smtClean="0"/>
            </a:br>
            <a:r>
              <a:rPr lang="en-US" sz="3200" dirty="0"/>
              <a:t> </a:t>
            </a:r>
            <a:r>
              <a:rPr lang="en-US" sz="3200" dirty="0" smtClean="0"/>
              <a:t>             FORWARD</a:t>
            </a:r>
            <a:br>
              <a:rPr lang="en-US" sz="3200" dirty="0" smtClean="0"/>
            </a:br>
            <a:r>
              <a:rPr lang="en-US" sz="3200" dirty="0"/>
              <a:t/>
            </a:r>
            <a:br>
              <a:rPr lang="en-US" sz="3200" dirty="0"/>
            </a:br>
            <a:r>
              <a:rPr lang="en-US" sz="3200" dirty="0" smtClean="0"/>
              <a:t>ABUSE:</a:t>
            </a:r>
            <a:br>
              <a:rPr lang="en-US" sz="3200" dirty="0" smtClean="0"/>
            </a:br>
            <a:r>
              <a:rPr lang="en-US" sz="3200" dirty="0"/>
              <a:t> </a:t>
            </a:r>
            <a:r>
              <a:rPr lang="en-US" sz="3200" dirty="0" smtClean="0"/>
              <a:t> FEWER PLAYERS RESPOND TO SURVEY</a:t>
            </a:r>
            <a:br>
              <a:rPr lang="en-US" sz="3200" dirty="0" smtClean="0"/>
            </a:br>
            <a:r>
              <a:rPr lang="en-US" sz="3200" dirty="0"/>
              <a:t> </a:t>
            </a:r>
            <a:r>
              <a:rPr lang="en-US" sz="3200" dirty="0" smtClean="0"/>
              <a:t> COURT CHOKED PLAYER WITH LAT BAR</a:t>
            </a:r>
            <a:br>
              <a:rPr lang="en-US" sz="3200" dirty="0" smtClean="0"/>
            </a:br>
            <a:r>
              <a:rPr lang="en-US" sz="3200" dirty="0"/>
              <a:t> </a:t>
            </a:r>
            <a:r>
              <a:rPr lang="en-US" sz="3200" dirty="0" smtClean="0"/>
              <a:t> COURT THREW WEIGHTS AND OTHER OBJECTS</a:t>
            </a:r>
            <a:br>
              <a:rPr lang="en-US" sz="3200" dirty="0" smtClean="0"/>
            </a:br>
            <a:r>
              <a:rPr lang="en-US" sz="3200" dirty="0"/>
              <a:t> </a:t>
            </a:r>
            <a:r>
              <a:rPr lang="en-US" sz="3200" dirty="0" smtClean="0"/>
              <a:t> COURT HIT FOOD OUT OF PLAYER’S HANDS</a:t>
            </a:r>
            <a:br>
              <a:rPr lang="en-US" sz="3200" dirty="0" smtClean="0"/>
            </a:br>
            <a:r>
              <a:rPr lang="en-US" sz="3200" dirty="0"/>
              <a:t> </a:t>
            </a:r>
            <a:r>
              <a:rPr lang="en-US" sz="3200" dirty="0" smtClean="0"/>
              <a:t> OVERWEIGHT FORCED TO EAT CANDY ON HALOWEEN</a:t>
            </a:r>
            <a:br>
              <a:rPr lang="en-US" sz="3200" dirty="0" smtClean="0"/>
            </a:br>
            <a:r>
              <a:rPr lang="en-US" sz="3200" dirty="0"/>
              <a:t> </a:t>
            </a:r>
            <a:r>
              <a:rPr lang="en-US" sz="3200" dirty="0" smtClean="0"/>
              <a:t> PLAYERS FORCED TO EAT UNTIL VOMIT</a:t>
            </a:r>
            <a:br>
              <a:rPr lang="en-US" sz="3200" dirty="0" smtClean="0"/>
            </a:br>
            <a:r>
              <a:rPr lang="en-US" sz="3200" dirty="0"/>
              <a:t> </a:t>
            </a:r>
            <a:r>
              <a:rPr lang="en-US" sz="3200" dirty="0" smtClean="0"/>
              <a:t> VIDEOS AT MEALS – SERIAL KILLERS, ANIMALS EATING ANIMALS</a:t>
            </a:r>
            <a:br>
              <a:rPr lang="en-US" sz="3200" dirty="0" smtClean="0"/>
            </a:br>
            <a:r>
              <a:rPr lang="en-US" sz="3200" dirty="0"/>
              <a:t> </a:t>
            </a:r>
            <a:r>
              <a:rPr lang="en-US" sz="3200" dirty="0" smtClean="0"/>
              <a:t> DOWNPLAYED INJURIES – RUSHED BACK INTO GAME</a:t>
            </a:r>
            <a:endParaRPr lang="en-US" sz="3200" dirty="0"/>
          </a:p>
        </p:txBody>
      </p:sp>
      <p:sp>
        <p:nvSpPr>
          <p:cNvPr id="3" name="Subtitle 2"/>
          <p:cNvSpPr>
            <a:spLocks noGrp="1"/>
          </p:cNvSpPr>
          <p:nvPr>
            <p:ph type="subTitle" idx="1"/>
          </p:nvPr>
        </p:nvSpPr>
        <p:spPr/>
        <p:txBody>
          <a:bodyPr/>
          <a:lstStyle/>
          <a:p>
            <a:r>
              <a:rPr lang="en-US" dirty="0" smtClean="0"/>
              <a:t>                                                                            CURSING EVERYWHERE</a:t>
            </a:r>
            <a:endParaRPr lang="en-US" dirty="0"/>
          </a:p>
        </p:txBody>
      </p:sp>
    </p:spTree>
    <p:extLst>
      <p:ext uri="{BB962C8B-B14F-4D97-AF65-F5344CB8AC3E}">
        <p14:creationId xmlns:p14="http://schemas.microsoft.com/office/powerpoint/2010/main" val="428620666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752"/>
            <a:ext cx="12192000" cy="6758247"/>
          </a:xfrm>
        </p:spPr>
        <p:txBody>
          <a:bodyPr anchor="t">
            <a:normAutofit/>
          </a:bodyPr>
          <a:lstStyle/>
          <a:p>
            <a:pPr algn="l"/>
            <a:r>
              <a:rPr lang="en-US" sz="3200" dirty="0" smtClean="0"/>
              <a:t>RESULTS:</a:t>
            </a:r>
            <a:br>
              <a:rPr lang="en-US" sz="3200" dirty="0" smtClean="0"/>
            </a:br>
            <a:r>
              <a:rPr lang="en-US" sz="3200" dirty="0"/>
              <a:t/>
            </a:r>
            <a:br>
              <a:rPr lang="en-US" sz="3200" dirty="0"/>
            </a:br>
            <a:r>
              <a:rPr lang="en-US" sz="3200" dirty="0" smtClean="0"/>
              <a:t>JORDAN MCNAIR DEAD</a:t>
            </a:r>
            <a:br>
              <a:rPr lang="en-US" sz="3200" dirty="0" smtClean="0"/>
            </a:br>
            <a:r>
              <a:rPr lang="en-US" sz="3200" dirty="0"/>
              <a:t/>
            </a:r>
            <a:br>
              <a:rPr lang="en-US" sz="3200" dirty="0"/>
            </a:br>
            <a:r>
              <a:rPr lang="en-US" sz="3200" dirty="0" smtClean="0"/>
              <a:t>DURKIN REINSTATED – UNFAIRLY BLAMED FOR DYSFUNCTION IN ATH DEPT.</a:t>
            </a:r>
            <a:br>
              <a:rPr lang="en-US" sz="3200" dirty="0" smtClean="0"/>
            </a:br>
            <a:r>
              <a:rPr lang="en-US" sz="3200" dirty="0"/>
              <a:t/>
            </a:r>
            <a:br>
              <a:rPr lang="en-US" sz="3200" dirty="0"/>
            </a:br>
            <a:r>
              <a:rPr lang="en-US" sz="3200" dirty="0" smtClean="0"/>
              <a:t>CULTURE OVERSIGHT COMMITTEE</a:t>
            </a:r>
            <a:br>
              <a:rPr lang="en-US" sz="3200" dirty="0" smtClean="0"/>
            </a:br>
            <a:r>
              <a:rPr lang="en-US" sz="3200" dirty="0"/>
              <a:t/>
            </a:r>
            <a:br>
              <a:rPr lang="en-US" sz="3200" dirty="0"/>
            </a:br>
            <a:r>
              <a:rPr lang="en-US" sz="3200" dirty="0" smtClean="0"/>
              <a:t>PRESIDENT LOH TO RESIGN AT END  OF YEAR</a:t>
            </a:r>
            <a:br>
              <a:rPr lang="en-US" sz="3200" dirty="0" smtClean="0"/>
            </a:br>
            <a:r>
              <a:rPr lang="en-US" sz="3200" dirty="0"/>
              <a:t/>
            </a:r>
            <a:br>
              <a:rPr lang="en-US" sz="3200" dirty="0"/>
            </a:br>
            <a:r>
              <a:rPr lang="en-US" sz="3200" dirty="0" smtClean="0"/>
              <a:t>MUCH BLAME ON FORMER ATH DIR KEVIN ANDERSON.</a:t>
            </a:r>
            <a:endParaRPr lang="en-US" sz="3200" dirty="0"/>
          </a:p>
        </p:txBody>
      </p:sp>
      <p:sp>
        <p:nvSpPr>
          <p:cNvPr id="3" name="Subtitle 2"/>
          <p:cNvSpPr>
            <a:spLocks noGrp="1"/>
          </p:cNvSpPr>
          <p:nvPr>
            <p:ph type="subTitle" idx="1"/>
          </p:nvPr>
        </p:nvSpPr>
        <p:spPr>
          <a:xfrm>
            <a:off x="1524000" y="3602038"/>
            <a:ext cx="91440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011888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4190</TotalTime>
  <Words>2165</Words>
  <Application>Microsoft Office PowerPoint</Application>
  <PresentationFormat>Widescreen</PresentationFormat>
  <Paragraphs>141</Paragraphs>
  <Slides>141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141</vt:i4>
      </vt:variant>
    </vt:vector>
  </HeadingPairs>
  <TitlesOfParts>
    <vt:vector size="146" baseType="lpstr">
      <vt:lpstr>Arial</vt:lpstr>
      <vt:lpstr>Calibri</vt:lpstr>
      <vt:lpstr>Calibri Light</vt:lpstr>
      <vt:lpstr>Times New Roman</vt:lpstr>
      <vt:lpstr>Office Theme</vt:lpstr>
      <vt:lpstr>                                       SPORTS  LAW INTRODUCTION  1.  ARE ATHLETES OVERPAID ?  DEFINE WORTH OR VALUE.  KERSHAW AND PRICE (7 FOR 215), STANTON (13 FOR 325), DELLAVADOVA (3 FOR 30)  2.  WHY IS FOOTBALL MOST PROFITABLE AND POPULAR AMERICAN SPORT ?        A.  MADE FOR VIDEO       B.   VIOLENCE       C.  GAMBLING ($ 3.64 BILL FANTASY)       D.   16 GAMES (ALL AN EVENT)  3.  WHY ARE FOOTBALL PLAYERS PAID LESS WITH LESS SECURITY THAN MLB AND NBA ?  4.  ARE TICKET PRICES RISING BECAUSE PLAYER SALARIES ARE RISING ?</vt:lpstr>
      <vt:lpstr>WHY ARE PLAYERS SALARIES RISING ?  1.  REVENUE UP (REALLY UP) –  (WHEN DOES 27 = 25 ?  NFL.  2010 = $ 8.5 BIL; 2017 = OVER $ 13 BIL).         A. TICKETS – PSL, DIFFERENTIAL PRICING, STUB HUB        B. MEDIA – NETWORKS, NFL (NETWORK, TICKET, RED ZONE)                             STREAMING (APPS, PHONE, ETC), RADIO (SATELLITE)        C. MERCHANDISING  2.  ELIMINATION OF MONOPOLISTIC PRACTICES (MOSTLY) AND REAL COLLECTIVE BARGAINING AGREEMENTS.  3.  DISPERSION OF INFORMATION  4.  GLORIFICATION OF THE INDIVIDUAL</vt:lpstr>
      <vt:lpstr>PLAYERS SOURCES OF INCOME:  Team Sports:  1.  INDIVIDUAL BARGAING WITH TEAM   2.  BENEFITS FROM COLLECTIVE BARGAINING – IN CBA.  3.  ENDORSEMENTS – MOST GET $0.  TEAM = UNIFORM; PLAYER = IMAGE AND LIKENESS.  4.  NO SIGNIFICANT COSTS IN TEAM SPORTS.  Individual Sports:  Winnings on tour, schedule, net of all costs and endorsements/appearances.  </vt:lpstr>
      <vt:lpstr>MANAGEMENT REVENUE:  1.  WHAT DO YOU OWN WHEN YOU OWN A TEAM ?          A.  STADIUM AND/OR PRACTICE FACILITY (OR CHEAP LEASE)          B.  NAME, COLORS, LOGO          C.  RIGHTS TO PLAYERS CONTRACTS          D.  MONOPOLY RIGHTS (USUALLY 75 MILES).              E.  A SMALL BUSINESS IN MANY WAYS.           2.  SALARY CAP – FIXED COSTS ON BIGGEST EXPENSE ITEM.</vt:lpstr>
      <vt:lpstr>MANAGEMENT INCOME :  1.  TICKETS – (NBA AND MLB = 80%/20%; NFL = 60%/40%).  PREMIUM                           GAME DIFFERENTIAL PRICING;  STUB HUB PARTNERSHIP  2.  PERSONAL SEAT LICENSE, LUXURY BOX FEE, JERRY JONES STADIUM       SIGNAGE – NO SPLIT.  3.  PARKING AND CONCESSIONS.  4.  MEDIA REVENUE – OLD RADIO AND TV.  NATIONAL SPLIT, LOCAL KEEP.        NEW MEDIA – APPS, STREAMING, NFL NETWORK, NFL TICKET, ETC.         PAY PER VIEW – SUPER BOWL AUDIENCE = 2018 – 103.4 mil;2017 – 111.3 mill;2016 – 111.9 mil; 2015 – 114 mil.           ASSUME 70 MILLION SETS X $ 50 = $ 3.5 BILLION (INTERNATIONAL).  COLLEGE – CONFERENCE DEALS, LONGHORN NETWORK, PLAYOFFS (ESPN –12 YEARS - $ 7.3 BILLION).  WHY PAY ?  LIVE AND DEMOGRAPHICS.  WHY ARE RATINGS DOWN 12% OVER LAST 2 YEARS ?                            </vt:lpstr>
      <vt:lpstr>MASN DISPUTE – 2006 – IN RETURN OF TERRIORIAL INFRINGEMENT, ORIOLES OWN 90%, NATIONALS 10%.  NATIONALS  PICK UP 1% PER YEAR STARTING IN 2008, BUT MAX AT 33%.  RIGHTS FEES TO BE NEGOTIATED EVERY 5 YEARS .  HERE 2012 -2016.  DISPUTES TO BE HEARD BY OWNER ARBITRATION.  MASN REVENUE FROM ADS AND MONTHLY SUBSCRIBER FEES.  FEES LOW – BELOW  AVERAGE.  ORIOLES AND NATS SPLIT RIGHTS FEES EQUALLY.  BUT RIGHTS FEE SUBJECT TO 34% MLB REVENUE SHARING.  ORIOLES KEPT LOW - $ 29 MIL IN 2011.  BUT VALUE OF MASN INCREASES WITH $$ NOT PAID OUT – 2014 - $ 492 MIL.  FOR 2012 – 2016,NATIONALS WANTED $100 MIL, ORIOLES $ 35 MIL IN RIGHTS FEES. 3 OWNER MLB OWNER PANEL SAID $ 60 MIL – SAT ON DECISION FOR 2 YEARS TO COMPROMISE.  NY STATE COURT OVERTURNED ON CONFLICT  OF SAME LAW FIRM REPRESENTING NATS AND MLB. ON APPEAL. NY COURT RULED IN FAVOR OF ORIOLES BUT SENT BACK TO MLB. $100 MIL IN DISPUTE. 2017 -2021 RGTS </vt:lpstr>
      <vt:lpstr>5.  MERCHANDISING, LICENSING, SPONSORSHIPS.  EXPLODING.  ESPECIALLY APPAREL.  MERCHANDISING REVENUE NOT SPLIT IF SOLD AT TEAM “STORE”.  6.  FRANCHISE APPRECIATION.  BRONCOS – 1981 – BOUGHT FOR $ 35 MIL – SOLD IN 1984 FOR $ 70 MIL. RAMS GO FROM 1.45 BIL TO 2.9 BIL AFTER MOVE IS FINALIZED ($ 1.6 BIL NEW STADIUM AND GROUNDS). 2016 – 3 BIL.  2016 (2015 SEASON) –  DALLAS AT $4 BIL ($ 620 MIL REVENUE)(BUY 1989 FOR $ 140 MIL – 2,757%) GREEN BAY 10TH AT $ 1.95 BIL ($ 347 MIL) AND  BUFF LAST AT $ 1.4 BIL ($ 296 MIL). 2017 (2016 SEASON) – DALLAS – 4.8; GB – 14TH = 2.55;BUFF LAST 1.6   LA CLIPPERS WHEN STERLING IS “FORCED” TO SELL FOR RACIST COMMENTS  AFTER 2014 SEASON – S. BALMER PAYS $ 2 BIL – THOUGHT TO BE WORTH $ 600 MIL.  (NEW NBA TV DEAL – TEAMS FROM $ 20 MIL - $ 75 MIL PER.)</vt:lpstr>
      <vt:lpstr>7.  EXPANSION AND MOVEMENT FEES.  LA RAMS - $ 550 MIL. TO MOVE.           FEE V MEDIA DILUTION IF EXPAND.  NEW TEAM NEEDS TO INCREASE POT.  8.  TAX BENEFITS:             A.  FEDERAL   - SINCE 2005, DEPRECIATE 100% OVER 15 YEARS.                      DODGERS – INSURANCE COMPANY - $ 1.5 BIL = $ 100 MIL                      DEDUCTION AGAINST  OTHER INCOME EVERY YEAR FOR                       15 YEARS.             B.  LOCAL  - FREQUENTLY RECEIVE PROPERTY TAX CONCESSIONS                      OR OTHER LOCAL TAX EXEMPTIONS     9.  MOVEMENT CONCESSIONS – LA GETS TEAM, LAS VEGAS.   OAKLAND AND SAN DIEGO USING THREAT TO TRY AND GET BETTER STADIUM DEALS.  FAILED  </vt:lpstr>
      <vt:lpstr>10.   STADIUM AND PRACTICE FACILITY – MOST WANT TO OWN NOW – RENT AT FAVORABLE LEASE TERMS.  DESTINATION VENUE (LA).  HANDOUT – PACKERS INCOME STATEMENTS  COLLEGES WITH SIMILAR INCOME EXPLOSIONS:  AUBURN            2012                                                        2013             103.7          TOTAL REVENUE                  113.7             104.5          TOTAL EXPENSE                   127.3             .865            TOTAL DEFICIT                        13.6              36.3           FOOTBALL EXPENSE              49.6              38.59         FOOTBALL PROFIT                 33.18              31.8           DONATIONS                            39.4 (31.65 = FOOTBALL)                2.65         COACHES SEVERANCE             4.85  WHO BENEFITS FROM INCREASED REVENUE IN COLLEGE ?</vt:lpstr>
      <vt:lpstr>HANDOUTS ON COLLEGE REVENUE  2011 – 12 = 11 SCHOOLS OVER $ 100 MIL 2014 -  15 = 28 SCHOOLS OVER $ 100 MIL (18 FROM SEC AND BIG 10)  2014 – 2015 AVERAGES (POWER 5 + ND = $ 6.3 BIL REVENUE):  SEC                $ 110.3 MIL (DIFF. BET. ALABAMA AND MISS ST = $ 82.4) BIG 10              103.3         (DIFF. BETWEEN OSU AND RUTGERS = $ 105.8) BIG 12                99             (DIFFERENCE BET. TEXAS AND IOWA ST $113.9) PAC 12               85.6 ACC                    83.3      2014 FOOTBALL PROFITS: 1. TEXAS $92, 2.TENN $ 70, 3. LSU $ 58, 4. MICH $ 56, 5. ND $ 54, 6. GEO $ 50, 6. OSU $ 50, 8. OKLA $ 48,  …  12. FSU $ 39, 17. PENN STATE $ 36, 20. S CAR $ 28    </vt:lpstr>
      <vt:lpstr>PowerPoint Presentation</vt:lpstr>
      <vt:lpstr>2015-2016 FOOTBALL GROSS INCOME AND PROFIT 1.  TEXAS – 127.5 – 97.2                     15.  WASHINGTON – 69.1 – 37.3 2.  TENN  - 107.1 – 78.94                    16.  ARKANSAS – 68.92 – 34.7 3.  ALABAMA – 103.9 – 47.6              17.  OREGON – 66.6 – 42.83 4.  NOTRE DAME – 98.5 – 59.5          18.  NEBRASKA – 65 – 37.51           5.  MICHIGAN – 97.1- 60.5                 19.  MICH. STATE – 64.7 – 32.72 6.  OKLAHOMA – 94.1 – 58.4             20.  SO. CAROLINA – 59.6 – 29.63 7.  AUBURN – 92.5 – 50.6                   21.  MISSISSIPPI – 56.8 – 27.3  8.  GEORGIA – 87.6 – 48.72                22.  IOWA – 56.6 – 25.45  9.  OHIO STATE – 86.6 – 49.3              23.  FLORIDA ST – 55.7 – 13.2 10.  LSU – 85.7 – 55.24                        24.  TCU – 52 – 32.55 11. FLORIDA – 83.8 – 51.75                25.   U SOUTH CAL – 51.2 – 20.1  12. PENN ST – 75.5 – 39.3 13. TEXAS AM – 73.7 – 43.75 14. WISCONSIN – 71.2 – 40.4 </vt:lpstr>
      <vt:lpstr>2011 – SEC GETS 13 YEAR, $ 3 BIL DEAL WITH ESPN AND CBS. 2014 – SEC NETWORK.  IN 9 MONTHS, SEC SCHOOLS WENT FROM               $ 20.3 MIL PER YEAR TO $ 31.2 MIL PER FOR TV SHARE.  COLLEGE FOOTBALL COACHES SALARIES HANDOUT – USA TODAY IS CLASS OFFICIAL SITE.  2006 – AVG FOOTBALL D1 HC ANNUAL COMPENSATION = $ 950, 000 2014 -              “                                  “                                  = $ 1, 950,000              POWER 5 +  ND AVG = $ 2,950,000.  2006 – 1 HC AT $ 3,000,000 OR MORE 2014 -  34 2017 -  39  2006 – 42 HC AT $ 1,000,000 OR MORE 2015 – 71; 2017 - 78    </vt:lpstr>
      <vt:lpstr>2006 – SEC MEDIAN = $ 1,450,000 2014 – SEC MEDIAN = $ 3,200,000; 2016 - $ 4,100,000  REMEMBER ASSISTANT COACHES (SEE USA TODAY). USUALLY TOTAL = % OF HC SALARY – HIGH 50% IN RANGE.  2014 -  ASSISTANT PAY UP 52% IN PRIOR 5 YEARS.  2015 – 7 ASSISTANTS AT $ 1,000,000 OR MORE.  2017 - 15              73 ASSISTANTS AT $ 500,000 OR MORE.                 ELKO ($8 mil for 4 years) AND ARANDA ($10 mil for 4 years).  57% COLLEGE FOOTBALL PLAYERS BLACK (2015 SEASON) 64% COLLEGE BASKETBALL PLAYERS BLACK 87.5% COLLEGE FOOTBALL HC WHITE 76% COLLEGE BASKETBALL HC WHITE 86.7% COLLEGE ATHLETIC DIRECTORS WHITE. </vt:lpstr>
      <vt:lpstr>GAMBLING  (FROM ESPN THE MAGAZINE FEB. 15, 2015).  BILLIONS ON LINE – REALLY LEFT TO CHANCE ?  FAN DUEL - $ 624 MIL IN 2014.   2014 – $ 3.64 BIL IN FANTASY SPORTS              $ 3.6 BIL LEGALLY BET IN NEVADA                          $ 1.62 BIL ON FOOTBALL                          $ 1.05 BIL ON BASKETBALL                          $  681 MIL ON BASEBALL                          $  205 MIL ON OTHER SPORTS               NCAA BASKETBALL TOURNAMENT:                           $ 200  MIL LEGAL (2015 375.5;2016 – 422;2017 – 429.5)                           $ 2.6 BIL ILLEGAL                WORLD WIDE – $ 5.65 BIL  (SOCCER AND TENNIS)   </vt:lpstr>
      <vt:lpstr>PREDICTING GAMES – NOTHING 100%, BUT IF YOU CAN FOLLOW THE MONEY, YOU WILL BE RIGHT MORE THAN WRONG.  NEWS REPORTS SUPER BOWL 50: $ 1.5 BIL BET ON SB 50, 70% ON CAROLINA PANTHERS minus 4 1/2.  IF CAROLINA COVERS                              IF DENVER COVERS  $ 1050 BIL (PAID TO BETTORS)                  $ 450 MIL (PAID TO BETTORS)     - $ 105  MIL (VIG TO HOUSE)                   - $   45 MIL (VIG TO HOUSE)   - $ 450  MIL (LOSING DENVER BETS)      - $ 1.050 BIL (LOSING CAR BETS) $ 493 MIL HOUSE LOSES                              $  645 MIL HOUSE WINS  THEREFORE WORTH $ 1.138 BIL (493 + 645) TO THE HOUSE TO HAVE DENVER WIN.  IF YOU HAD THAT ON THE LINE, WOULD YOU SPEND $ 20 MIL TO FIX GAME ?  OFFICIALS MAKING $ 100,000 OR LESS.</vt:lpstr>
      <vt:lpstr>MURPHY V NCAA (2018) – SUPREME COURT INVALIDATES PROFESSIONAL AND AMATEUR SPORTS PROTECTION ACT ON STATE SOVERIGNTY GROUNDS AND ALLOWS STATES TO LEGALIZE SPORTS BETTING UNLESS CONGRESS PASSES SPECIFIC LEGISLATION REGULATING SPORTS GAMBLING.  HOW WILL THIS CHANGE SPORTS ?  HOW WILL LEAGUES MONETIZE THIS ?  WHERE IS THE REAL MONEY ?</vt:lpstr>
      <vt:lpstr>GENERAL NEGOTIATIONS: WHAT IS A GOOD DEAL ?  MED MAL – YOU OPEN AT $ 1,000,000, HOSPITAL INSURANCE AT $ 200,000.  WHAT IS LIKELY RESULT ?   POSITIONAL, SPLIT DIFFERENCE. YOU OPEN AT $ 1,000,000, HOSPITAL INSURANCE AT $ 25,000.  HOW DOES THIS CHANGE THINGS ?  PI - OVER/UNDER  (CAP MAX = 2.1 MIL, INS AT 1 MIL) ?  HOUSE – PAID $ 500,000, REAL ESTATE COMPS AT $ 600,000.  WHAT DO  YOU LIST IT AT ?  OBJ ?  DO BOTH SIDES AGREE HE IS BEST RECEIVER IN FOOTBALL ?  $ 95 MIL OVER 5 - $65 MIL GUARANTEED.    AROD – OPTS OUT AFTER 2011 SEASON – ONLY OFFER IS $ 19 MIL PER.  YANKEES OFFER HIM $ 30 PER AND NO PED OUT CLAUSE.  WHY ?</vt:lpstr>
      <vt:lpstr>GETTING TO YES BY FISHER AND URY:  1.  POSITIONAL BARGAINING (SOVIET STYLE – WIN/LOSE) v       PRINCIPLED BARGAINING (WIN/WIN).  2.  YIELD TO PRINCIPLE, NOT PRESSURE.  CAN’T CONCEDE JUST TO GET       IT DONE.  3.  SEPARATE PEOPLE FROM THE PROBLEM.  DON’T LET YOUR EGO OR EMOTIONS BE A FACTOR.  LET OTHER SIDE KNOW YOU AS A PERSON.  DON’T DEAL WITH PEOPLE PROBLEMS THROUGH SUBSTANTIVE CONCESSIONS.  SPEAK FROM YOURSELF, NOT AT THEM EG “I FEEL LET DOWN”  INSTEAD OF “YOU LIED”.</vt:lpstr>
      <vt:lpstr>4.  FOCUS ON INTERESTS, NOT POSITIONS.  ASK QUESTIONS.  GO BEHIND NUMBERS TO FIND OUT WHAT THEY REALLY CARE ABOUT – OFTEN BEHIND CONFICTING POSITIONS ARE COMPATIBLE INTERESTS.  SHOW HOW YOUR OFFER ACCOMODATES THEIR INTERESTS.  AGENT TRYING TO SIGN PLAYER – DO YOU OFFER $$$ ? (FORGET MORALITY)  COACH DISMISSED FOR LYING TO NCAA.  BROUGHT IN – TOLD TO RESIGN – DOES.  MAKING $ 40,000 PER MONTH.  SCHOOL OFFERS 3 MONTHS AS SEVERANCE.  SHOULD HE TAKE IT ?  HERE ARE OUR CONCERNS – DUE PROCESS AND LAWYER CONFLICTED.  HOW MUCH DO YOU WANT ?  OPEN.  KEEP DISCUSSING.  SCHOOL SAYS DON’T CARE ABOUT LAWYER - LOCK IN SCHOOL, WON’T RELEASE LAWYER.  $ 275.  FIGHT OVER LANGUAGE.  MORE $$ TO RELEASE LAWYER.  $ 320.</vt:lpstr>
      <vt:lpstr>5.  INVENT OPTIONS FOR MUTUAL GAIN.  GIVE OTHER SIDE CHOICES.   SCHOOL – 275 AND OUR LANGUAGE, 375 AND THEIR LANGUAGE OR ARMAGEDDON.    6.  RELY ON OBJECTIVE CRITERIA – TRUST BUT VERIFY.  7.  B  -      BEST      A  -      ALTERNATIVE      T  -      TO      N -      NEGOTIATED      A -       AGREEMENT  OR THE RICH GET RICHER.  WHAT ARE LABRON’S ALTERNATIVES TO AGREEMENT ?  TRY TO CREATE DEMAND FOR YOUR PRODUCT/PERSON. ALL MY PLAYERS APPLIED TO LAW SCHOOL.  </vt:lpstr>
      <vt:lpstr>8.  CONTINUING RELATIONSHIP v ONE OFF.  ALWAYS NASTIER IF NEVER GOING TO SEE AGAIN.    WHAT DO YOU DO IF OTHER SIDE SOVIET WITH LEVERAGE ?  UB AND ME.  HIRED TO FIX – AGREEMENT UNIVERSITY TAKING TOO MUCH (APP. 45% OF TOTAL LAW INCOME TO UNIVERSITY – 25% HIGH END NATIONALLY) – WILL REMEDY.  YEAR 1 AND 2 FINE – LAW KEEPS 66% OF TUITION INCREASE.  YEAR 3 – UNIVERSITY 66%.  YEAR 4 – TUITION INCREASE = $ 1.5 MIL, LAW GETS $ 80,000.  ALSO $ 400,000 CUT TO BUDGET, ADDITIONAL $ 400,000 FOR FOLLOWING YEAR.  WHAT DO YOU DO ?  20016 – UNIVERSITY WITH $ 4 MIL BUDGET SHORTFALL.  GOING TO CUT LAW BUDGET.  WE HAVE $ 1.2 MIL IN SALARY SAVINGS FROM RETIREMENTS.  UNIVERSITY WANTS ALL OF IT.  WHAT DO YOU DO ?  WE DREW LINE IN SAND – ANYTHING OVER $ 750,000 UNACCEPTABLE.  FUTURE DEAL. UNIVERSITY TOOK ALL OF 3% TUITION INCREASE, SIGNIFICANTLY RAISED YOUR FEES AND TOOK ALL $ 1.2 MIL IN LAW BUDGET CUT. 2018 - $ 675,000 + TUT INC</vt:lpstr>
      <vt:lpstr>CLOSIUS GENERAL NEGOTIATION POINTS:  1.  3 STAGES OF A NEGOTIATION:        A.  OPEN – MOST IMPORTANT – NEVER GET MORE.  SETS TONE FOR                      ENTIRE PROCESS.  RUSSIANS IN 1980 OLYMPICS.  BASE ON                     MARKET OR CLIENT, NOT COST.  NO ONE CARES ABOUT                      WHAT YOU PAID FOR IT.  ASSUME COACH MARKET IS                      $ 50,000, BUT HE WANTS $ 200,000.  WHAT DO YOU DO ?                           MOST LAWYERS DON’T GET LANDMARK DEAL – PRECEDENT,                      TOO REASONABLE.  TRYING TO GET CLIENTS – 1 OF 500.                     HOW DO YOU DISTINGUISH YOURSELF ?  USUALLY TEAM                     OR COLLEGE OPENS.  RENNIE STENNET (PITTSBURGH PIRATES)                     STORY.        B.  MIDDLE – MOSTLY POSITIONING OR QUESTIONING OR SETTING UP                     FOR THE CLOSE.        </vt:lpstr>
      <vt:lpstr>    C.  CLOSE – COFFEE IS FOR CLOSERS.  TRYING TO GET CLIENT – NOW                      DOWN TO 3 AND LIKES ALL OF THEM.  HOW DO YOU GET                       THEM TO PICK YOU.  STSW AND WILLIAMS &amp; CONNELLY (BIG                       DC FIRM) COMPETING FOR SAME CASE – HOW DO YOU                        DISTINGUISH ?  WENT A LITTLE CHEAPER (30% v 33%) AND                       STRESSED PERSONAL SERVICE AND FAMILIARITY WITH                        FBI AND MARYLAND STATE COURTS.  YOUNG LAWYERS                       TRYING TO SIGN PLAYERS – WHAT IS THE TOUGHEST                        QUESTION ?  WILL YOU SIGN WITH ME ?  UB PRESIDENT                        AND SECOND $ 5 MIL ON BUILDING GIFT.  2.  PATIENCE – ILLIGITIMI NON CARBORUNDUM SUNT.  CLEARLY BIGGEST THING I DO FOR MY CLIENTS.  LAWYERS OR CLIENTS WHO WANT A FAST DEAL OR JUST WANT TO GET IT OVER ARE USUALLY GOING TO GET A BELOW MARKET DEAL.</vt:lpstr>
      <vt:lpstr>3.  DON’T BE DISHONEST, BUT DON’T TELL EVERYTHING.  SAYING “I WON’T ANSWER THAT” IS NOT LYING.  DON’T BE A HARVARD LAW GRAD.  IF OTHER SIDE ASKS THE WRONG QUESTION, ANSWER WHAT THEY ASKED, NOT WHAT THEY SHOULD HAVE ASKED.  UB AND US NEWS EMPLOYMENT DATA.  IF YOUR CLIENT HAS ONE GUN AND HE KEEPS IT IN HIS CAR AND THE OTHER SIDE ASKS IF HE HAS A GUN IN HIS HOUSE, THE CORRECT ANSWER IS “NO”.  4.  DEADLINES – MOST CONCESSIONS HAPPEN ON OR NEAR REAL DEADLINE.  BUT WHAT IS REAL AND WHAT IS FICTITIOUS ?  ALWAYS QUESTION WHETHER DEADLINE IS REAL.  CHARGERS AND JOEY BOSA – REPORTING TO FIRST DAY OF CAMP  v SD PRESS RELEASE V FIRST GAME V CBA MUST SIGN DEADLINE.  BATNA</vt:lpstr>
      <vt:lpstr>5.  PERCEPTIONS – HUMANS EXAGGERATE THE BAD EFFECTS OF EVERYTHING – NEVER AS BAD YOU THINK IT WILL BE OVER TIME.  9 YEAR OLD RIDING BIKE, 30 YEAR OLD BREAKING UP WITH BOYFRIEND. PRECEDENT AND LEGITIMACY (NO CASH CHECKS SIGN) ALWAYS NEED TO BE QUESTIONED.  JUST BECAUSE THEY HAVE ALWAYS DONE IT ONE WAY DOESN’T MEAN THEY CAN’T CHANGE FOR YOU – YOU WANT TO BE AN EXCEPTION.  LEVERAGE.  6.  SILENCE.   ENOUGH SAID.  7.  PREPARATION.  PUT IN THE TIME.  PROBLEM WITH PUBLIC DEFENDERS.  WORK WEEKENDS.  HARD IF GETTING INFORMATION DIFFICULT.  DIFFICULT IN 2 WAYS – CAN’T GET ANYTHING, OTHER SIDE GIVES YOU EVERYTHING (PROSECUTOR AND SOLO PRACTITIONER – 2,000 PAGES)</vt:lpstr>
      <vt:lpstr>8.  MEDIUM – IN PERSON, PHONE, EMAIL.  EASIER TO BE NASTY IF LESS PERSONAL.  TAKE TIME FOR REFLECTION – HANG UP, THINK AND CALL BACK IF PHONE.  WORSE ON EMAIL.    9.  BE THE DRAFTER – BIG FIRM ADVICE.  MORE BILLABLE HOURS AND NO ONE KNOWS MY WRITING BETTER THAN ME.  ORGANIZATION, LANGUAGE – YOU’LL BE STUNNED AT WHAT YOU GET IN EVEN IF NOT TRYING TO BE DECEPTIVE – CAN’T DISCUSS EVERYTHING IN ADVANCE.  IF YOU DIDN’T DRAFT IT, READ IT OVER CAREFULLY.    10.  DEAL WITH PERSON WITH AUTHORITY.  BANKS AND CAR DEALERS.  11.  GET OTHER SIDE TO INVEST TIME AND MONEY IN THE PROCESS.  CAR DEALERS.</vt:lpstr>
      <vt:lpstr>DIRTY TRICKS:  1.  COMMON RESPONSE – PUT UP WITH IT (APPEASE) IN HOPES OF GOING AWAY (NEVILLE CHAMBERLAIN v HITLER) OR RESPOND IN KIND.  2.  GETTING TO YES – COUNTER WITH PRINCIPLED NEGOTIATION REGARDING THE PROCESS OR A DIRTY TRICK RECOGNIZED AND DISCUSSED LOSES ITS EFFECTIVENESS (EG SILENCE- JUST NO $$$).   TYPE 1 – DELIBERATE DECEPTION  1.  FALSE STATEMENTS.  VERIFY.  UNLESS GOOD REASON TO TRUST, DON’T.  2.  CHECK AUTHORITY</vt:lpstr>
      <vt:lpstr>TYPE 2 – PHYSCHOLOGICAL WARFARE  1.  ASK YOUR SELF IF YOU FEEL ODDLY UNCOMFORTABLE – MANY BOOKS ON TRICKS.  2.  LOWER CHAIRS; LOOK INTO THE SUN;  AVOID EYE CONTACT; INTERRUPTIONS AND REQUESTS TO REPEAT; SPILL DRINK ON YOU.    TYPE 3 – POSITIONAL PRESSURE TACTICS  1.  PERSONAL ATTACKS – “WHEN YOU GET MORE EXPERIENCE, YOU’LL UNDERSTAND HOW STUPID THAT IS.”  PROFANITY.  2.  MAKE YOU FIGHT FOR THE OBVIOUS.  YOU REPRESENT A FIRST ROUND NFL DRAFT PICK AND YOU ASK FOR A SIGNING BONUS.  REPLY  - “I DON’T KNOW THAT EVERY FIRST ROUND DRAFT PICK GETS A SIGNING BONUS.”</vt:lpstr>
      <vt:lpstr>3.  REFUSAL TO NEGOTIATE.  STORY – ENTERTAIN UNTIL HOURS BEFORE FLIGHT LEAVES.    4.  EXTREME DEMANDS.  KNOW YOU ARE IN FOR A TOUGH ONE.  5.  LOCK IN TACTICS.  FREQUENTLY STATEMENTS TO THE MEDIA.  6.  MUTT AND JEFF – GOOD GUY/BAD GUY PARTNERS.  POPULAR WITH COPS.  7.  TAKE IT OR LEAVE IT – WON’T BE ANOTHER DIME.  BRINKMANSHIP ALL OVER SPORTS.  USUALLY BLUFFING, BUT NEED TO ASSESS RISK – WHAT DO YOU HAVE v WHAT ARE YOU RISKING   8.  NOW I HAVE TO TAKE IT TO MY BOSS – CAR DEALERS.  DATA SAYS WOMEN PAY MORE FOR CARS – WHY ?  </vt:lpstr>
      <vt:lpstr>TEAM SPORTS CONTRACT COMPONENTS (PLAYERS AND COACHES)  1.  PREPLAY COMPENSATION      A.  SIGNING BONUS – IN NFL, MOST FREQUENT GUARANTY.  NFL AND                MLB SLOTTED (BIGGEST PART OF MINOR LEAGUE CONTRACT).      B.  WORK OUT BONUS – USUALLY NFL ONLY.        C.  REPORTING BONUS – NO HOLDOUT – REPORT TO CAMP ON TIME      D.  ACTIVE ROSTER BONUS – CAN BE SCALED.  CAN NEGOTIATE OFF                CLUB – ESPECIALLY IN NFL.  2.  SALARY – BASE PAY FOR SERVICES IN DESIGNATED YEAR.</vt:lpstr>
      <vt:lpstr>3.  PERFORMANCE BONUS – AMOUNT FOR OBTAINING SOME KIND OF            STATISTICAL ACCOMPLISHMENT (50 HOME RUNS, 1,000 YARDS            RUSHING) OR HONOR (CY YOUNG AWARD, ALL NFC).  FROM             PLAYER’S PERSPECTIVE, BETTER TO STAGGER.  4.  SECURITY/RISK ALLOCATION.  AMOUNT SHOULD CHANGE             DEPENDING ON WHO IS TAKING THE RISK.  PERFORMANCE            BONUSES FREQUENTLY USED TO BREAK DEADLOCKS BUT RISK            ON PLAYER – DEPENDS ON HEALTH AND REASONABLY             ATTAINABLE FOR THIS PLAYER.  SIGNING BONUS (RISK ON CLUB)             v. PERFORMANCE BONUS (RISK ON PLAYER) SHOULDN’T BE             TRADED ON 1 TO 1 BASIS.  (6TH ROUND BOWLING GREEN SAFETY              WITH A $ 1.2 MIL CONTRACT, $ 1 MIL DEPENDENT ON BEING             NFL DEFENSIVE PLAYER OF THE YEAR.) </vt:lpstr>
      <vt:lpstr>5.  GUARANTIES        A. SKILL GUARANTY (NO CUT).        B. INJURY GUARANTY.  SEE STANDARD CONTRACT – IN NFL,                 INDIVIDUAL CONTRACT SAYS SALARY AND MEDICAL EXPENSES                FOR YEAR OF INJURY ONLY.         C. CAP GUARANTY – WON’T BE CUT FOR CAP SAVING. SKILL, INJURY AND                                         CAP ARE TOTAL GUARANTY.         D.  NO TRADE (CAN BE LIMITED TO CERTAIN TEAMS – J. LUCROY)         E.  OWNER’S PERSONAL GUARANTY – USUALLY ONLY WHEN NEW                 LEAGUE OR REASON TO BELIEVE CLUB IN THE RED.         F.   INSURANCE.  CLUB – CAN BE ANYTHING – TOTAL CONTRACT,                  LITIGATION, MISS A START. PLAYER – USUALLY TOTAL DISABILITY –                   CAN’T EVER TRY OUT AGAIN.  CAN GET MORE PROTECTION BUT                   PREMIUM HIGHER (JAYLON SMITH – PAY IF NOT FIRST ROUND)</vt:lpstr>
      <vt:lpstr>6.  LENGTH  OLD ADAGE WAS LONGER TERM FAVORED CLUB BECAUSE $$ GOING UP SO FAST.  NOW HIGHER AND MORE GUARANTEED –  LONG FAVORS PLAYERS (ERIC HOSMER HOLDING OUT FOR 8 YEARS INSTEAD OF 7; REOPENERS OR OPT OUT – DARVISH; SABAN – HIGHEST PAID COACH IN COLLEGE FOOTBALL).    IF NO GURARANTY, SHORTER DEAL  FAVORS PLAYERS – CLUB CAN JUST CUT.  IF NOT FULLY GUARANTEED, LENGTH NEEDED TO PROTECT THE SIGNING BONUS.     FOR ROOKIES, CONTROLLED BY CBA IN NFL AND NBA.  NFL – FIRST ROUND = 4 YEARS + CLUB OPTION.  MOST WON’T SEE SECOND CONTRACT (AVG NFL CAREER = 3.4 SEASONS).  IF CONTRACTS NOT GUARANTEED, ARE THEY CONTRACTS ?    LUMLEY v WAGNER – CAN’T GET MANDAMUS ORDERING TO PERFORM</vt:lpstr>
      <vt:lpstr>7.  DEFERRED COMPENSATION     A.  DFD COMP = ANYTIME MONEY IS EARNED BUT PAID AT A LATER          DATE.  CAN BE MONTHS, CAN BE YEARS.      B.  WHY ?  ENFORCED SAVINGS, GET MORE MONEY FROM CLUB,           TAX SAVINGS IF RECEIPT IN LOWER BRACKET YEARS (LESS LIKELY          WITH MODERN SALARIES).     C.  SIMPLE - $ 1,000,000 SB - $ 500 NOW, $ 500 A YEAR FROM NOW.            COMPLEX – SET UP ACCOUNT PAYABLE OVER YEARS STARTING ON          FUTURE DATE.  NUMERATOR IS 1, DENOMINATOR IS NUMBER OF           DRAWS LEFT (IF PAY EACH QUARTER OVER 12 YEARS STARTING IN           2025, FIRST DRAW IS 1/48, SECOND IN 1/47 AND LAST IS 1/1).     D.  NEED PRESENT VALUE TABLES TO EVALUATE ACCURATELY.       E.   CHRIS DAVIS – ANNOUNCED AS 7 YEARS, $ 161 MIL (LOOKS LIKE $ 23 PER)           BUT EACH YEAR $ 6 MIL DEFERRED – $ 42 TOTAL.  $ 42 MIL PAID FROM           2023 – 2027.  AT 4% INTEREST RATE, REALLY WORTH $ 126 MIL ($ 18 PER).        </vt:lpstr>
      <vt:lpstr>   F.  IF COMPLEX, MUST AVOID CONSTRUCTIVE RECEIPT OF INCOME.        TAXED NOW, PAID LATER.  CAN’T BE SET ASIDE IN PLAYER’S NAME.         IF SIMPLE, PLAYER RUNS RISK OF LOSING ALL IF CLUB GOES          BANKRUPT.      G.  OLD ABUSE – AGENTS DEFER TO BUILD UP PERCEIVED DOLLAR          AMOUNT, THEN TAKE 3% UP FRONT.  EARL CAMPBELL PROBLEM.  8.  INTEREST FREE OR BELOW MARKET LOANS       A.  GIVE PLAYER NON-TAXABLE MONEY NOW.   CAN HAVE IMPUTED             INCOME ON DIFFERENCE BETWEEN INTEREST CHARGED AND             MARKET RATE.      B.   WHAT IS PLAYER DOING WITH MONEY ?  BEST IF USED FOR              MORTGAGE.  WORST IF BAD BUSINESS OR BIG PARTY      C.    MUST BE PAID BACK WITH AFTER TAX DOLLARS      D.    OLD ABUSE – TIE REPAYMENT INTO DEFERRED COMP $$$.   CLEAR TAX              SCAM.  PLAYER CRUSHED BY TAX OWED ON REPAYMENT $$$.    </vt:lpstr>
      <vt:lpstr>COLLECTIVELY BARGAINED BENEFITS – THE NFL EXAMPLE:  1.  MINIMUM PAY – 2016 - $ 450,000 FOR ROOKIES, $ 985,000 FOR  10       YEARS PLUS.  APP $ 75,000 INCREASE YEARS 2-9. 2018 - $ 480,000; $1,015,000      A CREDITED SEASON MEANS THAT YOU       HAVE BEEN ON A CLUB’S ACTIVE ROSTER FOR AT LEAST 3 GAMES      (ACTIVE = 46 PLAYERS; ACTIVE + INACTIVE = 53 PLAYERS).  2.  PERFORMANCE BASED POOL - $ 3,460,000 PER CLUB.  PAYMENTS      BASED ON PLAYING TIME.             1.  DIVIDE PLAYING TIME % BY PARAGRAPH 5 SALARY (INCLUDING                 PRO RATED SIGNING BONUS).  THIS IS YOUR INDEX           2.  DIVIDE YOUR INDEX BY TOTAL OF ALL INDEXS.           3.  MULTIPLY RESULT OF 2 ABOVE BY TOTAL $$$ IN POOL.  3. TERMINATION PAY – IF 4 OR MORE CREDITED SEASONS, PLAYER GETS      REMAINDER OF HIS SALARY IF CUT AFTER GAME 1.  ONLY ONCE IN CAREER.</vt:lpstr>
      <vt:lpstr>4.  INJURY BENEFIT.  INDIVIDUAL CONTRACT PROVIDES SALARY AND       MEDICAL CARE FOR SEASON OF INJURY.  CBA PROVIDES, IF HURT IN      LAST GAME, THEN DO REHABILATION,THEN FAIL PHYSICAL FOR       START OF NEXT SEASON, THEN PLAYER RECEIVES 50% OF NEXT       YEAR’S SALARY (MUST BE ANOTHER YEAR CONTRACT) TO MAX OF       $ 1,150,000 IN 2018.  5.  RETIREMENT.  5 YEAR VESTING (PRIOR CBA’S WERE 4 – NFL AVG. 3.4      YEARS).  RETIREMENT AMOUNT INCREASES WITH NUMBER OF       CREDITED SEASONS AND YEARS PLAYED ($ 250 PER MONTH PER       SEASON IF BEFORE 1982 -  $ 560 PER MONTH IN 2014)  6.  SECOND CAREER SAVINGS PLAN.  CLUB MATCHES AT 2 – 1 UP TO       $ 26,000 PER YEAR AFTER 3 YEARS OF CREDITED SERVICE. </vt:lpstr>
      <vt:lpstr>7.  PLAYER ANNUITY.  CLUB CONTRIBUTES $ 80,000 PER YEAR ONCE      PLAYER HAS 4 YEARS OF CREDITED SERVICE.  8.  TUITION ASSISTANCE PROGRAM.  CLUBS WILL REIMBURSE UP TO       $ 20,000 IN TUITION AND BOOKS.  PLAYER MUST HAVE 1 CREDITED      SEASON AND BE ON AN ACTIVE OR INACTIVE ROSTER.  9.  SEVERANCE.  IF PLAYER HAS ACHIEVED 2 CREDITED SEASONS, THEN       ENTITLED TO $ 20,000 PER YEAR FOR EACH CREDITED SEASON HE       PLAYED WHEN HE RETIRES.  FOOTBALL NEGOTIATION PROBLEMS </vt:lpstr>
      <vt:lpstr>PROBLEM 1  - 11TH ROUND DRAFTEE – 1981 - BENGALS . FACTS:  1.  1980 -  9TH ROUND DRAFTEE - $ 8 SB; $ 7 AR; 35-40-50. 2.  1981 – UNDRAFTED FREE AGENT - $ 5 SB; 35-45 3.  1981 – 10TH ROUND - $ 10 SB. 4.  CLUB HISTORY OF NO PERFORMANCE BONUSES.</vt:lpstr>
      <vt:lpstr>FOOTBALL PROBLEM 2 – 1984 FREE AGENT WIDE RECEIVER  AS DRAFT WINDING DOWN, I TELL  HIM NOT GOING TO BE DRAFTED BUT TEAM REPRESENTATIVES WILL CONTACT HIM DURING THE NIGHT.  MOST IMPORTANT – DON’T WAKE ME UP.  THEY WILL BE HIGH SCHOOL COACHES WITH AN EXPENSE ACCOUNT – GO TO DINNER OR BREAKFAST BUT DON’T SIGN ANYTHING OR TALK $$$$.   I GO TO MY OFFICE THE NEXT MORNING AND PLAYER IS THERE WITH A REPRESENTATIVE OF THE SEAHAWKS AND BRONCOS AND HANDS ME A LETTER ON COWBOYS STATIONERY.   </vt:lpstr>
      <vt:lpstr>FOOTBALL PROBLEM 3 – 1986 4TH ROUND, 9TH PLAYER TE BENGALS  1.  PLAYER LIVED IN CINCINNATTI BEFORE GOING TO MICHIGAN. 2.  PLAYER WILL NOT HOLD OUT – CAMP STARTS JULY 15. 3.  CLUB PRACTICE – NO PERFORMANCE BONUSES.</vt:lpstr>
      <vt:lpstr>FOOTBALL PROBLEM 4 – 1986 LB ENTERING 6TH YEAR – STARTER FOR 4.  1.  4 YEAR ROOKIE DEAL EXPIRED. 2.  PRIOR YEAR CONTRACT (YR 5(– 1 YEAR DEAL - $ 235,000 PLUS     PERFORM.  BONUSES FOR TOTAL TACKLES, INTERCEPTIONS AND SACKS. 3.  CLUB CONTACTS ME IN FEBRUARY AND SAYS HE IS A PRIORITY AND       THEY WANT TO SIGN HIM TO A NEW MULTI-YEAR DEAL ASAP. 4.  PLAYER GOAL IS TO MAKE $ 300,000.  </vt:lpstr>
      <vt:lpstr>COLLEGE COACHES CONTRACTS  1.  HARBAUGH $$$      A.  $ 2,000,000   SIGNING BONUS      B.  $    500,000   BASE      C.  $ 4,500,000   ADDITIONAL COMPENSATION       D.  DEFERRED COMP ACCOUNT AS APPROPRIATE AFTER YEAR 1.      E.  IN YEAR 3, 10% RAISE.  IN YEAR 5, ANOTHER 10% RAISE (MORE               IF FAIR).      F.  $ 4,000 IN ADIDAS APPAREL      G.  2 CARS AND EXPENSES      H. 180 DAYS HOUSING       I.  BOX FOR HOME GAMES + 16 TICKETS       J.  REVENUE FROM SUMMER CAMPS       K.  PRIVATE PLANE – 25 HOURS FLIGHT TIME FOR PERSONAL USE       L.  $ 30,000 FOR LEGAL FEES       M.  PERFORMANCE BONUSES (P. 5) AND ACADEMIC PROGRESS BONUSES (P.5) </vt:lpstr>
      <vt:lpstr>HARBAUGH CONTRACT NON $$$  1.  MUST GIVE MICHIGAN 48 HOURS NOTICE AFTER ENGAGING       IN TALKS WITH OTHER TEAM. 2.  TERMINATION WITHOUT CAUSE – MICHIGAN PAYS       ALL MONEY DUE UNDER CONTRACT.  HARBAUGH MUST        MITIGATE (P. 8). 3.  TERMINATION WITH CAUSE – MICHIGAN NOT LIABLE FOR        ANY ADDITIONAL MONIES AFTER DATE OF SUCH        TERMINATION. FELONY, PUBLIC DECENCY AND NCAA        VIOLATION.  HARBAUGH HAS 30 DAYS TO CURE. 4.   BUYOUT – PRO RATA SIGNING BONUS REPAID IF HE LEAVES           IN FIRST 4 YEARS.  NO BUYOUT THEREAFTER. 5.   ASSISTANT COACHES POOL - $ 4 – 5 MIL.  10% INCREASE        YEARS 3 AND 5.</vt:lpstr>
      <vt:lpstr>COLLECTIVE BARGAINING  OWNERS (MANAGEMENT)                            UNION (LABOR)                 !       !                                                     !         ! BARGAINING TEAM  (NFL MGT COUN.)    BARGAINING TEAM (NFLPA)                !         !                                                     !         ! MANDATORY SUBJECTS OF BARGAINING – WAGES, HOURS AND TERMS AND CONDITIONS OF EMPLOYMENT.  GOOD FAITH BARGAINING UNTIL IMPASSE.    AT IMPASSE, MANAGEMENT CAN IMPLEMENT LAST OFFER.  CBA – ALL ASPECTS OF PROFESSIONAL LIFE IN THE SPORT AT ISSUE.</vt:lpstr>
      <vt:lpstr>BARGAINING THEORIES  1.  NFLPA – PROP UP FLOOR BENEFITS –       MINIMUM WAGE, PENSION, ETC.          (TRADITIONAL UNION THEORY).  HURTS BEST WORKERS.          HOSTILE TO FREE AGENCY (ED GARVEY – WAGE SCALE).  2.  MLBPA - UNRESTRICTED FREE AGENCY, ESPECIALLY FOR STARS.  STARS            PULL UP EVERYONE.  IF PAYING DAVIS $ 20 MIL, DIFFICULT           TO PAY HARDY $ 40,000.  (MARVIN MILLER).  NON-STATUTORY LABOR LAW EXEMPTION – PLAYERS CAN’T SUE FOR ANTITRUST VIOLATIONS (MACKEY v NFL)   1.  CBA TERM AFFECTS ONLY PARTIES TO BARGAIN. RELATIONSHIP 2.  TERM IS A MANDATORY SUBJECT OF BARGAINING 3.  TERM IS THE PRODUCT OF ARM’S LENGTH, GOOD FAITH BARGAINING.  </vt:lpstr>
      <vt:lpstr>NFL CBA ARTICLE 7 – ROOKIE COMPENSATION  NFLPA ALWAYS HATED ROOKIES – BIG CONTRACTS TO UNPROVEN TALENT.  NO ONE IN NFLPA REALLY REPRESENTS ROOKIES – NOT VOTING UNTIL AFTER THEY HAVE SIGNED.  REAL ISSUE – ARE ROOKIES IN THE UNIT AND THEREFORE BARRED FROM BRINGING ANTITRUST LAWSUIT ?  COURTS HAVE ANSWERED YES, CAN’T SUE.  1.  TOTAL ROOKIE POOL (LEAGUE) – APP.  $ 236.6 MIL FOR 2018.  2.   YEAR 1 ROOKIE COMPENSATION POOL (LEAGUE) – FOR 2018, APP. $ 96.7 MIL (18.18 % OF 1).  3.  TOTAL ROOKIE ALLOCATION (TEAM) –  SHARE OF 1 BASED ON # OF PICKS AND ROUND AND ORDER.  4.  YEAR 1 ROOKIE ALLOCIATION (TEAM) – SHARE OF 2 BASED ON SAME.</vt:lpstr>
      <vt:lpstr>EACH PICK HAS A CAP NUMBER FOR THAT DRAFT.  RULES:  1.  PRORATE THE SIGNING BONUS FOR CAP PURPOSES – 4 YEAR CONTRACT, $ 800,000 SB – DIVIDE 800 BY 4 = $ 200,000 ANNUAL CAP HIT.  CASH = $ 800,000 YEAR PAID.    2.  25% RULE – INCREASE MAY NOT EXCEED 25% OF FIRST YEAR CAP NUMBER.  4 YEAR DEAL, $ 800 SB AND $ 400 FIRST YEAR SALARY = CAP HIT IS $ 600 AND INCREASE FOR ANY YEAR MAY NOT EXCEED $ 150.  FOR YEAR 2, MAX IS $ 750 (600 + 150) BUT ALREADY $ 200 IN PRORATED SB.  THEREFORE, SALARY MAX FOR YEAR 2= $ 550.  FOR YEAR 3, MAX IS 900 (750 + 150) BUT ALREADY $ 200 IN PRORATED SB SO SALARY MAX IS $ 700.  YEAR 4 SALARY MAX =  $ 850.  </vt:lpstr>
      <vt:lpstr>3.  ONLY BONUSES PERMITTED ARE SIGNING BONUS, WORKOUT, REPORTING, ROSTER AND % OF PLAYING TIME PERFORMANCE BONUSES.  NO ADDITIONAL PERFORMANCE BONUSES. (RDS 3- 7 – PERFORMANCE ESCALTOR)  4.  LENGTH:     A.  FIRST ROUND – 4 YEARS WITH CLUB OPTION (AT TRANSITION TENDER     B.  SECOND - SEVENTH ROUND – 4 YEARS, NO OPTION.     C.  UNDRAFTED – 3 YEARS, NO OPTION.  GET TO SECOND CONTRACT FASTEST.  MOST NEVER GET (3.4 YRS AVG. NFL CAREER).  POSSIBILITY OF FRANCHISE AND TRANSITION TAGS – CAN CONTROL FIRST ROUNDERS UP UNTIL 8 YEARS.  MORE LEAVING COLLEGE AFTER 3 YEARS.  ONLY NEGOTIATION – HOW MUCH GUARANTEED, OFFSETS, LANGUAGE IN ROSTER BONUS AND DEFERRAL OF SIGNING BONUS.  </vt:lpstr>
      <vt:lpstr>PAXTON LYNCH DEAL  - QB – 4 YEARS – 2016 – PICK 26    TOTAL DEAL - $ 9,476, 306.   INCLUDED SB = $ 5, 091,181  YEAR 1  =  $  450,170 (ALL GUAR.)   +  1, 272,795  =  1,722,965  CAP  YEAR 2  =  $  880,911 (ALL)        +  1, 272,795  =  2,153,706  CAP   YEAR 3  =  $  1,311,652 (ALL)     +  1, 272,795   =  2,584,447  CAP  YEAR 4  =  $  1,742,393 ($600) +  1, 272,795   =   3,015,188  CAP                                                         TOTAL CAP             9, 476,306  25% OF 1,722,965 = 430,741.   $ 8,333,404 GUARANTEED.</vt:lpstr>
      <vt:lpstr>MYLES GARRETT – CLEVELAND – 2017 – PICK 1  TOTAL $ 30,412,255   FULLY GUARANTEED; SB = $ 20, 258,004  YEAR 1 (FULLY) - $ 465,000 +    5,064,501  =   $ 5,529,501 (CAP)  YEAR 2 (FULLY) - $ 1,847,375 + 5, 064,501 =  $ 6,911,876  (CAP)  YEAR 3 (FULLY) – $ 3,229,750 + 5, 064,501 =  $ 8, 294, 251 (CAP)  YEAR 4 (FULLY) -  $ 4,612,126 + 5, 064, 501 = $ 9,676,627  (CAP)  25% OF $ 5,529,501 = $ 1,382,375.25  YEAR 1 CASH = $ 465,000 + 20,258,004 = $ 20, 723,004</vt:lpstr>
      <vt:lpstr>BAKER MAYFIELD – CLEVELAND – 2018 – PICK 1 TOTAL: $ 32, 682,980     FULLY GURANTEED  SB = $ 21, 849,440               BASE            SB              ROSTER             CAP  2018     480       5, 462,360    -                    5,942,360  2019     570       5, 462, 360    1,395,390  7,427,950  2020     660       5,462,360      2,791,180   8,913,540  2021     750       5,462,360      4,186,770  10,399,130  25% OF 5,942,360 = 1,485,590  </vt:lpstr>
      <vt:lpstr>ARTICLE 12 – CALCULATION OF THE CAP 1. AT END OF SEASON, TRUE UP (SEASON COMPLETED) AND PROJECTED (NEXT SEASON).  BEFORE SEASON, PROJECTED.  AFTER SEASON, ADJUSTMENTS TO WHAT ACTUALLY HAPPENED,   + OR -.    FLUID.  2.  PLAYER COSTS (CBA BENEFITS  - EG, RETIRED PLAYERS, PENSION, INSURANCE, TRAVEL, MEDICAL, WORKERS COMP + INDIVIDUAL COMPENSATION TOTALS) =         55% OF LEAGUE MEDIA        45% OF NFL VENTURES/POSTSEASON REVENUE        40% OF LOCAL REVENUE        50% OF NEW REVENUE (IF APPLICABLE)        47.5% OF JOINT CONTRIBUTION AMOUNT ($ 55 MIL IN 2012-5% UP)  48.5% - 46.5% OF ALL REVENUE – GUARANTEE OF 47% - NO FLOOR.  TEAM CAP = (PLAYER COSTS – BENEFITS) / 32.   2018 = $ 177.2 MIL    </vt:lpstr>
      <vt:lpstr>3.  GUARANTEED CASH =       A.  LEAGUE = 95% OF CAP (OVER 4 YEARS).      B.  TEAM = 89% OF CAP.  ARTICLE 13 – CAP RULES  1.  ALL VALUE INCLUDED IN ALL PLAYER CONTRACTS INCLUDED.  ANY DEFERRED COMPENSATION COUNTS IN YEAR EARNED AT PRESENT VALUE.  2.  SIGNING BONUS PRORATED OVER LIFE OF THE CONTRACT WITH 5 YEAR MAXIMUM.  IF CUT OR TRADED, AMORTIZED SB REMAINING IS ACCELERATED.  IF BEFORE JUNE 1, THAT YEAR; IF AFTER JUNE 1, NEXT YEAR.  IF $ 1 MIL SB IN 5 YEAR DEAL, $ 200,000 PER YEAR FOR CAP.  IF TRADED BEFORE JUNE 1 OF 3RD SEASON, $ 600,000 CAP HIT FOR THAT YEAR.  ANY GUARANTEED PRE PLAY BONUS COUNTED AS SB FOR CAP PURPOSES.  TOTAL SIGNING BONUS IN YEAR IT’S PAID COUNTS FOR THE CASH REQUIREMENT.</vt:lpstr>
      <vt:lpstr>3.  PERFORMANCE BONUSES – ONLY ONES LISTED IN CBA ALLOWED.  CONSIDERED LIKELY TO BE EARNED AND THEREFORE COUNTING TOWARDS CAP IF PLAYER OR TEAM ACCOMPLISHED GOAL IN PRIOR SEASON.  THIS IS FOR PROJECTED CAP.  ADJUSTMENTS FOR WHAT IS ACTUALLY EARNED -   + OR -  - AFTER SEASON IN TRUE UP.    2018 CONTRACT FOR 4 YEARS - $ 10 MIL SB  2018 - $ 1 MIL IN PAR 5.                                            CAP = 3,500,000 2019 - $ 1 MIL ACTIVE ROSTER ON FIRST GAME             $ 1.5 MIL IN PARA 5.                                       CAP = 5,000,000 2020 - $ 2 MIL IN PARA 5             $  500,000 IF RUNS FOR 1,000 YDS.           CAP = 4,500,000 IF DIDN’T                       RUSH FOR 1,000 IN PRIOR YEAR, 5,000,000 IF DID. TRUE UP 2021 - $ 800,000 IN PARA 5.                                   CAP = 3,300,000  IF CUT OR TRADED AFTER 2019, 5 MIL CAP HIT – 2019 OR 2020  B/A JUNE 1 </vt:lpstr>
      <vt:lpstr>IF ORIGINAL DEAL = 5 YEARS WITH $ 15,000,000 SB  YEAR 4 - $ 12 MIL (NO GUAR)PARA 5                      CAP = 15,000,000 YEAR 5 - $ 15 MIL (NO GUAR)PARA 5                      CAP = 18,000,000  IF NEW 5 YR DEAL PRE YEAR 4 WITH NEW SB OF $ 20,000,000  YEAR 1 (4) $ 6 MIL PARA 5.     CAP = 13,000,000 (INC 3 MIL OLD SB) YEAR 2 (5) $ 9 MIL PARA 5.     CAP = 16,000,000 (INC 3 MIL OLD SB) YEAR 3  $ 10 MIL PARA 5.        CAP = 14,000,000 YEAR 4  $ 15 MIL PARA 5.        CAP = 19,000,000 YEAR 5  $ 18 MIL PARA 5.        CAP = 22,000,000  CBA ENDS AFTER 2020 SEASON.  VETS CAN PRORATE 5 YEARS UNLESS IN VIOLATION OF DION RULE.  30% OF LAST CAP YR RAISE LIMIT.  DOESN’T APPLY TO ROOKIES</vt:lpstr>
      <vt:lpstr>NFL CAP – ROOKIES: 1.  PRO RATE SB BY 4 YEARS 2.  RAISE FOR CAP NUMBER BETWEEN YEARS CAN’T BE MORE THAN 25% OF FIRST YEAR CAP NUMBER  NFL CAP – VETERANS: 1.  PRO RATE SB BY NUMBER OF YEARS (5 MAX) 2.  PREFORMANCE BONUSES – LIKELY TO BE EARNED – DID PLAYER OR TEAM ACCOMPLISH THE STATISTIC IN THE PREVIOUS YEAR ?  CUT OR RETIRED: 1.  BEFORE JUNE 1 OR AFTER DETERMINES YEAR 2.  ACCELERATE AMORTIZED SB AND GUARANTEED MONIES </vt:lpstr>
      <vt:lpstr>2018 CAP SPACE (AS OF 3/10/18)  1.  BROWNS                  $ 108,692,537 2.  JETS                                89,259,293 3.  COLTS                             72,700,202 4.  BUCS                              69,775,263  29.  COWBOYS                           12,247  30.  CHIEFS                            3,289,981                      31.  DOLPHINS                      8,630,165   32.  EAGLES                          11, 214,390   CARRYOVER – UNUSED CAP FROM PRIOR YEAR ADJUSTMENTS – FREQUENTLY, CASH SHORTAGE FROM PRIOR YEAR YEAR 1 ROOKIE CAP PART OF OVERALL TEAM CAP (INCL IN 177.2)  </vt:lpstr>
      <vt:lpstr>2018 RAVENS CAP -  AS OF 3/12/2018   1.   2018 CAP  =            $ 177,200,000   2.   2017 ROLLOVER =  $     3,275,000 (rollover)   TOTAL    =                        $  180,475, 117  CAP SPACE  =                  $       8,898,861    THEN DEPENDS ON CUTS                                                 17,134,000     MACLIN, WOODHEAD, HOWARD, WEBB                                                                           AND MCCLELLAN.  FLACCO         24,750,000     WEDDLE   8,250,000     A HOWARD     5,000,000 J SMITH         15,675,000      MACLIN   7,500,000     KOCH               3,550,000  B WILLIAMS  11,545,000     CARR         7,000,000     WOODHEAD  3,300,000  YANDA           10,125,000      SUGGS     6,950,000     PERRIMAN      2,769,875  T JEFFERSON  8,990,808      STANLEY  5,586,636 MOSLEY           8,718,000      TUCKER    5,046,666</vt:lpstr>
      <vt:lpstr>1.  FREE AGENCY  - 6 GAMES ACTIVE ROSTER = 1 SEASON (3 FOR OTHERS)       A.  LESS THAN 3 YEARS – EXCLUSIVE PLAYER RIGHTS       B.  3 BUT NOT 4 – RESTRICTED FREE AGENT – RIGHT OF FIRST                 REFUSAL BUT ONLY IF OLD CLUB MADE QUALIFYING                  OFFER DEPENDENT ON PRIOR CONTRACT AND DRAFT RD.       C.  4 OR MORE YEARS – UNRESTRICTED FA.  3.  FRANCHISE PLAYER – FULLY GUARANTEED – ONLY 1 PER TEAM        A.  NON-EXCLUSIVE TENDER – 1 YEAR – GREATER OF 120% OF                   PRIOR YEAR’S CAP SALARY OR AVG. OF 5 HIGHEST CAP SALARIES                   AT POSITION IN PRIOR YEAR.       B.  EXCLUSIVE TENDER – 1 YEAR – GREATER OF NON-EXCLUSIVE                   OR AVG OF 5 HIGHEST CAP SALARIES AT POSITION AT END OF                   RESTRICTED FREE AGENCY PERIOD       C.  THIRD TIME FRANCHISE – AVG OF 5 HIGHEST IN NFL, 120% OF AVG                  5 HIGHEST AT POSITION OR 144% OF PRIOR (ALL CAP SALARIES).</vt:lpstr>
      <vt:lpstr>3.  TRANSITION PLAYERS – 1 TRANSITION + 1 FRANCHISE OR 2 TRANS.        A.  GREATER OF CAP AVERAGE OF 10 HIGHEST AT POSITION IN PRIOR                   YEAR OR 120% OF PRIOR YEAR’S CAP NUMBER.        B.  OLD CLUB RECEIVES RIGHT OF FIRST REFUSAL (GUARANTEED $$,                    PARA 5 SALARY, LIKELY TO BE EARNED PB = PRINCIPAL TERMS)        C.  OLD CLUB CAN WITHDRAW.   4.  ALL FREE AGENTS MUST SIGN WITH NEW CLUB BY JULY 22.  AFTER THAT, ONLY SIGN WITH OLD CLUB UNTIL 10TH GAME.  SIT FOR REST OF THE YEAR IF NOT SIGNED BY 10TH GAME. </vt:lpstr>
      <vt:lpstr>NATIONAL BASKETBALL ASSOCIATION – 2017 CBA – AGREEMENT UNTIL AFTER 2023-2024 SEASON BUT EITHER SIDE CAN OPT OUT AFTER 2022-2023 SEASON.    1.  CAP = (44.74% OF BASKETBALL RELATED INCOME – PLAYER BENEFITS) */* NUMBER OF TEAMS (30).              2016-17 =  $ 90,100,000     (9 YEAR, $ 24 BIL MEDIA DEAL)            2017-18 =  $ 99,093,000            2018-19 =  $ 108,000,000   (FORECASTED)            2019-20 =  $  109,000,000  (FORECASTED)  2.  FORECASTED BRI AND ACTUAL BRI  3.  MINIMUM AND MAXIMUM CONTRACTS – HANDOUT 16 AND 17.  SEE CHARTS.   EXCEPTIONS – FREE AGENT MAX IS GREATER OF CHART OR 105% OF PRIOR YEAR’S SALARY; GOOD ROOKIES QUALIFY FOR 5TH YR. 30% MAX.  ONLY FIRST YEAR OF NEW DEALS SUBJECT TO MAX BUT RAISES LIMITED.      </vt:lpstr>
      <vt:lpstr>4.  EACH TEAM LIMITED TO 12 ACTIVE AND 1 -3 INACTIVE (14.5 GUARANTY)  SIGNING BONUS LIMITED TO 15% OF TOTAL DEAL.  PRORATED OVER GUARANTEED YEARS OF THE CONTRACT (MOST ARE).  FOR CAP COUNT:       A.  SALARIES OF ALL ACTIVE AND INACTIVE     B.  LIKELY TO BE EARNED BONUSES     C.  GUARANTEED SALARIES BEING PAID TO WAIVED PLAYERS     D.  CAP HOLDS - CERTAIN FILED GRIEVANCES, AGREED BUT NOT              YET EXECUTED, PRIOR SALARY OF UNRENOUNCED FREE                  AGENTS, SALARIES FOR FIRST ROUND DRAFT PICKS AND 10                                   DAY CONTRACTS.  5.  SALARY CAP EXCEPTIONS – HANDOUT 25.</vt:lpstr>
      <vt:lpstr>6.  PLAYERS GUARANTEED 50% OF FORCASTED BRI (+ OR –) 60.5% OF THE AMOUNT ACTUAL REVENUE EXCEEDS OR FALL SHORT OF FORECASTED, WITH A LOWER LIMIT OF 49% OF BRI AND AN UPPER LIMIT OF 51% OF BRI.  SEE CHART ON 18.  7.  ESCROW SYSTEM.  PLAYERS HAVE 10% OF  THEIR MONEY HELD BACK.  CAN NEVER LOSE MORE.  SEE CHARTS 19 AND 20.  8.  LUXURY TAX.  PAY $ 1.50 FOR EVERY DOLLAR TEAM IS OVER THE SPECIFIED TAX NUMBER (2018-19 = $ 123,700,000 THEN % OF CAP).  IF MORE THAN $ 6,000,000 OVER THE TAX NUMBER, HIGHER NUMBER AND VARIOUS NON-FINANCIAL PENALITIES ALSO KICK IN (USUALLY LOSING SOME CAP EXEMPTION) (CAVS PAID $ 54,000,000 FOR 2015-16.)  9.  REVENUE SHARING. HIGHLY PROFITABLE TEAMS MAKE PAYMENTS TO LESS PROFITABLE TEAMS.  LOGIC – HIGH TEAMS DRIVE UP CAP AND MINIMUM PLAYER PAYMENTS FOR ALL – THIS SUBSIDIZES FOR THAT.</vt:lpstr>
      <vt:lpstr>REVENUE SHARING EXAMPLE                                                                         TEAM A                   TEAM B  TOTAL REVENUES                                              84                           281 PROFIT BEFORE REVENUE SHARE                  (20)                         165 PERCENTAGE TO FUND POOL                         55.8%                     55.8% AMOUNT CONTRIBUTED TO POOL                46.9                        156.8  TOTAL POOL SIZE                                              2,075                      2,075 1/30 OF POOL                                                     69.1                        69.1 NET PAID/RECEIVED                                           22.2 REC                87.7 P CONTRIBUTION LIMITS                                      NA                           48 ACTUAL AMOUNT PAID/RECEIVED                   22.2                        48 PROFIT AFTER REVENUE SHARING                     2.2                       117.9  </vt:lpstr>
      <vt:lpstr>10.  MINIMUM PAYMENTS TO PLAYERS = 90 % OF THE CAP.  CAP 2016-2017 = $ 90,000,000, MINIMUM = $ 81,000,000.  WELCOME TO DELLAVADOVA CONTRACT.  11.  2017 CBA RUNS THROUGH 2023-2024 SEASON (EXPIRES JUNE 30, 2024).  HOWEVER, EITHER NBA AND NBAPA CAN TERMINATE AFTER 2022-2023 SEASON BY GIVING NOTICE OF INTENT TO DO SO ON OR BEFORE DECEMBER 15, 2022.  IF YOU ARE NBAPA, DO YOU TERMINATE ?  MLB CBA  - 2017-2021  (TERMINATE DEC 1, 2021)  1.  FIRST CLASS TRAVEL, SINGLE ROOM ON ROAD, $ 92.50 MEAL AND TIP MONEY.  $ 545,000 IS MLB MINIMUM FOR 2018, $ 555,000 FOR 2019.  2.  IF RELEASED IN OFF SEASON OR SPRING TRAINING, 30 DAYS PAY.  IF RELEASED IN REGULAR SEASON, FULL YEAR’S PAY.  IF INJURED, FULL YEAR.</vt:lpstr>
      <vt:lpstr>3.  ACTIVE PLAYER LIMIT – 25 MAXIMUM, 24 MINIMUM.  RESERVE LIST – 40 (COUNTING MAJORS AND MINORS).    4.  172 DAYS ON ACTIVE ROSTER, DISABLED LIST OR SUSPENDED LIST = 1 YEAR OF CREDITED SERVICE.  5.  POST SEASON POOL – 60% OF GATE RECEIPTS.  SCALED TO PLAYERS – 36% TO WORLD SERIES WINNERS, 3% TO WILD CARD LOSERS.  6.  SALARY ARBITRATION.  3 OR MORE BUT LESS THAN 6 YEARS OF CREDITED SERVICE OR 2 YEARS BUT LESS THAN 3 IF 86 DAYS OF SERVICE IN YEAR 1 AND TOP 22% IN TOTAL SERVICE IN CLASS OF PLAYERS WHO HAVE AT LEAST 2 BUT LESS THAN 3 YEARS OF CREDITED SERVICE.</vt:lpstr>
      <vt:lpstr>FILING DATE = JANUARY 15,EXCHANGE DATE = JANUARY 18.  HEARINGS FEB 1 – 20 IN DESIGNATED CITIES.  BOTH SIDES EXECUTE CONTRACT WITH SALARY BLANK.  1 HOUR PRESENTATION EACH, 30 MINUTE REBUTTAL EACH.  PLAYER GOES FIRST.  EACH SIDE SUBMITS SALARY FIGURE – ARBITRATOR PICKS 1, CAN’T COMPROMISE.  CAN SETTLE ANY TIME BEFORE DECISION.  FACTORS – CONTRIBUTE TO CLUB (PERFORMANCE, LEADERSHIP, PUBLIC APPEAL), LENGTH OF SERVICE AND CONSISTENCY OF PERFORMANCE, PAST $$$, COMPARATIVE BASEBALL SALARIES, PLAYER’S PHYSICAL AND MENTAL DEFECTS, RECENT RECORD OF CLUB AND RECENT ATTENDANCE.  CAN’T MENTION – PLAYER OR CLUB FINANCES, PRESS REPORTS OR ACCOLADES OR PREVIOUS OFFERS.</vt:lpstr>
      <vt:lpstr>7.  FREE AGENCY – 6 YEARS OF CREDITED SERVICE OR MORE.  QUIET PERIOD – ONLY DEAL IN $$$ WITH OLD CLUB, CAN TALK TO OTHERS ABOUT INTEREST, NO $$$.  OLD CLUB MUST MAKE QUALIFIYING OFFER – 1 YEAR, GUARANTEED, AVERAGE OF TOP 125.  IF LOSE PLAYER, SIGNING CLUBS THIRD HIGHEST DRAFT PICK FOR NEXT DRAFT (CAN LOSE $$ FROM INTERNATIONAL SIGNING BONUS POOL)  8.  COMPETITIVE BALANCE TAX.  TAKE ACTUAL PAYROLL AND SUBTRACT TAX THRESHOLD AMOUNT (2018 = $ 197 MIL, THEN 206, 208 AND 210), THEN TAX DIFFERENCE – 20% OF DIFFERENCE IF DIDN’T EXCEED THRESHOLD IN PRIOR YEAR, 30% IF TAXED AT 20% IN PRIOR YEAR, 50% IF TAXED AT 30% IN PRIOR YEAR.  ACTUAL PAYROLL = SALARIES, SIGNING BONUS PRORATED OVER GUARANTEED YEARS AND PERFORMANCE BONUSES ACTUALLY EARNED.  USES = PLAYER BENEFITS AND GROWTH FUND.</vt:lpstr>
      <vt:lpstr>9.  REVENUE SHARING PLAN.        A.  34% OF NET LOCAL REVENUE AND DIVIDE BY NUMBER OF            CLUBS.  NET LOCAL = GROSS REVENUE MINUS CENTRAL           REVENUE (NATIONAL MEDIA, MLB PROPERTIES, ETC.).  IF           NET LOCAL = $ 2.2 BILLION, 34% = $ 750,000,000.  DIVIDE BY            30 =  $ 25,000,000 PER CLUB.  CLUBS CONTRIBUTE IF OVER THAT AMOUNT            RECEIVE DIFFERENCE IF UNDER THAT AMOUNT.  NY YANKEES                    $ 60,000,000 MINUS $ 25 MIL = $ 35 MIL NET CONTRIBUTION. SIMILAR TO                    NBA       B.  SECOND POOL OF 14% OF NET LOCAL (OUR EXAMPLE – 14 % OF                $ 2.2 BIL = $ 308, 823, 529).             FOR CLUB SHARE OF THIS AMOUNT, DIVIDE 30 CLUBS – 13             CONTRIBUTORS  AND 17 RECIPIENTS.  PAY AND RECEIVE BASED ON                 VARIETY OF PERFORMANCE FACTORS (INCLUDING MARKET SIZE AND            ACTUAL NET LOCAL v PROJECTED – OVER/UNDER PERFORMING).</vt:lpstr>
      <vt:lpstr>10.  IF 10 YEARS OR MORE CREDITED SEASONS AND 5 MOST RECENT YEARS WITH SAME CLUB, CAN’T BE TRADED WITHOUT CONSENT.  11.  CLUBS MUST FULLY FUND DEFERRED COMPENSATION ACCOUNTS AT TIME $$$ IS FULLY EARNED BY PLAYER.    HOW DO YOU GET CLIENTS (ATHLETES OR LAW) ?    SOLICITING ?   MEETING ?  FAMILY CONNECTIONS ?  RECRUITING ?    DO YOU OWN THE LIVING ROOM ?  NFLPA AGENT REGULATIONS  1.  APP = NON REFUNDABLE $ 2,500.  APP BET JAN 5 AND FEB 5. 2.  LIST UNDER AND POST GRADUATE DEGREES. 3.  CONSENT TO BACKGROUND CHECK. 4.  MANDATORY 2 DAY SEMINAR AND LIABILITY INSURANCE 5.  WRITTEN TEST ON CBA AND REGULATIONS – JULY – 60 MC – 3 HOURS</vt:lpstr>
      <vt:lpstr>6.  ANNUAL FEE = $ 1,500 (1-9 PLAYERS), $ 2,000 (10+ PLAYERS).  7.  STANDARD REPRESENTATION AGREEMENT – MAX FEE OF 3%, 2% IF FRANCHISE OR TRANSITION.  REP AGREEMENT AMENDED TO STATE 1.5% - NEED REASONS IF ABOVE, TO 3% MAX.    8.  CAN’T GIVE FINANCIAL BENEFIT TO SIGN WITH YOU.  GUARANTEED MERCHANDISING CONTRACT OK IF PAID AT SIGNING  WITH AGENT, NOT BEFORE.  9.  CONFLICT OF INTEREST – DISCLOSE IF REP MANAGEMENT.  10.  CAN’T RAID CLIENTS OF ANOTHER CONTRACT ADVISOR UNLESS       A.  PLAYER INITIATES   OR       B.  WITHIN 60 DAYS OF EXPIRATION OF PLAYER’S CONTRACT.</vt:lpstr>
      <vt:lpstr>11.  CONTRACT ADVISOR CAN’T BE FINANCIAL ADVISOR.  SEPARATE LIST OF CERTIFIED FINANCIAL ADVISORS.  12.  ARBITRATION CLAUSE.  DISCIPLINARY COMMITTEE.  13.  MUST NEGOTIATE 1 PLAYER CONTRACT WITHIN 3 YEARS.   MLB REGULATIONS 1.  GENERAL – FULL AGENT 2.  LIMITED – RECRUITING OR CLIENT MAINTENANCE FOR GENERAL 3.  EXPERT AGENT ADVISOR – HELP GENERAL IN NEGOTIATIONS 4.  DRAFT ADVISORS – NO REAL REGULATION. 5.  DISCIPLINARY COMMITTEE, ARBITRATION CLAUSE 6.  NO $$$ TO SIGN 7.  IF SALARY ARBITRATION, CONSULT WITH MBLPA EACH PHASE. 8.  NO FANTASY BASEBALL OF ANY KIND. 9.  NO MAX FEE, BUT NO CHARGE ON CBA OR POST SEASON OR MIN $$. 10.  MANY REP FOR $0 IN MINORS, HOPE TO GET IN MAJORS (DUMPED).</vt:lpstr>
      <vt:lpstr>UNIFORM ATHLETE AGENT ACT   1.  ALMOST EVERY STATE HAS SOME VARIANT OF THIS ACT (41 STATES).  ESSENTIALLY CRIMINALIZES THE NCAA MANUAL.  MIKE TROPE, JERRY ARGOVITZ, NORBY WALTERS – SIGNED COLLEGE PLAYERS EARLY AND PLAYERS LOST ELIGIBILITY.    GOOD IDEA ?   WHAT ABOUT COLLEGE COACHES AND DONORS ?  2.  COVERS AGENTS AND ANYONE SOLICITING ON BEHALF OF.  MUST REGISTER BEFORE ANY CONTACT WITH NON-PROFESSIONAL ATHLETE WITHIN STATE.  CAN REFUSE TO CERTIFY IF CRIME, FALSE STATEMENT, MORAL TURPITUDE.  ANNUAL FEES – SOME REQUIRE BONDS.  DETAILS AGENT/PLAYER CONTRACT.  MUST NOTIFY ATHLETIC DIRECTOR WITHIN 72 HOURS OR BEFORE NEXT EVENT IF SOONER.  ATHLETE CAN CANCEL WITHIN 14 DAYS OF SIGNING.  CAN’T FURNISH ANYTHING OF VALUE TO THE ATHLETE, CAN’T PREDATE OR POSTDATE.  CRIMINAL TO STATE – CIVIL TO THE UNIVERSITY. </vt:lpstr>
      <vt:lpstr>3.  LEGISLATIVE JURISDICTION PROBLEMS ?  ATHLETE FROM CALIFORNIA, PLAYING IN GEORGIA, AGENT IN SEATTLE.  AGENT NEVER IN GEORGIA.  DRAFTED BY NY GIANTS – AGENT VISITS FOR GAME IN ATLANTA.  ARRESTED.  JURISDICTION ?  AGENT STORY ABOUT TEXAS UNDRAFTED WIDE RECEIVER.  COACH CALLS – WENT TO PRO DAY.  4.  DORMANT COMMERCE CLAUSE PROBLEMS ?  RESTRAINING INTERSTATE COMMERCE.  5.  UNSCRUPULOUS DON’T REGISTER.  REAL BIND IF TRYING TO DO THE RIGHT THING – REGISTER JUST TO TALK.  CAN’T MAKE PHONE CALL.  MOST BIGGER AGENTS REGISTER IN MANY STATES – GETS EXPENSIVE.  TRYING TO MAKE TRUE NATIONAL REGISTRATION AND REGULATION.  </vt:lpstr>
      <vt:lpstr>SPORTS AGENT RESPONSIBILITY AND TRUST ACT OF 2004 (FEDERAL)  1.  ILLEGAL TO – PROVIDE FALSE INDUCEMENT, GIVE ANYTHING OF VALUE TO PLAYER BEFORE CONTRACT, PRE OR POST DATE CONTRACT.  MUST PROVIDE WARNING ON LOSE ELIGIBILITY AND GIVE NOTICE TO ATHLETIC DIRECTOR WITHIN 72 HOURS OF SIGNING OR NEXT EVENT IF SOONER.  STATE OR UNIVERSITY CAN BRING A CIVIL ACTION FOR VIOLATION.  SENSE OF CONGRESS THAT STATES SHOULD ENACT UNIFORM ACT.  2.  NO REGISTRATION REQUIREMENT.  3.  HOW MUCH OF THIS IS POLITICAL GRANDSTANDING ?  WHAT ABOUT ADIDAS AND NIKE BASKETBALL PAYMENTS ?</vt:lpstr>
      <vt:lpstr>DETROIT LIONS v ARGOVITZ (1984)  BILLY SIMS A SUPERSTAR WITH LIONS.  HIS AGENT (ARGOVITZ) BUYS OWNERSHIP SHARE IN HOUSTON USFL TEAM AND BECOMES ITS PRESIDENT.  NEGOTIATES WITH LIONS BUT HAS SIMS SIGN WITH HOUSTON.  DOESN’T TELL SIMS ABOUT LIONS LAST OFFER AND DIDN’T CALL LIONS AND GIVE THEM CHANCE TO RESPOND.  SIMS ANGRY BECAUSE HE THINKS LIONS DON’T CARE.  DEAL WITH HOUSTON IN RANGE OF LIONS BUT CONSIDERABLY LESS THAN HOUSTON GIVES QB JIM KELLY SHORTLY AFTER.  ARGOVITZ HAD BRAD LERNER (PARTNER IN HOUSTON) AND GENE BURROUGHS (HIS RUNNER) FINISH THE DEAL.  LIONS CONTACT SIMS – SIMS ANGRY WITH ARGOVITZ AND WANTS TO SIGN WITH LIONS (LAST OFFER ABOUT SAME AS HOUSTON). </vt:lpstr>
      <vt:lpstr>1.  FIDUCIARY – DUTY OF LOYALTY, GOOD FAITH AND FAIR AND HONEST DEALING.  CAN’T HAVE SELF DEALING.  EVEN IF CONTRACT FAIR TO PRINCIPAL, SELF DEALING GIVES RIGHT TO VOID.  2.  RULE IS CONTRACT IS VOIDABLE UNLESS FIDUCIARY CAN SHOW BY PREPONDERANCE OF EVIDENCE THAT HE INFORMED SIMS OF EVERY MATERIAL FACT THAT MIGHT HAVE INFLUENCED SIMS’ DECISION ON WHETHER OR NOT TO SIGN THE CONTRACT.  3.  FAILURE TO GIVE SIMS THE KELLY DEAL IS DAMING.</vt:lpstr>
      <vt:lpstr>COLLEGE SPORTS – NATIONAL LETTER OF INTENT  1.  FOR DIVISION 1, 4 YEAR INSTITUTIONS 2.  WRITTEN OFFER OF FINANCIAL AID FOR THE ENTIRE YEAR –       TERMS, CONDITIONS AND AMOUNTS.  NOT ALL FULL RIDES – 1 YEAR 3.  PARENT/LEGAL GUARDIAN AND PLAYER. 4.  IF NOT RENEWED, NLI RELEASED.  NLI YEAR TO YEAR – SOME        CONFERENCES AND SCHOOLS GOING TO 4 YEARS.   5.  IF PLAYER SIGNS AND GOES TO ANOTHER UNIVERSITY, LOSE       A FULL YEAR OF ELIGIBILITY AND SIT FOR 1 YEAR.  BUT CAN        HAVE RELEASE FOR EXTRAORDINARY CIRCUMSTANCES.  WHAT       ABOUT PLAYERS WHO HAVE GRADUATED ? 6.  CAN’T SIGN EARLY IN ANOTHER SPORT IF PLAYING FOOTBALL. 7.  NULL AND VOID – NOT ADMITTED, NON-QUALIFIER BY NCAA RULES,       SIT FOR 1 YEAR WITH NO FALL FINANCIAL AID OR RECRUITING        VIOLATION ABOUT THE PLAYER. </vt:lpstr>
      <vt:lpstr>8.  COACHES LEAVE, NLI STILL BINDING. 9.  COACHES CAN’T DELIVER NLI.    NCAA RULES – TOO STRICT – NO BENEFIT TO ATHLETE.  SCHOOLS BREAKING EVERY DAY.  CORRUPT SYSTEM.  NCAA RESPONDS TO MEDIA AND SMALL SCHOOL.    ALABAMA - INFRACTIONS REPORT JUNE 11, 2009  201 STUDENT ATHLETES GET IMPERMISSIBLE BENEFITS – 22 INTENTIONAL WRONGDOING.  125 UNDER $ 100 – RESTITUTION. ALL ON SOME VARIETY OF TEXTBOOK SCAM.  UNIVERSITY FAILED TO MONITOR.  ALABAMA A REPEAT OFFENDER (FOOTBALL 1995 AND 2001 AND BASKETBALL 1999).  NCAA CONSIDERED “LACK OF INSTITUTIONAL CONTROL” RATHER THAN “FAILURE TO MONITOR” BUT DIDN’T BECAUSE SELF-REPORTED.  HIGHEST AMOUNTS OF FRAUD HERE BY 4 FOOTBALL PLAYERS ($ 3,947).</vt:lpstr>
      <vt:lpstr>PROCESS HAD NO LIMITS ON DOLLAR AMOUNTS OR NUMBER OF TIMES STUDENT ATHLETE COULD PURCHASE BOOKS.  DID SO FOR FRIENDS AND FAMILY.  NO ID REQUIRED.  NO REVIEW OF MONTHLY BILLINGS AT DEPARTMENT LEVEL.    MAJOR VIOLATION BUT CONSIDER SELF-IMPOSED – NOT SUFFICIENT BUT FACTOR.  ALABAMA REQUIRED RESTITIUTION FOR ALL UNDER $ 100, REPRIMANDED ASSISTANT ATHLETIC DIRECTOR, CHANGED ITS TEXTBOOK POLICIES, NEW TRAINING AND EDUCATIONAL SESSIONS AND COOPERATION.   PENALTIES: 1.  PUBLIC REPRIMAND 2.  3 YEARS PROBATION 3.   VACATE ALL 22 WINS IN WHICH 7 FOOTBALL PLAYERS PLAYED 4.  FINE OF $ 43,900 5.  EDUCATION PROGRAM.</vt:lpstr>
      <vt:lpstr>APPEAL – ALABAMA ARGUES ABUSE OF DISCRETION.  FACTORS – INCORRECT LEGAL STANDARD, CLEARLY ERRONEOUS FACT FINDING, FAILED TO CONSIDER MATERIAL FACTORS, ARBITRARY AND CAPRICIOUS, AND DEPARTED FROM TEXT BOOK AND VACATION OF WINS PRECEDENT.  NCAA DENIED APPEAL – CHANGES DUES TO ALABAMA BEING A REPEAT OFFENDER.  COMMITTEE HAS DISCRETION.  ALABAMA 2002 – FOOTBALL –  PAID $$$$ TO HIGH SCHOOL PLAYER, DAD AND HIS HIGH SCHOOL COACH. ASSISTANT COACH LIED TO NCAA.  REDUCED SCHOLARSHIPS, 2 YEAR POST SEASON BAN, 5 YEAR PROBATION AND DISASSOCIATE 3 FROM PORGRAM.</vt:lpstr>
      <vt:lpstr>USC – JUNE 10, 2010  FOOTBALL, BASKETBALL AND TENNIS  FOOTBALL – ATHLETE SET UP MARKETING AGENCY WITH DAD AND 2 AGENTS.  CASH, CAR AND HOUSING.  DECEMBER 2004 – JANUARY 2006.  ASSISTANT COACH LIED TO NCAA.  ASSOCIATE AD PROVIDED SUMMER INTERNSHIPS WITH 2 AGENTS – ONLY USC FOOTBALL PLAYERS – FAKE.  ALSO USED AN “EXTRA” COACH FOR FILM AND WENT TO PRACTICE.  OWNER OF RESTAURANT ALSO PROVIDE IMPERMISSIBLE BENEFITS. (REGGIE BUSH)  BASKETBALL – 2 OTHER AGENTS PROVIDED $$$ TO PLAYER, BROTHER, GIRLFRIEND AND GIRLFRIEND’S MOM. (OJ MAYO)  TENNIS COACH ALLOWED PLAYER TO USE OFFICE PHONE TO CALL EUROPE (HIS HOME) = $ 7, 535.  NCAA FOUND LACK OF INSTITUTIONAL CONTROL.  REPEAT VIOLATOR.  CLOSE CALL BUT NO TV BAN.    </vt:lpstr>
      <vt:lpstr>PENALTIES  1.  PUBLIC REPRIMAND AND CENSURE  2.  4 YEARS PROBATION 3.  INSTITUTION – POST SEASON BAN AFTER 2009-10 SEASON BASKETBALL 4.  POST SEASON FOLLOWING 2010 AND 2011 SEASONS BASKETBALL 5.  VACATE ALL WINS AND ADJUST RECORDS – FOOTBALL AND BASKETBALL 6.  FOOTBALL – LIMIT TO 15 SCHOLARSHIPS PER YEAR AND 75 TOTAL         FOR 2011-12, 2012-13 AND 2013-14 SEASONS 7.  REDUCED BASKETBALL RECRUITING  8.  FINED $ 206,020 + ALL $$ FROM 2008 BASKETBALL REVENUE SHARE 9.  DISASSOCIATION OF 2 FOOTBALL AND 1 BASKETBALL AND 1 AGENT 10.  NEED TO REGULATE LOCKER ROOM AND SIDELINES AND FACILITIES 11.  PUBLICIZE ALL PENALITIES  12.  EDUCATIONAL PROGRAMS FOR ALL.   DEATH PENALTY ?  REDUCE SCHOLARSHIPS INSTEAD ?  PENN STATE ? </vt:lpstr>
      <vt:lpstr>DL COACH BO DAVIS, ALABAMA AND THE NCAA  “BRUSH” CONTACT WITH 3 TOP 10 RECRUITS AT EPISCOBAL HIGH IN HOUSTON.  NCAA THINKS PREARRANGED.  LIED TO NCAA.  REPRESENTED BY LAW SCHOOL EMERITUS PROF – FORMER REP OF ALABAMA AND ON NCAA INFRACTIONS COMMITTEE.  IN SECOND MEETING, AFTER LIE SAID, NEVER SAID ANYTHING.  THEN INSISTED BO TELL TRUTH IN MEETING 3.  MAKING $ 350,000.  ALABAMA OFFERED $ 45,000 IN SEVERANCE.  ULTIMATELY GOT $ 317,000.    ALABAMA - $ 5,000, DISASSOCIATION FROM BOOSTER AND REPLACEMENT DL COACH CAN’T RECRUIT FOR 39 DAYS.  BO – 2 YEARS SHOW CAUSE, CAN’T RECRUIT OFF CAMPUS.  COULD HAVE BEEN 5-10 YEARS AND ALL ATHLETIC ACTIVITIES.  FROM DAY OF DECISION 4/13/17 NOT DAY OF FIRING 4/29/16.  APPEAL DENIED 12/14/17.  UTSA AND LIONS.   </vt:lpstr>
      <vt:lpstr>RECRUITING – CESSPOOL - RAMPANT CHEATING.  TWO BIG KINDS - $$$ AND ACADEMIC FRAUD.  CASH – MANY TIMES DONORS CUTTING DEAL WITH LIMITED COACH INVOLVEMENT. ALABAMA – 2002.  PAID $ 20,000 TO HS PLAYER, $ 10,000 TO DAD AND $ 100,000 + 2 SUV’S  TO HS COACH.  VARIOUS TRIPS FOR ALL.  AFTER INELIGIBLE TO ENROLL, PLAYER WENT TO ALABAMA PREP SCHOOL AND RECRUITMENT ALL OVER AGAIN.  ALABAMA OFFERS $ 5,000 + $ 500 A MONTH WHILE IN SCHOOL, $ 500 FOR EACH GAME STARTED AND $ 5,000 FOR HIS MOM FOR EVERY CHRISTMAS IN SCHOOL.  WHEN PLAYER SAID NOT SIGNING WITH ALABAMA, DOUBLED OFFER.  TOTAL OF APP $ 288,000. CAM NEWTON’S DAD AND $ 180,000 ?  SERIOUSLY ? BASKETBALL ?  JUST ADIDAS ?  FRAUD ON SCHOOLS – PARENTS TAKE $$ THEN SIGN FORMS SAYING NO NCAA VIOLATION.  TAX THREAT ON PARENTS TO TURN (EVEN IF “LOAN”).  BASKETBALL ALWAYS MOST CORRUPT. ACTUAL $$ MORE. TYRELL PRYOR AND SUGAR BOWL ? 1 GAME.</vt:lpstr>
      <vt:lpstr>ACADEMIC FRAUD  DOING PAPERS FOR THE ATHLETE, TAKING TESTS FOR THE ATHLETE, GOOD GRADES FOR NEVER ATTENDING.  LEGITIMATE – EASY CLASSES, PE MAJORS, NOT MAJOR OF  CHOICE (NO LABS), NOT CARING ABOUT GRADES ABOVE C.  TAYLOR v WAKE FOREST (1972)  FOOTBALL PLAYER – GPA OF 1.0 FIRST SEMESTER, 1.9 SECOND.  MAINTAINED ELGIBILITY (WAKE ONLY REQUIRED A 1.35 AFTER FRESHMAN YEAR – NCAA ONLY IMPOSES A 2.0 AFTER THREE YEARS – BEFORE THAT, SATISFACTORY ACADEMIC PROGRESS DEFINED BY SCHOOL).  REFUSED TO PLAY SO HE COULD WORK ON GRADES.  WAKE REVOKED SCHOLARSHIP.  PAID FOR 2 YEARS, GRADUATED, THEN SUED.</vt:lpstr>
      <vt:lpstr>P CLAIMED ORAL CONTRACT THAT IF CONFLICT BETWEEN ATHLETICS AND ACADEMICS, ACADEMICS WERE PRIORITY.  NO.  ONLY WRITING SAYS HE WILL KEEP HIMSELF IN SHAPE AND ACADEMCIALLY ELIGIBLE.  WAKE FULLY COMPLIED – TAYLOR BREACHED BY REFUSING TO PRACTICE.  TAYLOR DOESN’T GET TO DECIDE WHAT CONSTITUTES ACADEMIC PROGRESS.   ROSS v CREIGHTON UNIVERSITY (1992)  ROSS = BASKETBALL.  LOWER 5TH PERCENTILE IN ACT.  PLAYED FOR CREIGHTON FROM 1978 – 1982.  HAD A D GPA AND ACQUIRED 96 CREDITS.  MANY IN MARKSMANSHIP AND THEORY OF BASKETBALL WHICH DIDN’T COUNT TO 128 NEEDED TO GRADUATE.  LEFT CREIGHTON WITH 4TH GRADE LANGUAGE SKILLS AND 7TH GRADE READING LEVEL.  CREIGHTON PAID FOR 1 YEAR REMEDIAL SCHOOL IN CHICAGO (WITH GRADE SCHOOL CHILDREN.)  A.  NEGLIGENCE   </vt:lpstr>
      <vt:lpstr>1.  EDUCATIONAL MALPRACTICE  - MOST STATES REJECTED: a) NO STANDARDS TO EVALUATE EDUCATOR b) CAUSE AND NATURE OF DAMAGES – HOW MUCH FAULT OF THE STUDENT ? c) POSSIBLE FLOOD OF LITIGATION AND d) FORCE COURT INTO OVERSEEING DAY TO DAY ACTIVITIES OF SCHOOL.  2.  NEGLIGENT ADMISSION – TOO SUBJECTIVE.  IF ONLY ADMIT “REASONABLY QUALIFIED STUDENT”, HURT DIVERSITY AND GIVING LESS PREPARED A CHANCE.   3.  NEGLIGENT INFLICTION OF EMOTIONAL DISTRESS – NEED 1 OR 2 ABOVE TO SUPPORT.    B.  CONTRACT  WON’T GET INTO QUALITY OF THE EDUCATION. NO CLAIM FOR “NOT GOOD ENOUGH”.  A VALID CONTRACT CLAIM IF DIDN’T PROVIDE TUTORS OR TOTALLY DENIED ACCESS TO ACADEMIC CURRICULM AS PROMISED.  </vt:lpstr>
      <vt:lpstr>ROSS SETTLED FOR $ 30,000.  JACKSON v DRAKE (1991)  BASKETBALL PRACTICES INTERFERED WITH STUDY AND TUTOR TIME.  WENT TO PRACTICE UNDER THREATS SCHOLARSHIP WOULD BE REMOVED.  COACHES DID PAPERS FOR PLAYERS TO TURN IN – JACKSON REFUSED.  COACHES INSISTED HE TAKE CERTAIN “EASY” COURSES – JACKSON REFUSED AND PICKED HIS OWN.  COACHES IMPOSED EXTRA RUNNING, SIT UPS AND PUSH UPS.  HEAD COACH YELLING AND DEROGATORY NAMES.  QUIT TEAM AND AID TERMINATED.  DRAKE WINS ON ALL CLAIMS BUT FRAUDULENT MISREPRESENTATION.  SENT BACK TO TRIAL COURT ON THAT ISSUE BUT EVENTUALLY AFFIRMED SUMMARY JUDGMENT FOR DRAKE ON ALL COUNTS.</vt:lpstr>
      <vt:lpstr>UNIVERSITY OF NORTH CAROLINA – BLACK HISTORY MAJOR  NO WORK – ALL A/B GRADES.  NCAA SAYS NO VIOLATION – ALL STUDENTS, NOT JUST ATHLETES, GETTING THOSE GRADES OF NO WORK.    REALITY OF TUTORS  ALL TEAMS HAVE THEM – TRAVEL.   NORTHERN BASEBALL TEAMS ? FOOTBALL PLAYOFFS – 8 ?  LINE BETWEEN HELP AND DOING FOR THEM ?  PAPERS ?</vt:lpstr>
      <vt:lpstr>O’BANNON v NCAA AND EA SPORTS  USED PLAYERS IMAGE AND LIKENESS FOR YEARS WITHOUT CONSENT OR PAYMENT.    DC – VIOLATES ANTITRUST LAW.  PAY COSTS OF ATTENDANCE AND $ 5,000 FOR RIGHTS.  9TH CIRCUIT – JUST COSTS OF ATTENDANCE.    SETTLED FOR $ 60 MIL.    2003-2014  21,309 BASKETBALL PLAYERS 111,174 FOOTBALL PLAYERS AVG = $ 1,200 – MOST = $ 7,020  LAWYERS - $ 41,000,000 FEES AND COSTS</vt:lpstr>
      <vt:lpstr>REALIGNMENT AND SOCIAL MEDIA  1.  MARYLAND v ACC – ISSUE OF COMPENSATION OR PENALTY. 2.  4 CONFERENCES OF 16 TEAMS ?  FUTURE OF NCAA ? 3.  UNIVERSITY RESTRAINTS ON SOCIAL MEDIA:       1.  FIRST AMENDMENT ?       2.  NLRB FOR PRIVATE ? 4.  COMPENSATION FOR ATHLETES ? 5.  SPORTS AND RACIAL EQUALITY ?  (NEXT SLIDE) 6.  SPORTS AND PERSONAL PRIVACY – ESP MEDICAL INFORMATION   NFL AND RETIREE HEALTH PROBLEMS:  1.  WORKMEN’S COMPENSATION 2.  CONCUSSION LITIGATION 3.  PAINKILLER LITIGATION </vt:lpstr>
      <vt:lpstr>SPORTS AND RACIAL EQUALITY.  1.  JACKIE ROBINSON AND MLB.  2.  UNIVERSITY OF MISSISSIPPI – SEC FORFEIT (1963)  3.  TEXAS WESTERN NCAA BASKETBALL (1966)  4.  ALI REFUSAL TO BE DRAFTED (1967).   5.  TOMMIE SMITH AND JOHN CARLOS – 1968 OLYMPICS  6.  USC AND ALABAMA FOOTBALL GAME (1970). FIRST BLACK PLAYER ON ALABAMA TEAM BUT FRESHMEN INELIGIBLE TO PLAY THEN.  USC ALL BLACK BACKFIELD SCORED ALL TD’S IN 42-21 ROUT.     </vt:lpstr>
      <vt:lpstr>MCNAIR (6’4  325)TIMELINE:   CONDITIONING AT PRACTICE FIELD NOT FIELDHOUSE – 5 TRAINERS  415 – CONDITIONING STARTS – 10 FOR 110 YDS            MCNAIR GOOD ON FIRST 7 – LOOKS EXHAUSTED            OTHER PLAYERS HELP HIM FINISH 10 – TRAINERS CURSING HIM 453 – TRAINERS NOTE CRAMPS AND EXHAUSTION – BEGIN CARING FOR             MCNAIR.  NOW FATIGUE, BACK PAIN, CRAMPS, HYPERVENTIATING,             AND PROFUSE SWEATING. 527 – TAKEN FROM PRACTICE FIELD TO FIELDHOUSE.  ON MAT – WET              TOWELS. MOOD SWINGS AND SCREAMING.  DIDN’T IMMERSE IN               AVAILABLE TUBS – FEAR OF DROWNING. 555 – CALL TEAM DOCTOR.  TELLS THEM TO CALL 911 602 -  SECOND 911 627 -  LEFT IN AMBULANCE.   LIVER TRANSPLANT AT HOSPITAL </vt:lpstr>
      <vt:lpstr>DURKIN COMMISSION  A.  CHARGE    1.  IS FOOTBALL CULTURE TOXIC ?    2.  WERE THERE SPECIFIC INSTANCES OF ABUSE ?    3.  RECOMMENDATIONS  B.  CONCLUSIONS    1.  THANK PLAYERS WHO SPOKE UP    2.  UNDER DURKIN          A.  ATH DEP LACKED CULTURE OF ACCOUNTABILITY          B.  ATH D DID NOT ADEQUATELY OVERSEE FOOTBALL          C.  ATH D DID NOT PROVIDE RESOURCES TO EDUCATE                   DURKIN AS FIRST TIME COACH    3.  COURT ACTED INCONSISTENT WITH UNIV VALUES</vt:lpstr>
      <vt:lpstr>     4. BOTH A DIR AND DURKIN FAILED TO SUPERVISE COURT      5.  UNIV LEADERSHIP SOME BLAME FOR A DEPT DYSFUNCTION      6.  FOOTBALL NOT TOXIC BUT CULTURE WHERE PROBLEMS FESTERED              BECAUSE PLAYERS AFRAID TO SPEAK      7.  UM SHOULD PROVIDE STRONG MEDICAL MODEL IN FUTURE      8.  COMMON GROUND AMONG UM CONSTITUENCIES TO MOVE               FORWARD  ABUSE:   FEWER PLAYERS RESPOND TO SURVEY   COURT CHOKED PLAYER WITH LAT BAR   COURT THREW WEIGHTS AND OTHER OBJECTS   COURT HIT FOOD OUT OF PLAYER’S HANDS   OVERWEIGHT FORCED TO EAT CANDY ON HALOWEEN   PLAYERS FORCED TO EAT UNTIL VOMIT   VIDEOS AT MEALS – SERIAL KILLERS, ANIMALS EATING ANIMALS   DOWNPLAYED INJURIES – RUSHED BACK INTO GAME</vt:lpstr>
      <vt:lpstr>RESULTS:  JORDAN MCNAIR DEAD  DURKIN REINSTATED – UNFAIRLY BLAMED FOR DYSFUNCTION IN ATH DEPT.  CULTURE OVERSIGHT COMMITTEE  PRESIDENT LOH TO RESIGN AT END  OF YEAR  MUCH BLAME ON FORMER ATH DIR KEVIN ANDERSON.</vt:lpstr>
      <vt:lpstr>WORKMEN’S COMPENSATION  NOT JUST NFL AND NHL, BUT BIGGEST.  WHAT IS FAIR RESPONSE TO HEALTH PROBLEMS OF FORMER PLAYERS ?  PLAYERS CAN CLEARLY GET FROM STATE IN WHICH THEY LAST PLAYED.  TWO BIG QUESTIONS:  1.  CAN YOU COLLECT IN MULTIPLE STATES ?  OLD RULE IN CALIFORNIA – JUST PLAY 1 GAME IN STATE AND YOU ARE ELIGIBLE.    WORKMEN’S COMPENSATION – NOT FROM TAXPAYERS, EMPLOYER FUNDED.  BUT VISITING PLAYERS DO PAY INCOME TAX ON GAME CHECKS.  2.  WHAT ABOUT CUMULATIVE INJURY ?  CAN’T TRACE TO 1 PLAY.</vt:lpstr>
      <vt:lpstr>NFL HAS SPEARHEADED A MASSIVE EFFORT TO REDUCE WORKMEN’S  COMP PAYMENTS TO RETIRED PLAYERS. 1.  WHILE PLAYING, CONTRACT NOW SAYS ONLY 1 STATE. 2.  LOBBYING LEGISLATURE TO CHANGE THE LAW.  SUCCESSFUL        IN MANY STATES - CALIFORNIA (NO LONGER 1 GAME) AND                          FLORIDA (ATHLETES NOT COVERED). 3.  LITIGATION  MATTHEWS v NFL (2012 – 9TH CIR.)   BRUCE MATTHEWS OL FOR 19 YEARS IN NFL.  RETIRED IN 2002 – FILED IN CALIFORNIA IN 2008.  CLAIMED PAIN AND DISABILITY FROM PLAYING. HIS NFL CONTRACT SAID ALL WC CLAIMS EXCLUSIVELY DECIDED UNDER TENNESSEE LAW (PLAYED FOR THE TITANS). NFL BROUGHT TENNESSEE ARBITRATION CASE AGAINST HIM TO PREVENT CA FILING.  ARBITRATOR ISSUES CEASE AND DESIST. HE FILED FEDERAL LAWSUIT TO VACATE ARBITRATION.  DC CONFIRMED ARBITRATOR.   </vt:lpstr>
      <vt:lpstr>   DEFER TO ARBITRATION UNLESS AGAINST PUBLIC POLICY.  CAN’T WAIVE STATE LAW WORKMEN’S COMPENSATION BENEFITS COLLECTIVELY OR INDIVIDUALLY.  BUT MATTHEWS HASN’T SHOWN HE IS ENTITLED TO AN AWARD IN CALIFORNIA.  HE DIDN’T ALLEGE HE PLAYED IN CALIFORNIA AND DIDN’T ALLEGE ANY INJURY IN CALIFORNIA. JUDICIAL NOTICE HE PLAYED 13 GAMES IN STATE.  CANNOT SAY THOSE LIMITED CONTACTS BRING HIM WITHIN CALIFORNIA WORKMEN’S COMPENSATION LAWS.  DOESN’T HAVE TO PROVE HE WILL WIN $$$  FROM CALIFORNIA, JUST PRIMA FACIE SHOWING HE IS WITHIN THE SCOPE OF THE STATUTE.</vt:lpstr>
      <vt:lpstr>CONCUSSION LITIGATION  LAWSUITS FILED ACROSS COUNTRY – MULTI-DISTRICT LIGITGATION HEARING – SEND ALL TO PHILADELPHIA.  PLAINTIFFS ARGUE MEDICAL EVIDENCE SINCE 1928.  MONETIZED VIOLENCE.  1994 – COMMITTEE, THEN DID NOTHING.  INFLUENCE RESEARCH AND LIED TO PUBLIC AND PLAYERS.    NFL FILES MOTION TO DISMISS – PREEMPTION IS MAIN ARGUMENT.  NFL ARGUES THAT STATE TORT ACTIONS SHOULD BE THROWN OUT OF FEDERAL COURT IF THE RIGHT ASSERTED ARISES FROM A COLLECTIVE BARGAINING AGREEMENT OR IS SUBSTANTIALLY DEPENDENT ON THE INTERPRETATION OF A TERM IN THE CBA.  SECTION 301 PREEMPTION  JUDGE STATES STRONG ARGUMENTS ON BOTH SIDES OF PREEMPTION AND PUSHES SETTLEMENT TALKS.  FIRST SETTLEMENT AGREEMENT REJECTED BY DISTRICT COURT – HAD LIMITED DAMAGES TO $ 750 MIL.  FINAL SETTLEMENT UNCAPPED.  APPROVED BY COURT AND THIRD CIRCUIT.</vt:lpstr>
      <vt:lpstr>APPEAL TO SUPREME COURT – CERT DENIED.    SETTLEMENT – PAY FOR  1.  DEMENTIA 1.5, 2 2.  ALZHEIMER’S 3.  ALS 4.  PARKINSON’S 5.  CTE IF DEAD ON SETTLEMENT DATE AND PROOF (EG J. SEAU).  NFL CAN APPEAL, PLAYERS CAN’T.  MADE SECOND SETTLEMENT WORSE FOR PLAYERS.  GROUP OF PLAYERS APPEALED ON UNFAIRNESS OF SETTLEMENT. LOST.  CHECKS NET OF LIENS – MEDICAL AND LAWYERS.  ATTORNEYS’ FEES = $ 112,000,000 (UPFRONT), 5% OF ANY ACTUAL RECOVERY PLUS VARIOUS COSTS (EG $ 4,000,000 TO MAIL TO CLASS, ANNUAL FEE FOR SITTING ON OVERSIGHT BOARD).  PLUS OUT OF POCKET EXPENSES.  NFL JUST INITIATED ACTION FOR FRAUDULENT CLAIMS.</vt:lpstr>
      <vt:lpstr>NHL CONCUSSION  STSW GETS 80 FORMER PLAYERS SIGNED – FILE COMPLAINT IN DC.  DRAW GREAT JUDGE – 45 YEAR OLD WOMAN.  2 OTHER COMPLAINTS FILED.  MDL – ARGUMENT IN KC OVER WHERE – MINNESOTA.   KILLED ON NAMED PLAINTIFFS.   HOCKEY PLAYERS MORE DAMAGED THAN NFL – 40 MPH INTO BOARDS OR HARD ICE.  FIGHTING.  ENFORCERS.    PLAYERS WIN PREEMPTION ARGUMENT IN NHL MOTION TO DISMISS.  WIN STATUTE OF LIMITATIONS ARGUMENT AT MTD STAGE.  NHL MANAGEMENT TOUGH – COMMISSIONER BETTMAN DENIES ANY CONNECTION BETWEEN CONCUSSIONS AND CTE IN LETTER TO SENATE COMMITTEE.  CLASS CERTIFICATION NEXT. </vt:lpstr>
      <vt:lpstr>LOSE ON CLASS CERTFICATION  THREAT OF INDIVIDUAL LAWSUITS MEANS NHL STILL CONCERNED.  SETTLEMENT DONE FOR NOT MUCH MONEY. </vt:lpstr>
      <vt:lpstr>PAINKILLER LITIGATION – DENT v NFL.  COMPLAINT – ALREADY 500 RETAINED, 8 FAMOUS NAMED PLAINTIFFS, LED BY HOF RICHARD DENT.  ROBBINS GELLER CALLS – THEY HAVE 250 RETAINED – JOIN US.  1,800 RETAINED.    PUBLICITY – LET PLAYERS TALK.  EVERYWHERE – TWICE ON TODAY SHOW.  DEA INVESTIGATING – EVENTUALLY RAID AWAY TEAMS.    NFL FILES MOTION TO DISMISS ARGUING PREEMPTION.  STSW DOESN’T EMPHASIZE ILLEGALITY AS ARGUMENT DRIFTS INTO ARBITRABILITY.  NFLPA WRITES 2 LETTERS – NOT GRIEVABLE SO NO ARBITRATION.  JUDGE DECIDES FOR NFL ON DECEMBER 17, 2014.  APPEAL FILED – ORAL ARGUMENT DECEMBER 15, 2016.</vt:lpstr>
      <vt:lpstr>DECEMBER 2017 – KOZINSKI RESIGNS – METOO MOVEMENT.    SEPTEMBER, 2018 – PLAYERS WIN.  NOT DEPENDENT ON A TERM OR PROVISION IN A CBA.  ILLEGALITY.   RETURN TO DISTRICT COURT.  JUDGE ALLOWS PLAINTIFF TO AMEND COMPLAINT.  NFL WILL THEN RENEW MOTION TO DISMISS.  </vt:lpstr>
      <vt:lpstr>PAINKILLER LITIGATION – EVANS v 32 TEAMS  FILE IN MARYLAND – NEW NAMED PLAINTIFFS v 32 TEAMS – GROUP OF NAMED PLAINTIFFS COVER EVERY TEAM AND EVERY YEAR SINCE 1972.  NOT FAMOUS – 5 – 10 YEAR VETERANS.  SIMPLE CAUSE OF ACTION – INTENTIONAL MISREPRESENTATION AND CONSPIRACY.   MARYLAND JUDGE TRANSFERS BACK TO CALIFORNIA JUDGE ON FAIRNESS GROUNDS (OTHER 4 FACTORS FAVORED MARYLAND).  SAME JUDGE WHO RULED AGAINST PLAYERS IN DENT ON PREEMPTION RULES FOR PLAYERS IN EVANS.  DIFFERENT CASE, ONLY INTENTIONAL TORTS (NO NEGLIGENCE CLAIMS).    DISCOVERY – ALWAYS WORSE FOR NFL.  DON’T WANT PUBLIC.    CLASS CERTIFICATION – DIFFICULT TO GET ON PERSONAL INJURY CLAIMS – TRY FOR 23C4 – LIABILITY ONLY.  FOR 23 B3 – AMEND COMPLAINT – RICO. </vt:lpstr>
      <vt:lpstr>P LOSES ON RICO ON STATUTE OF LIMITATIONS GROUNDS – JUDGE RULES P SHOULD HAVE KNOWN EFFECTS.  INJURY DISCOVERY RULE.  ON APPEAL  JUDGE LATER DISMISSES MOST OF INTENTIONAL MISREPRESENTATION CLAIM ON CLAIM NOT PARTICULAR ENOUGH (RULE 9 AND IQBAL).  PAGES OF EMAILS AND DEPOSITION RESULTS.  JUDGE SAYS DIDN’T SHOW CAUSATION.  THEN DISMISSED SOME CLAIMS AS BARRED BY MARYLAND STATUTE OF LIMITATIONS.  THEN  DISMISSED REMAINING CLAIMS AS BARRED BY WORKMEN’S COMP AWARDS AS EXCLUSIVE REMEDY.  RICO STATUTE OF LIMITATIONS APPEALED, DIDN’T APPEAL INTENTIONAL MISPREPRESENTATION CLAIMS.  ARGUMENT DECEMBER 19, 2018.     </vt:lpstr>
      <vt:lpstr>PRINCIPLES OF ANTITRUST   1.  SHERMAN ACT (1898) – SECTIONS 1 AND 2 ARE BASIC.  AS WRITTEN, ENFORCED BY US ATTORNEYS.    2.  CLAYTON ACT (1914)  SEC 2.  ROBINSON PATTMAN ACT – CAN’T DISCRIMINATE IN PRICE BETWEEN DIFFERENT PURCHASERS OF COMMODITIES OF LIKE GRADE AND QUALITY WHERE EFFECT IS TO LESSEN COMPETITION IN COMMERCE.   SEC 4 – PRIVATE RIGHT OF INDIVIDUALS TO SUE FOR ANY VIOLATION OF  ANTITRUST STATUTES.   SEC 7 – MERGER OR ACQUISTION IN LINE OF COMMERCE WHERE EFFECT IS TO SUBSTANTIALLY LESSEN COMPETITION OR TEND TO CREATE A MONOPOLY.</vt:lpstr>
      <vt:lpstr>SHERMAN ACT SEC 2 - MONOPOLIZATION  1.  CAN BE UNILATERAL – ANY PERSON.   2.  CAN BE ATTEMPT  3.  MONOPOLY REQUIRES MONOPOLY POWER IN RELEVANT MARKET         A.  CROSS ELASTICITY OF DEMAND – DUPONT – CELLOPHANE.                  VOLUME v PRICE CHANGE.        B.   EXAMPLE – PLAINTIFFS ARGUE MARKET IS DEFINED AS US              PROFESSIONAL FOOTBALL.  NFL ARGUES MARKET = ALL               ENTERTAINMENT.  4.  WILFUL ACQUISTION AND MAINTENANCE OF THAT POWER.  5.  ATTEMPT – DANGEROUS PROBABILITY OF MONOPOLY REALITY        </vt:lpstr>
      <vt:lpstr>SHERMAN ACT SEC 1. – RESTRAINT OF TRADE  1.  CONTRACT, COMBINATION OR CONSPIRACY – NEED 2 OR MORE. 2.  ACTUAL RESTRAINT OF TRADE. 3.  IN THEORY, EVERY CONTRACT RESTRAINS TRADE.  STANDARD OIL        = ONLY UNREASONABLE VIOLATE.  SOME SO CONSISTENTLY        FOUND TO BE UNREASONABLE = PER SE VIOLATION.         A.  PRICE FIXING – VERTICAL OR HORIZONTAL AGREE ON SELL $$.        B.  DIVISION OF MARKETS – YOU DON’T SELL IN MD, I WON’T PA        C.  TYING ARRANGEMENTS – IBM AND COMPUTER CARDS. NFL ?        D.  CONCERTED REFUSAL TO DEAL OR GROUP BOYCOTT –                  WON’T DO BUSINESS WITH YOU.  DRAFT.  4.  IF NOT PER SE, THEN FULL RULE OF REASON ANALYSIS.  POWER,      PURPOSE AND EFFECT -PROCOMPETITIVE BENEFITS v ANTICOMPETITIVE       EFFECTS IN INDUSTRY.     </vt:lpstr>
      <vt:lpstr>EARLY SPORTS CASES SAY NO PER SE IN SPORTS – UNIQUE INDUSTRY (COMPETITION) ALWAYS REQUIRES FULL RULE OF REASON INQUIRY.  IF MORE THAT 1 ENTITY, USUALLY GO SEC 1 – LESS PROOF, AVOID WHOLE MONOPOLY POWER/RELEVANT MARKET DISPUTE.  NON-STATUORY LABOR LAW EXEMPTION -  USED ANTITRUST LAWS AGAINST UNIONS.  CONGRESS AMENDED STATUTE TO GIVE STATUTORY EXEMPTION FROM ANTITRUST LAWS FOR UNILATERAL UNION ACTIVITY.  USSC REALIZED TO PROTECT UNIONS, MOST ALSO PROTECT COLLECTIVE BARGAINING AGREEMENT.  CAN’T PENALIZE FRUITS OF LABOR NEGOTIATION.  (DIFFERENT PREEMPTION IF A PERSONAL INJURY LAWSUIT – SEE CONCUSSION AND PAINKILLER LITIGATION.)  BLACK LETTER LAW FOR NSLLE: 1.  AFFECTS ONLY PARTIES TO COLLECTIVE BARGAINING RELATIONSHIP AND 2.  MUST BE A MANDATORY SUBJECT OF BARGAINING  AND 3.  MUST BE PRODUCT OF BONA FIDE, GOOD FAITH BARGAINING. </vt:lpstr>
      <vt:lpstr>FLOOD v KUHN (1972)  FEDERAL BASEBALL v NATIONAL LEAGUE (1922) HELD THAT BASEBALL NOT INTERSTATE COMMERCE THEREFORE SHERMAN ACT DOESN’T APPLY.  CASES IN 1950’S HELD ALL OTHER SPORTS WERE IN INTERSTATE COMMERCE EXCEPT TOOLSON v NY YANKEES WHICH SURPRISINGLY REAFFIRMED FEDERAL BASEBALL.   BASEBALL UNTIL THE DATE OF TRIAL HAD OPERATED UNDER “THE PERPETUALLY RENEWING RESERVE CLAUSE.”  EACH 1 YEAR CONTRACT HAD AN OPTION THAT THE CLUB COULD EXERCISE AT 80% OF THE PRIOR YEAR’S SALARY AND UNDER THE SAME TERMS AND CONDITIONS.  CURT FLOOD WAS AN ALLSTAR TRADED FROM SAINT LOUIS TO PHILADELPHIA.  DIDN’T REPORT – SUED INSTEAD.  FLOOD 31 WHEN TRADED.  READ LIST AND LANGUAGE.  JUSTICE BLACKMUN AFFIRMS BASEBALL’S EXEMPTION FROM THE ANTITRUST LAWS.</vt:lpstr>
      <vt:lpstr>1.  CONGRESSIONAL INACTION 2.  BASEBALL HAS DEVELOPED IN RELIANCE UPON EXEMPTION. 3.  STARE DECISIS AND RESPECT FOR PRECEDENT.   4.  CHANGE SHOULD COME FROM CONGRESS. 5.  EXEMPTION ONLY FOR BASEBALL – ALL OTHER SPORTS SUBJECT TO       ANTITRUST LAWS.  FLOOD’S LAWYERS MAKE A MISTAKE – THROW IN CLAIM BASED ON 13TH AMENDMENT.  PHILLIES HAD OFFERED $100,000 PER YEAR.  MEDIA GOES WILD ON SLAVERY CLAIM.  FLOOD, EMBITTERED, LEAVES US.    AFTER THE UNEXPECTED LOSS IN COURT, MILLER LOOKS TO CBA AND FINDS AN ARBITRATION CLAUSE IN FOR CONTRACT DISPUTES.  FOUR YEARS LATER, MBLPA BRING ARBITRATION ASSERTING THAT 1 YEAR = 1 YEAR.  </vt:lpstr>
      <vt:lpstr>NATIONAL AND AMERICAN LEAGUES v MLBPA (MESSERSMITH 1976)  MESSERSMITH PLAYS OUT OPTION WITH DODGERS, MCNALLY WITH MONTREAL.  ASKING ARBITRATOR TO DECLARE THEM FREE AGENTS.  1.  INDIVIDUAL CONTRACT – CLAUSE 10 CONTAINS OPTION CLAUSE 2.  BASIC AGREEMENT – XV – “THIS AGREEMENT DOES NOT DEAL WITH          THE RESERVE SYSTEM.” 3.  MAJOR LEAGUE RULE 4a – THE RESERVE LIST.  A.  AGREEMENT DOES DEAL WITH RESERVE SYSTEM IN MANY WAYS.  AMBIGUITY.  UNION PUT CLAUSE IN FOR FLOOD LITIGATION (PREEMTION).  ASSUME ARBITRABLE UNLESS CLEARLY EXCLUDED.  B.  CONTRACT – 1 YEAR.  NOT CLEAR IT IS PERPETUALLY RENEWING.  ALL OTHER        SPORTS – 1 YEAR = 1 YEAR.  FREE ONCE YEAR PLAYED OUT. </vt:lpstr>
      <vt:lpstr>C.  CONTRACT CONTROLS, NOT STATUS.  JUST BECAUSE CLUB PUTS PLAYER ON LIST DOESN’T CHANGE CONTRACT.  RESERVE CLAUSE NEEDS A CONTRACTUAL NEXUS.  KC ROYALS v MLBPA (1976)  USSC – STEELWORKERS TRILOGY – LABOR ARBITRATIONS ARE PRESUMED VALID AND NOT EASILY OVERTURNED.  DEFERENCE.    ALL MLB PLAYERS FREE AGENTS THIS YEAR OR NEXT.  IN NEXT CBA, MILLER GETS SALARY ARBITRATION IN EXCHANGE FOR 6 YEAR LIMIT.  CURT FLOOD ACT OF 1998.  REGARDING ACTIVITIES RELATED TO PLAYERS AT THE MAJOR LEAGUE LEVEL, BASEBALL IS SUBJECT TO ANTITRUST LAWS.  NOT COVERED – DRAFT AND MINOR LEAGUES, UMPIRES, ANY MLB OWNERSHIP ISSUES AND SPORTS BROADCASTING ACT.  ONLY MLB PLAYER HAS STANDING TO SUE.  </vt:lpstr>
      <vt:lpstr>ANTIRUST CASES   MODERN SPORTS WORLD CREATED IN 1970’S – FLOOD AND MESSERSMITH IN BASEBALL, MACKEY v NFL, PHILADELPHIA WORLD HOCKEY v PHILADELPHIA HOCKEY CLUB AND ROBERTSON v NBA.  1.  MACKEY v NFL (1976)  CHALLENGE TO ROSELLE RULE – IF FREE AGENT GOES TO ANOTHER TEAM, COMMISSIONER DETERMINES COMPENSATION.    1.  NSLLE – 3 PART TEST.  NO GOOD FAITH BARGAINING HERE – RR FORCED ON WEAK UNION BY NFL.  2.  SHERMAN 1 – NO PER SE.  SPORTS UNIQUE ENOUGH THAT ONLY USE RULE OF REASON.  IS RESTRAINT JUSTIFIED BY LEGITIMATE BUSINESS PURPOSE AND IS THE RESTRAINT NO MORE RESTRICTIVE THAN NECESSARY ?</vt:lpstr>
      <vt:lpstr>3.  NFL – COMPETITIVE BALANCE DESTROYED IF NO RR AND PROTECT CLUB INVESTMENT IN SCOUTING AND TRAINING.  REJECT – NO COMPETTIVE BALANCE NOW – SAME TEAMS IN PLAYOFFS EVERY YEAR.  A SPECIFIED NUMBER OF YEARS GETS RETURN, NOT WHOLE CAREER.  MORE RESTRICTIVE THAN NECESSARY – INCLUDES BELOW AVERAGE, UNLIMITED DURATION AND NO PROCEDURAL SAFEGUARDS.   USSC DENIES CERT.    MACKEY = ALEXANDER v NFL – A CLASS ACTION.  THAT THEN SETTLED FOR $$ AND 1977 CBA.   1982 – 57 DAY STRIKE – REPLACEMENT PLAYERS.  NEW CBA. 1987 -  STRIKE – PLAYERS CROSS.  NO CBA FOR YEARS – PLAN B.  POWELL v NFL (1989) – NSLLE CONTINUES AS LONG AS COLLECTIVE BARGAINING RELATIONSHIP.  CITES BRIDGEMAN v NBA - LABOR LAW, NOT ANTITRUST, RULES. NFLPA DECERTIFIES. MCNEILL AND WHITE v NFL – SETTLED FOR $$$ AND 1993 CBA.  </vt:lpstr>
      <vt:lpstr>BROWN v NFL (USSC 1996)  IN MARCH OF 1989 WITH NO CBA IN PLACE, NFL CREATED 6 MAN DEVELOPMENTAL SQUAD PER TEAM.  PAY EACH $ 1,000.  UNION REJECTED.  NFL DECLARED IMPASSE AND IMPLEMENTED.  235 DEVELPEMENTAL PLAYERS FILED AT LAWSUIT.  1. PRIMARILY LABOR LAW, NOT ANTITRUST. NSLLE CONTINUES IF, AFTER IMPASSE, MANAGEMENT IMPLEMENTS PROPOSALS CONTAINED IN ITS PRE-IMPASSE POSITION.  BUT PROCESS MUST BE FREE OF ANY UNFAIR LABOR PRACTICE. REJECT ARGUMENT THAT NSLLE TERMINATES AT IMPASSE.  2.  NOT FOREVER – IMPOSTION MAY BE SO FAR REMOVED FROM BARGAINING PROCESS TO MAKE THE RULE UNRELATED TO IT.  ESSENTIALLY CONFIRMS THE POWELL DECISION.    3.  BRIDGEMAN HAD SAID NSLLE ONLY IF OLD CBA UNCHANGED.  NO.</vt:lpstr>
      <vt:lpstr>WOOD v NBA (1987)  LEON WOOD FIRST ROUND PICK OF PHILADELPHIA.  CLUB OFFERED MAX ALLOWED AT TIME – OVER CAP.  WOOD CHALLENGED DRAFT, SALARY CAP AND BAN ON PLAYER CORPORATIONS AS AT VIOLATIONS.  ARGUED OUTSIDE BARGAINING UNIT – NO CONTRACT, HADN’T PLAYED.  1. HIRING HALLS ASSIGN WORKERS IN MULTI-EMPLOYER SETTING – TELL SOME THEY CAN’T WORK.  NEW EMPLOYEE OFTEN DISADVANTAGED.  2.  AT LAWS SHOULDN’T SUBVERT LABOR LAWS.  LABOR PEACE – DON’T WANT COURTS SECOND GUESSING NEGOTIATIONS.  3.  UNION GETS BEST DEAL FOR GREATEST NUMBER.  WOOD MAY HAVE CLAIM AGAINST UNION FOR BREACH OF DUTY TO FAIR REPRESENTATION.</vt:lpstr>
      <vt:lpstr>DUTY OF FAIR REPRESENTATION (UNION)  NO HOSTILITY OR DISCRIMINATION TOWARDS A MEMBER. DISCRETION WITH GOOD FAITH AND HONESTY. BREACH IF ARBITRARY, DISCRIMINATORY OR BAD FAITH. SUBSTANTIAL DEFERENCE – NARROW DUTY.  NEGLIGENCE = NO BREACH. NO BREACH ON JUDGMENT ISSUE.   PROSPECTIVE EMPLOYEES (ROOKIES) NOT MEMBERS OF BARGAINING UNIT FOR DUTY OF FAIR REPRESENTATION. </vt:lpstr>
      <vt:lpstr>CLARETT v NFL (2004)  NFL RULE SAYS CAN’T BE DRAFTED UNLESS 3 SEASONS REMOVED FROM HIGH SCHOOL GRADUATION.  2002 – CLARETT A TRUE FRESHMAN – OSU UNDEFEATED AND NATIONAL CHAMPION.  2003 – SUSPENDED.  2004 – PROBABLY SUSPENDED BUT FILES AT LAWSUIT BEFORE SURE.   SOTOMAYOR (ON 2ND CIRCUIT)  1.  QUESTION MACKEY’S 3 PART TEST FOR NSLLE.  HERE – RESTRAINT IN PLAYER MARKET, NOT HINDERING COMPETITION.  2.  BROWN AND WOOD – LABOR LAW SHOULD CONTROL.  3.  DRAFT CLEARLY IS A CONCERTED REFUSAL TO DEAL – Q IS NSLLE.   UNION CAN FAVOR VETS OVER ROOKIES, PRESERVE JOBS FOR CURRENT EMPLOYEES AT EXPENSE OF PROSPECTIVE </vt:lpstr>
      <vt:lpstr>4. CLARETT LIKE ANY DISAPPOINTED JOB SEEKER – CONFIDENT HE DOESN’T HAVE SKILLS BUT DOESN’T MEET  QUALIFICATIONS OR THE REQUISITE CRITERIA.  5.  INCORPORATED THROUGH ZIPPER CLAUSE.  BUT UNION KNEW AND CHOSE NOT TO BARGAIN OVER THE RULE. SAFEGUARD COLLECTIVE BARGAINING PROCESS AND UNIQUE BUNDLE OF COMPROMISES.    ACTUAL RULE IS YOU MUST APPLY FOR SPECIAL PERMISSION TO APPLY. RULE IN 2011 CBA.  HAYWOOD v NCAA (1971) – ELIGILITY RULES INVALID – ILLEGAL BOYCOTT.  IS CLARETT JUST A DISAPPOINTED JOB SEEKER ? DOES IT MATTER THAT HE WANTS IN AND WOOD WANTED OUT ? WHAT ABOUT NCAA ? DOES 3 YEAR RULE REDUCE RISK OF VETERAN BEING REPLACED ? </vt:lpstr>
      <vt:lpstr>AMERICAN NEEDLE v NFL (2010)  1963 – NFL PROPERTIES CREATED TO MARKET INTELLECTUAL PROPERTY OF NFL TEAMS.  1963 – 2000 – GAVE NON EXCLUSIVE LICENSE TO MANY VENDORS – AN ONE OF THEM.  DEC 2000 – EXCLUSIVE LICENSE FOR HEADGEAR TO REEBOCK.  DIDN’T RENEW AN NON EXCLUSIVE.  AN SUED ON SHERMAN 1 – NFL ARGUED  SINGLE ENTITY IN RESPONSE.    1.  FUNCTIONAL DECISION – NEED CONCERTED ACTION JOINING TOGETHER INDEPENDENT CENTERS OF DECISION MAKING. TEAMS INDEP OWNED AND OPERATED.  NOT COMMON BUT INDIVIDUAL INTERESTS.  2.  NFL PROPERTIES DOESN’T CHANGE INQUIRY.  INDEPENDENT TEAMS CHOOSING TO MARKET IN CONCERT.  TEAMS HAVE COMMON INTERESTS BUT STILL SEPARATE PROFIT MAXIMIZING ENTITIES.    3.  MUST COOPERATE TO HAVE LEAGUE DOESN’T CHANGE HERE.</vt:lpstr>
      <vt:lpstr>4.  RULE OF REASON PROTECTS WHERE ENTITIES NEED TO WORK TOGETHER IN A SPECIAL INDUSTRY. SHARING PROFITS EQUALLY DOESN’T IMMUNIZE – ALL CARTELS SHARE PROFITS.  TEAMS HAVE ECONOMIC INTERESTS APART FROM NFL PROPERTIES WELL BEING     </vt:lpstr>
      <vt:lpstr>COLLEGE LITIGATION OVER NCAA RULES  BANKS v NCAA (1992)  NCAA RULE – LOSE ELIGIBILITY IF ENTER A PROFESSIONAL DRAFT OR AGREE TO BE REPRESENTED BY AN AGENT IN THAT SPORT.  BANKS ENTERS 1990 NFL DRAFT – NOT DRAFTED AND NO FREE AGENT CONTRACT.  HAS 1 YEAR OF ELIGIBILITY LEFT – TRIES TO RETURN TO ND BUT CAN’T. SUES.  DC FOR NCAA.    1.  NO MORE RESTRAINT THAN OTHER ELIGIBILITY RULES.  DOESN’T RESTRAIN MARKET FOR COLLEGE PLAYERS BECAUSE COLLEGES NOT NFL MINOR LEAGUE BUT OPPORTUNITY FOR COMPETITION FOR STUDENTS.NCAA CREATES BRIGHT LINE BETWEEN STUDENT AND PAY.    2.  NCAA  NOT PURCHASERS OF LABOR – NO PRICE COMPETITION.  VERDICT FOR P WOULD DESTROY AMATEURISM.  SHIFT EMPHASIS FROM EDUCATION TO NFL MINOR LEAGUE.  </vt:lpstr>
      <vt:lpstr>FLAM (C AND D)  1. DOES EFFECT A MARKET – CONTROLS A MATERIAL TERM OF EMPLOYMENT PLAYERS WOULD WANT.  HARMS COMPETITION IN THE LABOR MARKET.  RECRUITS LOOKING AT MORE THAN JUST VALUE OF TUITION.  NO ON MOTION TO DISMISS – LET IT GO TO RULE OF REASON.  WHY ALLOWED IN BASEBALL ? DO COLLEGE ATHLETES NEED TO BE EMPLOYEES TO WIN CASE ? NLRB RULING ON SOCIAL MEDIA AFFECT THIS ?  MANY CASES NCAA ELIGIBILITY REQUIREMENTS - PRESERVING AMATEURISM, ACADEMIC VALUES, COMPETITIVE BALANCE.   </vt:lpstr>
      <vt:lpstr>MEDIA RIGHTS.  FIRST RIGHTS ON RADIO.  THEN TV.  THEN DELAYED BROADCASTS.  HIGHLIGHTS.  NOW MOBILE APPS.  JUST KEEPING TRACK OF MEDIA RIGHTS IS A FULL TIME JOB.  NEW MEDIA DEMANDS CONTENT.  SPORTS AND MOVIES STILL BIG DRAW.  RADIO – AM – 1927.  CAN’T BROADCAST ON SAME FREQUENCY.  1934 – FCC – LICENSE AND “FREE” SYSTEM.  THEN TV AND VHF – 1-13 CHANNELS.  ADOPT SAME REGULATORY SYSTEM.  SPECTRUM SCARCITY.  CATV – HIGH ANTENNA.  CURIVATURE OF THE EARTH AND RURAL AREAS.  CABLES RUNNING TO HOUSES FROM ANTENNA.  THEN TED TURNER.  1970 – DAD DIES AND LEAVES HIM OUTDOOR ADVERTISING BUSINESS.  TED SELLS AND BUYS UHF CHANNEL 17 IN ATLANTA.  WANTS NATIONAL NETWORK – MICROWAVE RELAY TOWER - $ 50,000 – 100,000 EACH.</vt:lpstr>
      <vt:lpstr>PARTY.  FRIEND TELLS HIM ABOUT ED TAYLOR.  TRANSPONDERS – CURVED MIRRORS – RETURN AND DIFFUSE.  TAYLOR LEAVING WESTERN UNION TO GO WITH RCA.  LAUNCHING 2ND SATELLITE.  THEN GIVE AWAY CHEAP EARTHLINKS TO CABLE OPERATORS TO PUT ON TOWERS.    CONTENT.  SPORTS – BRAVES AND HAWKS IN 1970’S.  NEWS – 1982 – CNN.  MOVIES AND TV SHOWS – 1986 - 3,300 FROM MGM.  1991 – 3,000 EPISODES OF CARTOONS FROM HANNA-BARBERA.    LOCAL SIGNALS – FROM STATIONS WITHIN 35 MILES OF CABLE OPERATOR.  GENERALLY ONES PICKED UP “ON THE AIR” AND SENT OUT OVER CABLE.    DISTANT SIGNALS – ANY CONTENT NOT LOCAL.  EVOLUTION = BIG ANTENNAS – MICROWAVE TOWER – SATELLITE.</vt:lpstr>
      <vt:lpstr>UPLINK – DEVICE TO BROADCAST UP TO SATELLITE. TRANSPONDER – DEVICE TO REFLECT BACK. DOWNLINK – EARTH STATION WITH RECEIVER.  CAN’T BE PICKED UP                          BY ANTENNA. FIBER OPTIC CABLE – LASER BEAM CABLE – INCREASED CAPACITY                           FOR NUMBER OF STATIONS THAT CAN BE CARRIED (UNLIMITED).                          CABLE OPERATORS BUNDLE. INTERNET – DON’T NEED CABLE AND SATELLITE.  BYPASS CABLE                        OPERATORS.  WIFI AND APPS – BYPASS INTERNET CABLE.  CABLE OPERATORS DONE ?        METHODS OF REVENUE  1.  BASIC SERVICE – CHARGE MONTHLY FEE.  MUST INCLUDE LOCAL FOR FREE.  VARIES – CHANNELS WANT TO BE IN BASIC – OPERATOR PAYS FEE PER SUBSCRIBER.  ESPN IN BASIC.  MASN IN BASIC.  ALSO CAN RUN ADS. 2.  PAY PER CHANNEL – HBO AND MOVIE CHANNEL MODEL.  SPORTS PACKAGE.          </vt:lpstr>
      <vt:lpstr>3.  PAY PER VIEW – FIGHTS AND OTHER SPORTING EVENTS – ON DEMAND.  HBO AND NETFLIX – MOVIES AND ORIGINAL PROGRAMMING.  BYPASS CABLE OPERATOR – DIRECT TO CONSUMER.  APPLE TV.  HBO GO – ESPN APPS.  TECHNOLOGY BANKRUPTING COMPANIES – NO NEED.  HOW DO YOU CHARGE MOBILE DEVICES ?  DIFFERENT ADS NOW.  COPYRIGHT REVISION ACT OF 1976 – COMPULSORY LICENSING.  ALL CABLE OPERATORS, SATELLITE CARRIERS AND DISTRIBUTORS OF DIGITAL AUDIO TECHNOLOGICAL RECORDING PRODUCTS MUST PAY A PERCENTAGE OF THEIR GROSS REVENUES TO THE COPYRIGHT ROYALTY TRIBUNAL.  TRIBUNAL DISTRIBUTES $$$ TO PRODUCERS ALLEGING SHARES FOR THAT YEAR.  </vt:lpstr>
      <vt:lpstr>CAN THERE BE SO MANY GAMES AVAILABLE ON TV THAT IT HURTS OVERALL REVENUE ? DO TV GAMES HURT LOCAL SPORTS (LOYOLA) ?  WHEN WILL NFL BYPASS NETWORKS AND GO DIRECT TO AUDIENCE (PAY PER VIEW OR FEE) ?  WHO CONTROLS HIGHLIGHTS ?  ALL KINDS OF MEDIA – EG LOCKER ROOM SPEECHES.  WHO OWNS AND HOW TO BROADCAST ?  3 BIG MEDIA LEGAL EVENTS: 1.  SPORTS BROADCASTING ACT OF 1961 2.  COPYRIGHT ACT OF 1976 3.  NCAA v BOARD OF REGENTS OF OKLAHOMA (1984). </vt:lpstr>
      <vt:lpstr>SPORTS BROADCAST ACT OF 1961.  1.  NOT ANTITRUST VIOLATION FOR PROFESSIONAL TEAMS TO COMBINE AS ONE ENTITY FOR PURPOSES OF NEGOTIATING ANY MEDIA DEAL.    2.  NOT VIOLATION FOR NFL AND AFL TO MERGE.  3.  CAN PROHIBIT BROADCAST IN HOME MARKET WHEN TEAM PLAYING AT HOME AND NOT VIOLATE AT LAWS.  4. NO PROFESSIONAL FOOTBALL GAME ON FRIDAY AFTER 6 PM EAST COAST TIME OR ANYTIME ON SATURDAY DURING THE PERIOD FROM THE SECOND FRIDAY IN SEPTEMBER AND ENDING ON THE SECOND SATURDAY IN DECEMBER.</vt:lpstr>
      <vt:lpstr>COPYRIGHT ACT OF 1976  BROADCAST OF A SPORTING EVENT COPYRIGHTABLE – NOT THE GAME ITSELF, BUT THE BROADCAST.  GAME NOT AUTHORED IN PROTECTABLE SENSE, BUT VIDEO IS ARTISTIC.  ACT PROVIDES FOR INJUNCTIVE RELIEF, ACTUAL OR STATUTORY RELIEF, INFRINGER’S PROFITS AND ATTORNEYS’ FEES.   OWNERSHIP AMONG TEAMS, LEAGUES AND BROADCASTERS USUALLY DETERMINED BY CONTRACT.  PLAYERS ARE EMPLOYEES AND THE BROADCAST IS IN THE SCOPE OF EMPLOYMENT SO GAMES ARE “WORKS MADE FOR HIRE” AND BELONG TO THE CLUBS (ALSO IN PLAYER CONTRACTS).    IDEAS, PROCEDURES SYSTEMS OR METHODS OF OPERATION ARE NOT COPYRIGHTABLE, BUT MAY BE PATENTABLE (CAN’T COPYRIGHT IDEA FOR TRANSCONTINENTAL ROLLER SKATING RACE, ARENA FOOTBALL HAS A PATENT FOR THEIR RULES OF THE GAME).  </vt:lpstr>
      <vt:lpstr>NBA v MOTOROLA (1997)  STATS PROVIDES DATA FOR SPORTS PAGING DEVICE.  STATS EMPLOYEES WATCH GAME OR LISTEN TO GAME AND FEED DATA INTO COMPUTER WHICH THEN SENDS OUT.    1.  NO COPYRIGHT VIOLATION – GAMES NOT AUTHORED.    2.  NY MISAPPROPRIATION LAW PREEMPTED.  DOESN’T AFFECT PROTECTABLE INTERESTS IN PLAYING GAMES OR BROADCASTING THEM.    LEAGUE NOW PROVIDES  NFL v MCBEE &amp; BRUNO’S BAR (1986) BAR CAN’T SHOW STL CARDINAL GAME FROM DISH WHEN IT IS BLACKED OUT IN THE HOME MARKET.  COPYRIGHT INFRINGEMENT.  NOT STATUTORY EXCEPTION – NOT COMMONLY FOUND IN HOME. </vt:lpstr>
      <vt:lpstr>OTHER CASE – SAME RESULT WITH BAR AVOIDING BLACKOUT WITH OVERSIZED ANTENNA.    LEAGUE’S NOW HAVE LEAGUE PACKAGE AT COMMERCIAL RATE.  NEW BOSTON TV v ESPN (1981)  ESPN GETTING HIGHLIGHTS OFF THE AIR AND REBROADCASTING.  ESPN CLAIMED FAIR USE BECAUSE OF TAPE DELAY – NOT COMPETING WITH LIVE BROADCAST.  1.  RECORDING FOR SOLELY IN HOME, PERSONAL USE NOT COPYRIGHT INFRINGEMENT.  2.  VIOLATION HERE – CAN REPORT UNDERLYING FACTS OF GAME BUT CAN’T APPROPRIATE LEAGUE’S ARTISTIC EXPRESSION IN THE BROADCAST.  USING IT FOR ECONOMIC BENEFIT.  </vt:lpstr>
      <vt:lpstr>NCAA v OKLAHOMA AND GEORGIA (1984)  NCAA CLAIMS RIGHT TO BE EXCLUSIVE AGENT FOR SCHOOLS FOOTBALL RIGHTS.  PRIOR TO 1982, ALL WITH ABC.  13 NATIONAL GAMES AND 45 REGIONAL GAMES.  NCAA PAID SCHOOLS $ 533,600 FOR NATIONALS AND $ 401,222 FOR REGIONALS.  APPEARANCE RESTRICTIONS.  NEW CONTRACT – CBS AND ABC.  3 SPECIAL DATES, 2 EQUITY GAMES EACH.  14 GAMES EACH – 35 GAME MINIMUM.  A SCHOOL COULD ONLY BE ON A MAXIMUM OF 6 GAMES OVER 2 YEARS (ONLY 4 NATIONAL OVER 2 YEARS).  82 DIFFERENT TEAMS OVER 2 YEARS.  USC – ALABAMA GAME BLACKED OUT FOR APPALCHIAN STATE V CITADEL.  NCAA ARGUES KEEP BIG SCHOOLS FROM ALWAYS BEING ON – GIVE SMALL A CHANCE.     ARGUMENT FOR SCHOOLS AND NCAA ?  </vt:lpstr>
      <vt:lpstr>SCHOOLS:  1.  PRICE FIXING AND LIMITATION ON PRODUCTION – NO LOCAL TV ALLOWED.    2.  GROUP BOYCOTT – OTHER STATIONS.    3.  MONOPOLIZATION IN MARKET FOR LIVE COLLEGE FOOTBALL.  SPECIAL CHARACTERISTICS OF MARKET – PAY A PREMIUM TO REACH.  NCAA:  1.  EDUCATION NOT A BUSINESS – TREAT DIFFERENTLY.  2.  VOLUNTARY – APPROVED BY DEMOCRATIC PROCESS.  3.  COMPETITIVE BIDDING BY NETWORKS. 4.  PROTECT LIVE GATE AND MAINTAIN COMPETITIVE BALANCE.  </vt:lpstr>
      <vt:lpstr>1.  PRICE FIXING – NO PER SE. FAILS RULE OF REASON – FEWER GAMES, UNWANTED GAMES.  DOESN’T REALLY PROTECT LIVE GATE.  DOESN’T HELP COMPETITIVE BALANCE – FEWER GAMES ON.  OTHER RULES BETTER FOR COMPETITIVE BALANCE – EG FEWER TOTAL SCHOLARHIPS AVAILABLE.  PRICE NOT RESPONSIVE TO QUALITY OR VIEWER PREFERENCES.  NO PRO-COMPETITIVE BENEFITS.  2.  GROUP BOYCOTT – NOT AS CLEAR.  3.  MONOPOLIZATION – MARKET IS COLLEGE FOOTBALL TV.  UNIQUE – NO CROSS ELASTICITY OF DEMAND – PRICE INCREASES NOT LIMITED BY COST OF OTHER PROGRAMMING.  WHITE (D) SHOULDN’T APPLY AT LAWS TO EDUCATION – NOT PROFIT MAXIMIZERS.  DECISION OPENED DOOR TO CONFERENCE DEALS AND ND/NBC DEAL .</vt:lpstr>
    </vt:vector>
  </TitlesOfParts>
  <Company>University of Baltimore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LAW</dc:title>
  <dc:creator>Phillip J. Closius</dc:creator>
  <cp:lastModifiedBy>Gloria Joy</cp:lastModifiedBy>
  <cp:revision>386</cp:revision>
  <cp:lastPrinted>2018-03-12T20:52:20Z</cp:lastPrinted>
  <dcterms:created xsi:type="dcterms:W3CDTF">2016-08-01T19:49:29Z</dcterms:created>
  <dcterms:modified xsi:type="dcterms:W3CDTF">2018-11-05T14:47:57Z</dcterms:modified>
</cp:coreProperties>
</file>