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9"/>
  </p:notesMasterIdLst>
  <p:handoutMasterIdLst>
    <p:handoutMasterId r:id="rId30"/>
  </p:handoutMasterIdLst>
  <p:sldIdLst>
    <p:sldId id="259" r:id="rId5"/>
    <p:sldId id="291" r:id="rId6"/>
    <p:sldId id="317" r:id="rId7"/>
    <p:sldId id="318" r:id="rId8"/>
    <p:sldId id="326" r:id="rId9"/>
    <p:sldId id="319" r:id="rId10"/>
    <p:sldId id="320" r:id="rId11"/>
    <p:sldId id="321" r:id="rId12"/>
    <p:sldId id="328" r:id="rId13"/>
    <p:sldId id="323" r:id="rId14"/>
    <p:sldId id="324" r:id="rId15"/>
    <p:sldId id="329" r:id="rId16"/>
    <p:sldId id="327" r:id="rId17"/>
    <p:sldId id="275" r:id="rId18"/>
    <p:sldId id="296" r:id="rId19"/>
    <p:sldId id="330" r:id="rId20"/>
    <p:sldId id="331" r:id="rId21"/>
    <p:sldId id="297" r:id="rId22"/>
    <p:sldId id="298" r:id="rId23"/>
    <p:sldId id="299" r:id="rId24"/>
    <p:sldId id="280" r:id="rId25"/>
    <p:sldId id="281" r:id="rId26"/>
    <p:sldId id="308" r:id="rId27"/>
    <p:sldId id="265"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75A9"/>
    <a:srgbClr val="0075A8"/>
    <a:srgbClr val="008A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F34E38-C7E9-440C-B50C-3C60BC55172A}" v="42" dt="2020-03-25T22:09:31.1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F87EEEE-0BD2-4EC0-87DA-376E141236E9}" type="datetimeFigureOut">
              <a:rPr lang="en-US" smtClean="0"/>
              <a:t>3/26/2020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5FCB7A-EABD-487D-9917-15C5ABF6A32C}" type="slidenum">
              <a:rPr lang="en-US" smtClean="0"/>
              <a:t>‹#›</a:t>
            </a:fld>
            <a:endParaRPr lang="en-US"/>
          </a:p>
        </p:txBody>
      </p:sp>
    </p:spTree>
    <p:extLst>
      <p:ext uri="{BB962C8B-B14F-4D97-AF65-F5344CB8AC3E}">
        <p14:creationId xmlns:p14="http://schemas.microsoft.com/office/powerpoint/2010/main" val="2234190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733973-5A3B-634A-9FC7-53690F5B8067}" type="datetimeFigureOut">
              <a:rPr lang="en-US" smtClean="0"/>
              <a:t>3/26/2020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341ECD-6846-804B-9BF6-CC91ED7B6D04}" type="slidenum">
              <a:rPr lang="en-US" smtClean="0"/>
              <a:t>‹#›</a:t>
            </a:fld>
            <a:endParaRPr lang="en-US"/>
          </a:p>
        </p:txBody>
      </p:sp>
    </p:spTree>
    <p:extLst>
      <p:ext uri="{BB962C8B-B14F-4D97-AF65-F5344CB8AC3E}">
        <p14:creationId xmlns:p14="http://schemas.microsoft.com/office/powerpoint/2010/main" val="1404839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341ECD-6846-804B-9BF6-CC91ED7B6D04}" type="slidenum">
              <a:rPr lang="en-US" smtClean="0"/>
              <a:t>1</a:t>
            </a:fld>
            <a:endParaRPr lang="en-US"/>
          </a:p>
        </p:txBody>
      </p:sp>
    </p:spTree>
    <p:extLst>
      <p:ext uri="{BB962C8B-B14F-4D97-AF65-F5344CB8AC3E}">
        <p14:creationId xmlns:p14="http://schemas.microsoft.com/office/powerpoint/2010/main" val="3367839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DBB381-A163-0840-971E-F52A32B4C4D5}" type="slidenum">
              <a:rPr lang="en-US" smtClean="0"/>
              <a:t>10</a:t>
            </a:fld>
            <a:endParaRPr lang="en-US"/>
          </a:p>
        </p:txBody>
      </p:sp>
    </p:spTree>
    <p:extLst>
      <p:ext uri="{BB962C8B-B14F-4D97-AF65-F5344CB8AC3E}">
        <p14:creationId xmlns:p14="http://schemas.microsoft.com/office/powerpoint/2010/main" val="2495886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DBB381-A163-0840-971E-F52A32B4C4D5}" type="slidenum">
              <a:rPr lang="en-US" smtClean="0"/>
              <a:t>11</a:t>
            </a:fld>
            <a:endParaRPr lang="en-US"/>
          </a:p>
        </p:txBody>
      </p:sp>
    </p:spTree>
    <p:extLst>
      <p:ext uri="{BB962C8B-B14F-4D97-AF65-F5344CB8AC3E}">
        <p14:creationId xmlns:p14="http://schemas.microsoft.com/office/powerpoint/2010/main" val="1226100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341ECD-6846-804B-9BF6-CC91ED7B6D04}" type="slidenum">
              <a:rPr lang="en-US" smtClean="0"/>
              <a:t>12</a:t>
            </a:fld>
            <a:endParaRPr lang="en-US"/>
          </a:p>
        </p:txBody>
      </p:sp>
    </p:spTree>
    <p:extLst>
      <p:ext uri="{BB962C8B-B14F-4D97-AF65-F5344CB8AC3E}">
        <p14:creationId xmlns:p14="http://schemas.microsoft.com/office/powerpoint/2010/main" val="2604387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1BDBB381-A163-0840-971E-F52A32B4C4D5}" type="slidenum">
              <a:rPr lang="en-US" smtClean="0"/>
              <a:t>13</a:t>
            </a:fld>
            <a:endParaRPr lang="en-US"/>
          </a:p>
        </p:txBody>
      </p:sp>
    </p:spTree>
    <p:extLst>
      <p:ext uri="{BB962C8B-B14F-4D97-AF65-F5344CB8AC3E}">
        <p14:creationId xmlns:p14="http://schemas.microsoft.com/office/powerpoint/2010/main" val="3691176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341ECD-6846-804B-9BF6-CC91ED7B6D04}" type="slidenum">
              <a:rPr lang="en-US" smtClean="0"/>
              <a:t>14</a:t>
            </a:fld>
            <a:endParaRPr lang="en-US"/>
          </a:p>
        </p:txBody>
      </p:sp>
    </p:spTree>
    <p:extLst>
      <p:ext uri="{BB962C8B-B14F-4D97-AF65-F5344CB8AC3E}">
        <p14:creationId xmlns:p14="http://schemas.microsoft.com/office/powerpoint/2010/main" val="1781823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A3341ECD-6846-804B-9BF6-CC91ED7B6D04}" type="slidenum">
              <a:rPr lang="en-US" smtClean="0"/>
              <a:t>15</a:t>
            </a:fld>
            <a:endParaRPr lang="en-US"/>
          </a:p>
        </p:txBody>
      </p:sp>
    </p:spTree>
    <p:extLst>
      <p:ext uri="{BB962C8B-B14F-4D97-AF65-F5344CB8AC3E}">
        <p14:creationId xmlns:p14="http://schemas.microsoft.com/office/powerpoint/2010/main" val="2875729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341ECD-6846-804B-9BF6-CC91ED7B6D04}" type="slidenum">
              <a:rPr lang="en-US" smtClean="0"/>
              <a:t>16</a:t>
            </a:fld>
            <a:endParaRPr lang="en-US"/>
          </a:p>
        </p:txBody>
      </p:sp>
    </p:spTree>
    <p:extLst>
      <p:ext uri="{BB962C8B-B14F-4D97-AF65-F5344CB8AC3E}">
        <p14:creationId xmlns:p14="http://schemas.microsoft.com/office/powerpoint/2010/main" val="667591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341ECD-6846-804B-9BF6-CC91ED7B6D04}" type="slidenum">
              <a:rPr lang="en-US" smtClean="0"/>
              <a:t>17</a:t>
            </a:fld>
            <a:endParaRPr lang="en-US"/>
          </a:p>
        </p:txBody>
      </p:sp>
    </p:spTree>
    <p:extLst>
      <p:ext uri="{BB962C8B-B14F-4D97-AF65-F5344CB8AC3E}">
        <p14:creationId xmlns:p14="http://schemas.microsoft.com/office/powerpoint/2010/main" val="936017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341ECD-6846-804B-9BF6-CC91ED7B6D04}" type="slidenum">
              <a:rPr lang="en-US" smtClean="0"/>
              <a:t>18</a:t>
            </a:fld>
            <a:endParaRPr lang="en-US"/>
          </a:p>
        </p:txBody>
      </p:sp>
    </p:spTree>
    <p:extLst>
      <p:ext uri="{BB962C8B-B14F-4D97-AF65-F5344CB8AC3E}">
        <p14:creationId xmlns:p14="http://schemas.microsoft.com/office/powerpoint/2010/main" val="1860814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341ECD-6846-804B-9BF6-CC91ED7B6D04}" type="slidenum">
              <a:rPr lang="en-US" smtClean="0"/>
              <a:t>19</a:t>
            </a:fld>
            <a:endParaRPr lang="en-US"/>
          </a:p>
        </p:txBody>
      </p:sp>
    </p:spTree>
    <p:extLst>
      <p:ext uri="{BB962C8B-B14F-4D97-AF65-F5344CB8AC3E}">
        <p14:creationId xmlns:p14="http://schemas.microsoft.com/office/powerpoint/2010/main" val="3979515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341ECD-6846-804B-9BF6-CC91ED7B6D04}" type="slidenum">
              <a:rPr lang="en-US" smtClean="0"/>
              <a:t>2</a:t>
            </a:fld>
            <a:endParaRPr lang="en-US"/>
          </a:p>
        </p:txBody>
      </p:sp>
    </p:spTree>
    <p:extLst>
      <p:ext uri="{BB962C8B-B14F-4D97-AF65-F5344CB8AC3E}">
        <p14:creationId xmlns:p14="http://schemas.microsoft.com/office/powerpoint/2010/main" val="1130351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341ECD-6846-804B-9BF6-CC91ED7B6D04}" type="slidenum">
              <a:rPr lang="en-US" smtClean="0"/>
              <a:t>20</a:t>
            </a:fld>
            <a:endParaRPr lang="en-US"/>
          </a:p>
        </p:txBody>
      </p:sp>
    </p:spTree>
    <p:extLst>
      <p:ext uri="{BB962C8B-B14F-4D97-AF65-F5344CB8AC3E}">
        <p14:creationId xmlns:p14="http://schemas.microsoft.com/office/powerpoint/2010/main" val="3675206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4F2590B-3CC6-4388-9990-C05B4E6CF654}" type="slidenum">
              <a:rPr lang="en-US" smtClean="0"/>
              <a:pPr>
                <a:defRPr/>
              </a:pPr>
              <a:t>21</a:t>
            </a:fld>
            <a:endParaRPr lang="en-US"/>
          </a:p>
        </p:txBody>
      </p:sp>
    </p:spTree>
    <p:extLst>
      <p:ext uri="{BB962C8B-B14F-4D97-AF65-F5344CB8AC3E}">
        <p14:creationId xmlns:p14="http://schemas.microsoft.com/office/powerpoint/2010/main" val="986233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4F2590B-3CC6-4388-9990-C05B4E6CF654}" type="slidenum">
              <a:rPr lang="en-US" smtClean="0"/>
              <a:pPr>
                <a:defRPr/>
              </a:pPr>
              <a:t>22</a:t>
            </a:fld>
            <a:endParaRPr lang="en-US"/>
          </a:p>
        </p:txBody>
      </p:sp>
    </p:spTree>
    <p:extLst>
      <p:ext uri="{BB962C8B-B14F-4D97-AF65-F5344CB8AC3E}">
        <p14:creationId xmlns:p14="http://schemas.microsoft.com/office/powerpoint/2010/main" val="2903720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341ECD-6846-804B-9BF6-CC91ED7B6D04}" type="slidenum">
              <a:rPr lang="en-US" smtClean="0"/>
              <a:t>23</a:t>
            </a:fld>
            <a:endParaRPr lang="en-US"/>
          </a:p>
        </p:txBody>
      </p:sp>
    </p:spTree>
    <p:extLst>
      <p:ext uri="{BB962C8B-B14F-4D97-AF65-F5344CB8AC3E}">
        <p14:creationId xmlns:p14="http://schemas.microsoft.com/office/powerpoint/2010/main" val="1905765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341ECD-6846-804B-9BF6-CC91ED7B6D04}" type="slidenum">
              <a:rPr lang="en-US" smtClean="0"/>
              <a:t>24</a:t>
            </a:fld>
            <a:endParaRPr lang="en-US"/>
          </a:p>
        </p:txBody>
      </p:sp>
    </p:spTree>
    <p:extLst>
      <p:ext uri="{BB962C8B-B14F-4D97-AF65-F5344CB8AC3E}">
        <p14:creationId xmlns:p14="http://schemas.microsoft.com/office/powerpoint/2010/main" val="3423868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341ECD-6846-804B-9BF6-CC91ED7B6D04}" type="slidenum">
              <a:rPr lang="en-US" smtClean="0"/>
              <a:t>3</a:t>
            </a:fld>
            <a:endParaRPr lang="en-US"/>
          </a:p>
        </p:txBody>
      </p:sp>
    </p:spTree>
    <p:extLst>
      <p:ext uri="{BB962C8B-B14F-4D97-AF65-F5344CB8AC3E}">
        <p14:creationId xmlns:p14="http://schemas.microsoft.com/office/powerpoint/2010/main" val="3360168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341ECD-6846-804B-9BF6-CC91ED7B6D04}" type="slidenum">
              <a:rPr lang="en-US" smtClean="0"/>
              <a:t>4</a:t>
            </a:fld>
            <a:endParaRPr lang="en-US"/>
          </a:p>
        </p:txBody>
      </p:sp>
    </p:spTree>
    <p:extLst>
      <p:ext uri="{BB962C8B-B14F-4D97-AF65-F5344CB8AC3E}">
        <p14:creationId xmlns:p14="http://schemas.microsoft.com/office/powerpoint/2010/main" val="1262904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341ECD-6846-804B-9BF6-CC91ED7B6D04}" type="slidenum">
              <a:rPr lang="en-US" smtClean="0"/>
              <a:t>5</a:t>
            </a:fld>
            <a:endParaRPr lang="en-US"/>
          </a:p>
        </p:txBody>
      </p:sp>
    </p:spTree>
    <p:extLst>
      <p:ext uri="{BB962C8B-B14F-4D97-AF65-F5344CB8AC3E}">
        <p14:creationId xmlns:p14="http://schemas.microsoft.com/office/powerpoint/2010/main" val="1124074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341ECD-6846-804B-9BF6-CC91ED7B6D04}" type="slidenum">
              <a:rPr lang="en-US" smtClean="0"/>
              <a:t>6</a:t>
            </a:fld>
            <a:endParaRPr lang="en-US"/>
          </a:p>
        </p:txBody>
      </p:sp>
    </p:spTree>
    <p:extLst>
      <p:ext uri="{BB962C8B-B14F-4D97-AF65-F5344CB8AC3E}">
        <p14:creationId xmlns:p14="http://schemas.microsoft.com/office/powerpoint/2010/main" val="1390316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This upper-level course is to assist students in developing the skills necessary for success in law school, on the bar exam, and in practice.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Students will work on (1) learning how to read and analyze legal concepts, (2) synthesizing complicated materials, (3) communicating effectively both orally and in writing, (4) developing the essential skills for the mastery of their law school courses, and (5) improving their writing skills. Professors teaching this course will use a doctrinal subject of their choosing (e.g., agency, remedies, employment law) and teach students the mastery of skills involved in identifying legal issues, understanding and using rules of law, and using and analyzing facts. Students will have multiple opportunities for practice and feedback and will engage in exercises designed to help students master the skill of legal analysis using a doctrinal subject as a framework for doing so [Admission by permission only]</a:t>
            </a:r>
            <a:endParaRPr lang="en-US"/>
          </a:p>
        </p:txBody>
      </p:sp>
      <p:sp>
        <p:nvSpPr>
          <p:cNvPr id="4" name="Slide Number Placeholder 3"/>
          <p:cNvSpPr>
            <a:spLocks noGrp="1"/>
          </p:cNvSpPr>
          <p:nvPr>
            <p:ph type="sldNum" sz="quarter" idx="5"/>
          </p:nvPr>
        </p:nvSpPr>
        <p:spPr/>
        <p:txBody>
          <a:bodyPr/>
          <a:lstStyle/>
          <a:p>
            <a:fld id="{A3341ECD-6846-804B-9BF6-CC91ED7B6D04}" type="slidenum">
              <a:rPr lang="en-US" smtClean="0"/>
              <a:t>7</a:t>
            </a:fld>
            <a:endParaRPr lang="en-US"/>
          </a:p>
        </p:txBody>
      </p:sp>
    </p:spTree>
    <p:extLst>
      <p:ext uri="{BB962C8B-B14F-4D97-AF65-F5344CB8AC3E}">
        <p14:creationId xmlns:p14="http://schemas.microsoft.com/office/powerpoint/2010/main" val="2856373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A3341ECD-6846-804B-9BF6-CC91ED7B6D04}" type="slidenum">
              <a:rPr lang="en-US" smtClean="0"/>
              <a:t>8</a:t>
            </a:fld>
            <a:endParaRPr lang="en-US"/>
          </a:p>
        </p:txBody>
      </p:sp>
    </p:spTree>
    <p:extLst>
      <p:ext uri="{BB962C8B-B14F-4D97-AF65-F5344CB8AC3E}">
        <p14:creationId xmlns:p14="http://schemas.microsoft.com/office/powerpoint/2010/main" val="960481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DBB381-A163-0840-971E-F52A32B4C4D5}" type="slidenum">
              <a:rPr lang="en-US" smtClean="0"/>
              <a:t>9</a:t>
            </a:fld>
            <a:endParaRPr lang="en-US"/>
          </a:p>
        </p:txBody>
      </p:sp>
    </p:spTree>
    <p:extLst>
      <p:ext uri="{BB962C8B-B14F-4D97-AF65-F5344CB8AC3E}">
        <p14:creationId xmlns:p14="http://schemas.microsoft.com/office/powerpoint/2010/main" val="2735526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3006" y="4687269"/>
            <a:ext cx="6858000" cy="88011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1803006" y="1745450"/>
            <a:ext cx="6858000" cy="2387600"/>
          </a:xfrm>
        </p:spPr>
        <p:txBody>
          <a:bodyPr anchor="b"/>
          <a:lstStyle>
            <a:lvl1pPr algn="l">
              <a:defRPr sz="6000">
                <a:solidFill>
                  <a:srgbClr val="1675A9"/>
                </a:solidFill>
              </a:defRPr>
            </a:lvl1p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5278" y="388011"/>
            <a:ext cx="2745728" cy="66536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371600" cy="6858000"/>
          </a:xfrm>
          <a:prstGeom prst="rect">
            <a:avLst/>
          </a:prstGeom>
        </p:spPr>
      </p:pic>
      <p:cxnSp>
        <p:nvCxnSpPr>
          <p:cNvPr id="8" name="Straight Connector 7"/>
          <p:cNvCxnSpPr/>
          <p:nvPr userDrawn="1"/>
        </p:nvCxnSpPr>
        <p:spPr>
          <a:xfrm>
            <a:off x="1803006" y="4410159"/>
            <a:ext cx="6858000" cy="0"/>
          </a:xfrm>
          <a:prstGeom prst="line">
            <a:avLst/>
          </a:prstGeom>
          <a:ln w="12700">
            <a:solidFill>
              <a:srgbClr val="1675A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15069" y="4394959"/>
            <a:ext cx="6702734" cy="1325563"/>
          </a:xfrm>
        </p:spPr>
        <p:txBody>
          <a:bodyPr/>
          <a:lstStyle>
            <a:lvl1pPr algn="ctr">
              <a:defRPr>
                <a:solidFill>
                  <a:schemeClr val="tx1"/>
                </a:solidFill>
              </a:defRPr>
            </a:lvl1pPr>
          </a:lstStyle>
          <a:p>
            <a:r>
              <a:rPr lang="en-US"/>
              <a:t>CLICK TO EDIT MASTER 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0899" y="2266291"/>
            <a:ext cx="5251074" cy="127247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371600" cy="6858000"/>
          </a:xfrm>
          <a:prstGeom prst="rect">
            <a:avLst/>
          </a:prstGeom>
        </p:spPr>
      </p:pic>
    </p:spTree>
    <p:extLst>
      <p:ext uri="{BB962C8B-B14F-4D97-AF65-F5344CB8AC3E}">
        <p14:creationId xmlns:p14="http://schemas.microsoft.com/office/powerpoint/2010/main" val="2060481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8081" y="1963144"/>
            <a:ext cx="7277269" cy="4073514"/>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1238081" y="637581"/>
            <a:ext cx="7277269" cy="1325563"/>
          </a:xfrm>
        </p:spPr>
        <p:txBody>
          <a:bodyPr/>
          <a:lstStyle>
            <a:lvl1pPr>
              <a:defRPr>
                <a:solidFill>
                  <a:srgbClr val="1675A9"/>
                </a:solidFill>
              </a:defRPr>
            </a:lvl1pPr>
          </a:lstStyle>
          <a:p>
            <a:r>
              <a:rPr lang="en-US"/>
              <a:t>CLICK TO EDIT MASTER TITLE STYLE</a:t>
            </a: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r="51623"/>
          <a:stretch/>
        </p:blipFill>
        <p:spPr>
          <a:xfrm>
            <a:off x="0" y="0"/>
            <a:ext cx="663547"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84022" y="6204574"/>
            <a:ext cx="1831328" cy="44377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38081" y="1726615"/>
            <a:ext cx="3568588" cy="4301951"/>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17062" y="1726615"/>
            <a:ext cx="3563024" cy="4301951"/>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1238081" y="401052"/>
            <a:ext cx="7342005" cy="1325563"/>
          </a:xfrm>
        </p:spPr>
        <p:txBody>
          <a:bodyPr/>
          <a:lstStyle>
            <a:lvl1pPr>
              <a:defRPr>
                <a:solidFill>
                  <a:srgbClr val="1675A9"/>
                </a:solidFill>
              </a:defRPr>
            </a:lvl1p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84022" y="6204574"/>
            <a:ext cx="1831328" cy="443779"/>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r="51623"/>
          <a:stretch/>
        </p:blipFill>
        <p:spPr>
          <a:xfrm>
            <a:off x="0" y="0"/>
            <a:ext cx="663547"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080" y="1801407"/>
            <a:ext cx="356858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39272" y="2620292"/>
            <a:ext cx="3567397" cy="34487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960418" y="1801407"/>
            <a:ext cx="35644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60419" y="2620292"/>
            <a:ext cx="3564458" cy="34487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1238081" y="470816"/>
            <a:ext cx="7277269" cy="1325563"/>
          </a:xfrm>
        </p:spPr>
        <p:txBody>
          <a:bodyPr/>
          <a:lstStyle>
            <a:lvl1pPr>
              <a:defRPr>
                <a:solidFill>
                  <a:srgbClr val="1675A9"/>
                </a:solidFill>
              </a:defRPr>
            </a:lvl1pPr>
          </a:lstStyle>
          <a:p>
            <a:r>
              <a:rPr lang="en-US"/>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84022" y="6204574"/>
            <a:ext cx="1831328" cy="443779"/>
          </a:xfrm>
          <a:prstGeom prst="rect">
            <a:avLst/>
          </a:prstGeom>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r="51623"/>
          <a:stretch/>
        </p:blipFill>
        <p:spPr>
          <a:xfrm>
            <a:off x="0" y="0"/>
            <a:ext cx="663547" cy="685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9B8877-46AC-4249-B461-2BC95DC7A668}" type="datetimeFigureOut">
              <a:rPr lang="en-US" smtClean="0"/>
              <a:t>3/26/2020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1375D9-45FB-5C46-95F7-A49F83E6DCEA}"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r="51623"/>
          <a:stretch/>
        </p:blipFill>
        <p:spPr>
          <a:xfrm>
            <a:off x="0" y="0"/>
            <a:ext cx="663547"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246173" y="1826277"/>
            <a:ext cx="7269177" cy="41840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1246173" y="500714"/>
            <a:ext cx="7269177" cy="1325563"/>
          </a:xfrm>
        </p:spPr>
        <p:txBody>
          <a:bodyPr/>
          <a:lstStyle>
            <a:lvl1pPr>
              <a:defRPr>
                <a:solidFill>
                  <a:srgbClr val="1675A9"/>
                </a:solidFill>
              </a:defRPr>
            </a:lvl1p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84022" y="6204574"/>
            <a:ext cx="1831328" cy="443779"/>
          </a:xfrm>
          <a:prstGeom prst="rect">
            <a:avLst/>
          </a:prstGeom>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r="51623"/>
          <a:stretch/>
        </p:blipFill>
        <p:spPr>
          <a:xfrm>
            <a:off x="0" y="0"/>
            <a:ext cx="663547"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pPr>
              <a:defRPr/>
            </a:pPr>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F11EE467-D4C3-472C-B801-BDA506E37448}" type="slidenum">
              <a:rPr lang="en-US" smtClean="0"/>
              <a:pPr>
                <a:defRPr/>
              </a:pPr>
              <a:t>‹#›</a:t>
            </a:fld>
            <a:endParaRPr lang="en-US"/>
          </a:p>
        </p:txBody>
      </p:sp>
      <p:sp>
        <p:nvSpPr>
          <p:cNvPr id="14" name="Footer Placeholder 13"/>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361016822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3649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100">
                <a:solidFill>
                  <a:schemeClr val="tx1">
                    <a:tint val="75000"/>
                  </a:schemeClr>
                </a:solidFill>
                <a:latin typeface="Arial" charset="0"/>
                <a:ea typeface="Arial" charset="0"/>
                <a:cs typeface="Arial" charset="0"/>
              </a:defRPr>
            </a:lvl1pPr>
          </a:lstStyle>
          <a:p>
            <a:fld id="{C99B8877-46AC-4249-B461-2BC95DC7A668}" type="datetimeFigureOut">
              <a:rPr lang="en-US" smtClean="0"/>
              <a:pPr/>
              <a:t>3/26/2020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1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100">
                <a:solidFill>
                  <a:schemeClr val="tx1">
                    <a:tint val="75000"/>
                  </a:schemeClr>
                </a:solidFill>
                <a:latin typeface="Arial" charset="0"/>
                <a:ea typeface="Arial" charset="0"/>
                <a:cs typeface="Arial" charset="0"/>
              </a:defRPr>
            </a:lvl1pPr>
          </a:lstStyle>
          <a:p>
            <a:fld id="{BC1375D9-45FB-5C46-95F7-A49F83E6DCEA}" type="slidenum">
              <a:rPr lang="en-US" smtClean="0"/>
              <a:pPr/>
              <a:t>‹#›</a:t>
            </a:fld>
            <a:endParaRPr lang="en-US"/>
          </a:p>
        </p:txBody>
      </p:sp>
    </p:spTree>
    <p:extLst>
      <p:ext uri="{BB962C8B-B14F-4D97-AF65-F5344CB8AC3E}">
        <p14:creationId xmlns:p14="http://schemas.microsoft.com/office/powerpoint/2010/main" val="132638832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4" r:id="rId4"/>
    <p:sldLayoutId id="2147483665" r:id="rId5"/>
    <p:sldLayoutId id="2147483667" r:id="rId6"/>
    <p:sldLayoutId id="2147483670" r:id="rId7"/>
    <p:sldLayoutId id="2147483673" r:id="rId8"/>
  </p:sldLayoutIdLst>
  <p:txStyles>
    <p:titleStyle>
      <a:lvl1pPr algn="l" defTabSz="914400" rtl="0" eaLnBrk="1" latinLnBrk="0" hangingPunct="1">
        <a:lnSpc>
          <a:spcPct val="90000"/>
        </a:lnSpc>
        <a:spcBef>
          <a:spcPct val="0"/>
        </a:spcBef>
        <a:buNone/>
        <a:defRPr sz="4400" kern="1200">
          <a:solidFill>
            <a:srgbClr val="1675A9"/>
          </a:solidFill>
          <a:latin typeface="Impact" charset="0"/>
          <a:ea typeface="Impact" charset="0"/>
          <a:cs typeface="Impac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charset="0"/>
          <a:ea typeface="Century Gothic" charset="0"/>
          <a:cs typeface="Century Gothic"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hyperlink" Target="http://www.ubalt.edu/about-ub/offices-and-services/records-and-registration/How-Tos.cfm" TargetMode="External"/><Relationship Id="rId3" Type="http://schemas.openxmlformats.org/officeDocument/2006/relationships/slideLayout" Target="../slideLayouts/slideLayout3.xml"/><Relationship Id="rId7" Type="http://schemas.openxmlformats.org/officeDocument/2006/relationships/hyperlink" Target="http://law.ubalt.edu/academics/academic-calendar.cfm"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law.ubalt.edu/academics/Semester.cfm" TargetMode="External"/><Relationship Id="rId5" Type="http://schemas.openxmlformats.org/officeDocument/2006/relationships/hyperlink" Target="http://law.ubalt.edu/" TargetMode="External"/><Relationship Id="rId4" Type="http://schemas.openxmlformats.org/officeDocument/2006/relationships/notesSlide" Target="../notesSlides/notesSlide15.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www.ubalt.edu/downloads/courseschedule/pdf/UBSR201A.pdf" TargetMode="External"/><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mailto:khickey@ubalt.edu" TargetMode="External"/><Relationship Id="rId5" Type="http://schemas.openxmlformats.org/officeDocument/2006/relationships/hyperlink" Target="mailto:pmanrique@ubalt.edu" TargetMode="External"/><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hyperlink" Target="http://law.ubalt.edu/academics/policiesandprocedures/index.cfm" TargetMode="External"/><Relationship Id="rId3" Type="http://schemas.openxmlformats.org/officeDocument/2006/relationships/slideLayout" Target="../slideLayouts/slideLayout3.xml"/><Relationship Id="rId7" Type="http://schemas.openxmlformats.org/officeDocument/2006/relationships/hyperlink" Target="mailto:ublawacadaff@ubalt.edu"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law.ubalt.edu/academics/pdfs/Curriculum%20Planning%20Guide%20Entering%20Fall%202018%20to%20Present.pdf" TargetMode="External"/><Relationship Id="rId5" Type="http://schemas.openxmlformats.org/officeDocument/2006/relationships/hyperlink" Target="http://www.ubalt.edu/about-ub/offices-and-services/records-and-registration/How-Tos.cfm" TargetMode="External"/><Relationship Id="rId10" Type="http://schemas.openxmlformats.org/officeDocument/2006/relationships/image" Target="../media/image3.png"/><Relationship Id="rId4" Type="http://schemas.openxmlformats.org/officeDocument/2006/relationships/notesSlide" Target="../notesSlides/notesSlide9.xml"/><Relationship Id="rId9" Type="http://schemas.openxmlformats.org/officeDocument/2006/relationships/hyperlink" Target="http://law.ubalt.edu/academics/course_planning/index.cf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926" y="444396"/>
            <a:ext cx="6702734" cy="1325563"/>
          </a:xfrm>
        </p:spPr>
        <p:txBody>
          <a:bodyPr>
            <a:normAutofit fontScale="90000"/>
          </a:bodyPr>
          <a:lstStyle/>
          <a:p>
            <a:r>
              <a:rPr lang="en-US">
                <a:latin typeface="Impact"/>
              </a:rPr>
              <a:t>First Year Day Student </a:t>
            </a:r>
            <a:br>
              <a:rPr lang="en-US"/>
            </a:br>
            <a:r>
              <a:rPr lang="en-US">
                <a:latin typeface="Impact"/>
              </a:rPr>
              <a:t>Advising Session </a:t>
            </a:r>
            <a:br>
              <a:rPr lang="en-US"/>
            </a:br>
            <a:r>
              <a:rPr lang="en-US">
                <a:latin typeface="Impact"/>
              </a:rPr>
              <a:t>for Spring 2020</a:t>
            </a:r>
          </a:p>
        </p:txBody>
      </p:sp>
      <p:sp>
        <p:nvSpPr>
          <p:cNvPr id="6" name="Title 1">
            <a:extLst>
              <a:ext uri="{FF2B5EF4-FFF2-40B4-BE49-F238E27FC236}">
                <a16:creationId xmlns:a16="http://schemas.microsoft.com/office/drawing/2014/main" id="{630A5301-F2A1-47E6-BB51-E2D89147889E}"/>
              </a:ext>
            </a:extLst>
          </p:cNvPr>
          <p:cNvSpPr txBox="1">
            <a:spLocks/>
          </p:cNvSpPr>
          <p:nvPr/>
        </p:nvSpPr>
        <p:spPr>
          <a:xfrm>
            <a:off x="1752926" y="4263283"/>
            <a:ext cx="6702734" cy="1325563"/>
          </a:xfrm>
          <a:prstGeom prst="rect">
            <a:avLst/>
          </a:prstGeom>
        </p:spPr>
        <p:txBody>
          <a:bodyPr vert="horz" lIns="91440" tIns="45720" rIns="91440" bIns="45720" rtlCol="0" anchor="ctr">
            <a:normAutofit fontScale="60000" lnSpcReduction="20000"/>
          </a:bodyPr>
          <a:lstStyle>
            <a:lvl1pPr algn="ctr" defTabSz="914400" rtl="0" eaLnBrk="1" latinLnBrk="0" hangingPunct="1">
              <a:lnSpc>
                <a:spcPct val="90000"/>
              </a:lnSpc>
              <a:spcBef>
                <a:spcPct val="0"/>
              </a:spcBef>
              <a:buNone/>
              <a:defRPr sz="4400" kern="1200">
                <a:solidFill>
                  <a:schemeClr val="tx1"/>
                </a:solidFill>
                <a:latin typeface="Impact" charset="0"/>
                <a:ea typeface="Impact" charset="0"/>
                <a:cs typeface="Impact" charset="0"/>
              </a:defRPr>
            </a:lvl1pPr>
          </a:lstStyle>
          <a:p>
            <a:r>
              <a:rPr lang="en-US">
                <a:latin typeface="Impact"/>
              </a:rPr>
              <a:t>Featuring:</a:t>
            </a:r>
          </a:p>
          <a:p>
            <a:endParaRPr lang="en-US" sz="2700">
              <a:latin typeface="Impact"/>
            </a:endParaRPr>
          </a:p>
          <a:p>
            <a:r>
              <a:rPr lang="en-US">
                <a:latin typeface="Impact"/>
              </a:rPr>
              <a:t>Dean of Students, Paul Manrique</a:t>
            </a:r>
          </a:p>
          <a:p>
            <a:r>
              <a:rPr lang="en-US">
                <a:latin typeface="Impact"/>
              </a:rPr>
              <a:t>Director of Law Student Support, Keri Hickey</a:t>
            </a:r>
          </a:p>
        </p:txBody>
      </p:sp>
      <p:pic>
        <p:nvPicPr>
          <p:cNvPr id="3" name="Audio 2">
            <a:hlinkClick r:id="" action="ppaction://media"/>
            <a:extLst>
              <a:ext uri="{FF2B5EF4-FFF2-40B4-BE49-F238E27FC236}">
                <a16:creationId xmlns:a16="http://schemas.microsoft.com/office/drawing/2014/main" id="{82E62643-44B6-4296-9693-52611FE1A4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6497341"/>
      </p:ext>
    </p:extLst>
  </p:cSld>
  <p:clrMapOvr>
    <a:masterClrMapping/>
  </p:clrMapOvr>
  <mc:AlternateContent xmlns:mc="http://schemas.openxmlformats.org/markup-compatibility/2006" xmlns:p14="http://schemas.microsoft.com/office/powerpoint/2010/main">
    <mc:Choice Requires="p14">
      <p:transition spd="slow" p14:dur="2000" advTm="47504"/>
    </mc:Choice>
    <mc:Fallback xmlns="">
      <p:transition spd="slow" advTm="47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Creating a roadmap</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30462138"/>
              </p:ext>
            </p:extLst>
          </p:nvPr>
        </p:nvGraphicFramePr>
        <p:xfrm>
          <a:off x="767954" y="2669795"/>
          <a:ext cx="7290195" cy="2754989"/>
        </p:xfrm>
        <a:graphic>
          <a:graphicData uri="http://schemas.openxmlformats.org/drawingml/2006/table">
            <a:tbl>
              <a:tblPr firstRow="1" bandRow="1">
                <a:tableStyleId>{21E4AEA4-8DFA-4A89-87EB-49C32662AFE0}</a:tableStyleId>
              </a:tblPr>
              <a:tblGrid>
                <a:gridCol w="766178">
                  <a:extLst>
                    <a:ext uri="{9D8B030D-6E8A-4147-A177-3AD203B41FA5}">
                      <a16:colId xmlns:a16="http://schemas.microsoft.com/office/drawing/2014/main" val="20000"/>
                    </a:ext>
                  </a:extLst>
                </a:gridCol>
                <a:gridCol w="2028933">
                  <a:extLst>
                    <a:ext uri="{9D8B030D-6E8A-4147-A177-3AD203B41FA5}">
                      <a16:colId xmlns:a16="http://schemas.microsoft.com/office/drawing/2014/main" val="20001"/>
                    </a:ext>
                  </a:extLst>
                </a:gridCol>
                <a:gridCol w="2247542">
                  <a:extLst>
                    <a:ext uri="{9D8B030D-6E8A-4147-A177-3AD203B41FA5}">
                      <a16:colId xmlns:a16="http://schemas.microsoft.com/office/drawing/2014/main" val="20002"/>
                    </a:ext>
                  </a:extLst>
                </a:gridCol>
                <a:gridCol w="2247542">
                  <a:extLst>
                    <a:ext uri="{9D8B030D-6E8A-4147-A177-3AD203B41FA5}">
                      <a16:colId xmlns:a16="http://schemas.microsoft.com/office/drawing/2014/main" val="1997375384"/>
                    </a:ext>
                  </a:extLst>
                </a:gridCol>
              </a:tblGrid>
              <a:tr h="607525">
                <a:tc>
                  <a:txBody>
                    <a:bodyPr/>
                    <a:lstStyle/>
                    <a:p>
                      <a:pPr algn="ctr"/>
                      <a:endParaRPr lang="en-US" sz="1400"/>
                    </a:p>
                  </a:txBody>
                  <a:tcPr marL="68580" marR="68580" marT="34290" marB="34290" anchor="ctr"/>
                </a:tc>
                <a:tc>
                  <a:txBody>
                    <a:bodyPr/>
                    <a:lstStyle/>
                    <a:p>
                      <a:pPr algn="ctr"/>
                      <a:r>
                        <a:rPr lang="en-US" sz="1800">
                          <a:solidFill>
                            <a:schemeClr val="bg1"/>
                          </a:solidFill>
                        </a:rPr>
                        <a:t>FALL</a:t>
                      </a:r>
                    </a:p>
                  </a:txBody>
                  <a:tcPr marL="68580" marR="68580" marT="34290" marB="34290" anchor="ctr"/>
                </a:tc>
                <a:tc>
                  <a:txBody>
                    <a:bodyPr/>
                    <a:lstStyle/>
                    <a:p>
                      <a:pPr algn="ctr"/>
                      <a:r>
                        <a:rPr lang="en-US" sz="1800">
                          <a:solidFill>
                            <a:schemeClr val="bg1"/>
                          </a:solidFill>
                        </a:rPr>
                        <a:t>SPRING</a:t>
                      </a:r>
                    </a:p>
                  </a:txBody>
                  <a:tcPr marL="68580" marR="68580" marT="34290" marB="34290" anchor="ctr"/>
                </a:tc>
                <a:tc>
                  <a:txBody>
                    <a:bodyPr/>
                    <a:lstStyle/>
                    <a:p>
                      <a:pPr algn="ctr"/>
                      <a:r>
                        <a:rPr lang="en-US" sz="1800">
                          <a:solidFill>
                            <a:schemeClr val="bg1"/>
                          </a:solidFill>
                        </a:rPr>
                        <a:t>SUMMER</a:t>
                      </a:r>
                    </a:p>
                  </a:txBody>
                  <a:tcPr marL="68580" marR="68580" marT="34290" marB="34290" anchor="ctr"/>
                </a:tc>
                <a:extLst>
                  <a:ext uri="{0D108BD9-81ED-4DB2-BD59-A6C34878D82A}">
                    <a16:rowId xmlns:a16="http://schemas.microsoft.com/office/drawing/2014/main" val="10000"/>
                  </a:ext>
                </a:extLst>
              </a:tr>
              <a:tr h="1073732">
                <a:tc>
                  <a:txBody>
                    <a:bodyPr/>
                    <a:lstStyle/>
                    <a:p>
                      <a:pPr algn="ctr"/>
                      <a:r>
                        <a:rPr lang="en-US" sz="1400" b="1"/>
                        <a:t>20/21</a:t>
                      </a:r>
                    </a:p>
                  </a:txBody>
                  <a:tcPr marL="68580" marR="68580" marT="34290" marB="34290" anchor="ctr"/>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1"/>
                  </a:ext>
                </a:extLst>
              </a:tr>
              <a:tr h="1073732">
                <a:tc>
                  <a:txBody>
                    <a:bodyPr/>
                    <a:lstStyle/>
                    <a:p>
                      <a:pPr algn="ctr"/>
                      <a:r>
                        <a:rPr lang="en-US" sz="1400" b="1"/>
                        <a:t>21/22</a:t>
                      </a:r>
                    </a:p>
                  </a:txBody>
                  <a:tcPr marL="68580" marR="68580" marT="34290" marB="34290" anchor="ctr"/>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2"/>
                  </a:ext>
                </a:extLst>
              </a:tr>
            </a:tbl>
          </a:graphicData>
        </a:graphic>
      </p:graphicFrame>
      <p:pic>
        <p:nvPicPr>
          <p:cNvPr id="3" name="Audio 2">
            <a:hlinkClick r:id="" action="ppaction://media"/>
            <a:extLst>
              <a:ext uri="{FF2B5EF4-FFF2-40B4-BE49-F238E27FC236}">
                <a16:creationId xmlns:a16="http://schemas.microsoft.com/office/drawing/2014/main" id="{F12D3EB5-44B4-450C-A8A6-9CA0BEC3E9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66969445"/>
      </p:ext>
    </p:extLst>
  </p:cSld>
  <p:clrMapOvr>
    <a:masterClrMapping/>
  </p:clrMapOvr>
  <mc:AlternateContent xmlns:mc="http://schemas.openxmlformats.org/markup-compatibility/2006" xmlns:p14="http://schemas.microsoft.com/office/powerpoint/2010/main">
    <mc:Choice Requires="p14">
      <p:transition spd="slow" p14:dur="2000" advTm="27344"/>
    </mc:Choice>
    <mc:Fallback xmlns="">
      <p:transition spd="slow" advTm="27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08225-50B7-444E-8309-1C0C611A5BB2}"/>
              </a:ext>
            </a:extLst>
          </p:cNvPr>
          <p:cNvSpPr>
            <a:spLocks noGrp="1"/>
          </p:cNvSpPr>
          <p:nvPr>
            <p:ph type="title"/>
          </p:nvPr>
        </p:nvSpPr>
        <p:spPr/>
        <p:txBody>
          <a:bodyPr/>
          <a:lstStyle/>
          <a:p>
            <a:r>
              <a:rPr lang="en-US"/>
              <a:t>A Word about taking courses elsewhere		</a:t>
            </a:r>
          </a:p>
        </p:txBody>
      </p:sp>
      <p:sp>
        <p:nvSpPr>
          <p:cNvPr id="3" name="Content Placeholder 2">
            <a:extLst>
              <a:ext uri="{FF2B5EF4-FFF2-40B4-BE49-F238E27FC236}">
                <a16:creationId xmlns:a16="http://schemas.microsoft.com/office/drawing/2014/main" id="{D08C3E74-45B0-BE4D-B36E-5FDFCC13FA42}"/>
              </a:ext>
            </a:extLst>
          </p:cNvPr>
          <p:cNvSpPr>
            <a:spLocks noGrp="1"/>
          </p:cNvSpPr>
          <p:nvPr>
            <p:ph idx="1"/>
          </p:nvPr>
        </p:nvSpPr>
        <p:spPr/>
        <p:txBody>
          <a:bodyPr/>
          <a:lstStyle/>
          <a:p>
            <a:pPr marL="0" indent="0">
              <a:buNone/>
            </a:pPr>
            <a:endParaRPr lang="en-US"/>
          </a:p>
          <a:p>
            <a:pPr>
              <a:buFont typeface="Wingdings" pitchFamily="2" charset="2"/>
              <a:buChar char="q"/>
            </a:pPr>
            <a:r>
              <a:rPr lang="en-US"/>
              <a:t> At Maryland Law &amp; Other Law Schools</a:t>
            </a:r>
            <a:br>
              <a:rPr lang="en-US"/>
            </a:br>
            <a:endParaRPr lang="en-US"/>
          </a:p>
          <a:p>
            <a:pPr>
              <a:buFont typeface="Wingdings" pitchFamily="2" charset="2"/>
              <a:buChar char="q"/>
            </a:pPr>
            <a:r>
              <a:rPr lang="en-US"/>
              <a:t> At other Graduate Schools</a:t>
            </a:r>
            <a:br>
              <a:rPr lang="en-US"/>
            </a:br>
            <a:endParaRPr lang="en-US"/>
          </a:p>
          <a:p>
            <a:pPr>
              <a:buFont typeface="Wingdings" pitchFamily="2" charset="2"/>
              <a:buChar char="q"/>
            </a:pPr>
            <a:r>
              <a:rPr lang="en-US"/>
              <a:t> Online Courses </a:t>
            </a:r>
            <a:br>
              <a:rPr lang="en-US"/>
            </a:br>
            <a:endParaRPr lang="en-US"/>
          </a:p>
          <a:p>
            <a:pPr>
              <a:buFont typeface="Wingdings" pitchFamily="2" charset="2"/>
              <a:buChar char="q"/>
            </a:pPr>
            <a:r>
              <a:rPr lang="en-US"/>
              <a:t> Abroad </a:t>
            </a:r>
          </a:p>
        </p:txBody>
      </p:sp>
      <p:pic>
        <p:nvPicPr>
          <p:cNvPr id="4" name="Audio 3">
            <a:hlinkClick r:id="" action="ppaction://media"/>
            <a:extLst>
              <a:ext uri="{FF2B5EF4-FFF2-40B4-BE49-F238E27FC236}">
                <a16:creationId xmlns:a16="http://schemas.microsoft.com/office/drawing/2014/main" id="{71BC8546-B30A-492D-B74C-3AE52654DF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62238204"/>
      </p:ext>
    </p:extLst>
  </p:cSld>
  <p:clrMapOvr>
    <a:masterClrMapping/>
  </p:clrMapOvr>
  <mc:AlternateContent xmlns:mc="http://schemas.openxmlformats.org/markup-compatibility/2006" xmlns:p14="http://schemas.microsoft.com/office/powerpoint/2010/main">
    <mc:Choice Requires="p14">
      <p:transition spd="slow" p14:dur="2000" advTm="119035"/>
    </mc:Choice>
    <mc:Fallback xmlns="">
      <p:transition spd="slow" advTm="119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a:solidFill>
                  <a:schemeClr val="accent1"/>
                </a:solidFill>
              </a:rPr>
              <a:t>Clinical Education – Introduction </a:t>
            </a:r>
            <a:endParaRPr lang="en-US"/>
          </a:p>
        </p:txBody>
      </p:sp>
      <p:pic>
        <p:nvPicPr>
          <p:cNvPr id="2" name="Picture 5" descr="A person standing in front of a building&#10;&#10;Description generated with high confidence">
            <a:extLst>
              <a:ext uri="{FF2B5EF4-FFF2-40B4-BE49-F238E27FC236}">
                <a16:creationId xmlns:a16="http://schemas.microsoft.com/office/drawing/2014/main" id="{EA9A8A48-F57E-456F-A547-926C87AEC1F3}"/>
              </a:ext>
            </a:extLst>
          </p:cNvPr>
          <p:cNvPicPr>
            <a:picLocks noChangeAspect="1"/>
          </p:cNvPicPr>
          <p:nvPr/>
        </p:nvPicPr>
        <p:blipFill>
          <a:blip r:embed="rId5"/>
          <a:stretch>
            <a:fillRect/>
          </a:stretch>
        </p:blipFill>
        <p:spPr>
          <a:xfrm>
            <a:off x="1234353" y="1934441"/>
            <a:ext cx="1704975" cy="2209800"/>
          </a:xfrm>
          <a:prstGeom prst="rect">
            <a:avLst/>
          </a:prstGeom>
        </p:spPr>
      </p:pic>
      <p:pic>
        <p:nvPicPr>
          <p:cNvPr id="9" name="Picture 9" descr="A screenshot of a cell phone&#10;&#10;Description generated with very high confidence">
            <a:extLst>
              <a:ext uri="{FF2B5EF4-FFF2-40B4-BE49-F238E27FC236}">
                <a16:creationId xmlns:a16="http://schemas.microsoft.com/office/drawing/2014/main" id="{E14D9D36-8ADF-457C-ACB7-6749A71EF17D}"/>
              </a:ext>
            </a:extLst>
          </p:cNvPr>
          <p:cNvPicPr>
            <a:picLocks noGrp="1" noChangeAspect="1"/>
          </p:cNvPicPr>
          <p:nvPr>
            <p:ph sz="half" idx="1"/>
          </p:nvPr>
        </p:nvPicPr>
        <p:blipFill>
          <a:blip r:embed="rId6"/>
          <a:stretch>
            <a:fillRect/>
          </a:stretch>
        </p:blipFill>
        <p:spPr>
          <a:xfrm>
            <a:off x="3065150" y="1722867"/>
            <a:ext cx="5690063" cy="4092967"/>
          </a:xfrm>
        </p:spPr>
      </p:pic>
      <p:pic>
        <p:nvPicPr>
          <p:cNvPr id="3" name="Audio 2">
            <a:hlinkClick r:id="" action="ppaction://media"/>
            <a:extLst>
              <a:ext uri="{FF2B5EF4-FFF2-40B4-BE49-F238E27FC236}">
                <a16:creationId xmlns:a16="http://schemas.microsoft.com/office/drawing/2014/main" id="{1660092B-3B0C-4831-92CD-76D85373D1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95260678"/>
      </p:ext>
    </p:extLst>
  </p:cSld>
  <p:clrMapOvr>
    <a:masterClrMapping/>
  </p:clrMapOvr>
  <mc:AlternateContent xmlns:mc="http://schemas.openxmlformats.org/markup-compatibility/2006" xmlns:p14="http://schemas.microsoft.com/office/powerpoint/2010/main">
    <mc:Choice Requires="p14">
      <p:transition spd="slow" p14:dur="2000" advTm="44162"/>
    </mc:Choice>
    <mc:Fallback xmlns="">
      <p:transition spd="slow" advTm="44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C3E74-45B0-BE4D-B36E-5FDFCC13FA42}"/>
              </a:ext>
            </a:extLst>
          </p:cNvPr>
          <p:cNvSpPr>
            <a:spLocks noGrp="1"/>
          </p:cNvSpPr>
          <p:nvPr>
            <p:ph sz="half" idx="1"/>
          </p:nvPr>
        </p:nvSpPr>
        <p:spPr/>
        <p:txBody>
          <a:bodyPr vert="horz" lIns="91440" tIns="45720" rIns="91440" bIns="45720" rtlCol="0" anchor="t">
            <a:normAutofit/>
          </a:bodyPr>
          <a:lstStyle/>
          <a:p>
            <a:pPr marL="0" indent="0">
              <a:buNone/>
            </a:pPr>
            <a:r>
              <a:rPr lang="en-US" sz="1600" b="1">
                <a:latin typeface="Century Gothic"/>
              </a:rPr>
              <a:t>6 Credit Clinics:</a:t>
            </a:r>
            <a:endParaRPr lang="en-US" sz="1600"/>
          </a:p>
          <a:p>
            <a:r>
              <a:rPr lang="en-US" sz="1600">
                <a:latin typeface="Century Gothic"/>
              </a:rPr>
              <a:t>Civil Advocacy Clinic</a:t>
            </a:r>
            <a:br>
              <a:rPr lang="en-US" sz="1600"/>
            </a:br>
            <a:endParaRPr lang="en-US" sz="1600"/>
          </a:p>
          <a:p>
            <a:pPr>
              <a:buFont typeface="Arial" pitchFamily="2" charset="2"/>
              <a:buChar char="•"/>
            </a:pPr>
            <a:r>
              <a:rPr lang="en-US" sz="1600">
                <a:latin typeface="Century Gothic"/>
              </a:rPr>
              <a:t>Civil Advocacy Clinic: Topic – Human Trafficking Prevention Project*</a:t>
            </a:r>
            <a:endParaRPr lang="en-US" sz="1600"/>
          </a:p>
          <a:p>
            <a:pPr>
              <a:buFont typeface="Arial" pitchFamily="2" charset="2"/>
              <a:buChar char="•"/>
            </a:pPr>
            <a:r>
              <a:rPr lang="en-US" sz="1600">
                <a:latin typeface="Century Gothic"/>
              </a:rPr>
              <a:t>Community Development Clinic*</a:t>
            </a:r>
            <a:br>
              <a:rPr lang="en-US" sz="1600"/>
            </a:br>
            <a:endParaRPr lang="en-US" sz="1600"/>
          </a:p>
          <a:p>
            <a:pPr>
              <a:buFont typeface="Arial" pitchFamily="2" charset="2"/>
              <a:buChar char="•"/>
            </a:pPr>
            <a:r>
              <a:rPr lang="en-US" sz="1600">
                <a:latin typeface="Century Gothic"/>
              </a:rPr>
              <a:t>Criminal Practice Clinic</a:t>
            </a:r>
            <a:br>
              <a:rPr lang="en-US" sz="1600"/>
            </a:br>
            <a:endParaRPr lang="en-US" sz="1600"/>
          </a:p>
          <a:p>
            <a:pPr>
              <a:buFont typeface="Arial" pitchFamily="2" charset="2"/>
              <a:buChar char="•"/>
            </a:pPr>
            <a:r>
              <a:rPr lang="en-US" sz="1600">
                <a:latin typeface="Century Gothic"/>
              </a:rPr>
              <a:t> Family Law Clinic</a:t>
            </a:r>
            <a:endParaRPr lang="en-US" sz="1600"/>
          </a:p>
          <a:p>
            <a:pPr>
              <a:buFont typeface="Arial" pitchFamily="2" charset="2"/>
              <a:buChar char="•"/>
            </a:pPr>
            <a:endParaRPr lang="en-US" sz="1600">
              <a:latin typeface="Century Gothic"/>
            </a:endParaRPr>
          </a:p>
          <a:p>
            <a:pPr>
              <a:buFont typeface="Arial" pitchFamily="2" charset="2"/>
              <a:buChar char="•"/>
            </a:pPr>
            <a:r>
              <a:rPr lang="en-US" sz="1600">
                <a:latin typeface="Century Gothic"/>
              </a:rPr>
              <a:t>Immigrant Rights Clinic</a:t>
            </a:r>
            <a:endParaRPr lang="en-US" sz="1600"/>
          </a:p>
        </p:txBody>
      </p:sp>
      <p:sp>
        <p:nvSpPr>
          <p:cNvPr id="4" name="Content Placeholder 3">
            <a:extLst>
              <a:ext uri="{FF2B5EF4-FFF2-40B4-BE49-F238E27FC236}">
                <a16:creationId xmlns:a16="http://schemas.microsoft.com/office/drawing/2014/main" id="{E1A81E3C-283E-4CF1-B80D-978B50140847}"/>
              </a:ext>
            </a:extLst>
          </p:cNvPr>
          <p:cNvSpPr>
            <a:spLocks noGrp="1"/>
          </p:cNvSpPr>
          <p:nvPr>
            <p:ph sz="half" idx="2"/>
          </p:nvPr>
        </p:nvSpPr>
        <p:spPr/>
        <p:txBody>
          <a:bodyPr vert="horz" lIns="91440" tIns="45720" rIns="91440" bIns="45720" rtlCol="0" anchor="t">
            <a:normAutofit/>
          </a:bodyPr>
          <a:lstStyle/>
          <a:p>
            <a:r>
              <a:rPr lang="en-US" sz="1600">
                <a:latin typeface="Century Gothic"/>
              </a:rPr>
              <a:t>Innocence Project Clinic (2 semesters)*</a:t>
            </a:r>
            <a:endParaRPr lang="en-US"/>
          </a:p>
          <a:p>
            <a:r>
              <a:rPr lang="en-US" sz="1600">
                <a:latin typeface="Century Gothic"/>
              </a:rPr>
              <a:t>Legal Data &amp; Design Clinic*</a:t>
            </a:r>
            <a:endParaRPr lang="en-US"/>
          </a:p>
          <a:p>
            <a:r>
              <a:rPr lang="en-US" sz="1600">
                <a:latin typeface="Century Gothic"/>
              </a:rPr>
              <a:t>Tax Clinic*</a:t>
            </a:r>
            <a:endParaRPr lang="en-US"/>
          </a:p>
          <a:p>
            <a:r>
              <a:rPr lang="en-US" sz="1600">
                <a:latin typeface="Century Gothic"/>
              </a:rPr>
              <a:t>Veteran's Advocacy Clinic*</a:t>
            </a:r>
            <a:endParaRPr lang="en-US"/>
          </a:p>
          <a:p>
            <a:endParaRPr lang="en-US" sz="1600"/>
          </a:p>
          <a:p>
            <a:pPr marL="0" indent="0">
              <a:buNone/>
            </a:pPr>
            <a:r>
              <a:rPr lang="en-US" sz="1600" b="1">
                <a:latin typeface="Century Gothic"/>
              </a:rPr>
              <a:t>3 Credit Clinics:</a:t>
            </a:r>
            <a:endParaRPr lang="en-US" sz="1600" b="1"/>
          </a:p>
          <a:p>
            <a:r>
              <a:rPr lang="en-US" sz="1600">
                <a:latin typeface="Century Gothic"/>
              </a:rPr>
              <a:t>Mediation Clinic for Families*</a:t>
            </a:r>
            <a:endParaRPr lang="en-US" sz="1600"/>
          </a:p>
          <a:p>
            <a:r>
              <a:rPr lang="en-US" sz="1600">
                <a:latin typeface="Century Gothic"/>
              </a:rPr>
              <a:t>Mental Health Law Clinic</a:t>
            </a:r>
            <a:endParaRPr lang="en-US" sz="1600"/>
          </a:p>
          <a:p>
            <a:endParaRPr lang="en-US" sz="1600"/>
          </a:p>
          <a:p>
            <a:pPr marL="0" indent="0">
              <a:buNone/>
            </a:pPr>
            <a:r>
              <a:rPr lang="en-US" sz="1200">
                <a:latin typeface="Century Gothic"/>
              </a:rPr>
              <a:t>* these clinics are designed to accommodate evening students</a:t>
            </a:r>
            <a:endParaRPr lang="en-US" sz="1200"/>
          </a:p>
        </p:txBody>
      </p:sp>
      <p:sp>
        <p:nvSpPr>
          <p:cNvPr id="2" name="Title 1">
            <a:extLst>
              <a:ext uri="{FF2B5EF4-FFF2-40B4-BE49-F238E27FC236}">
                <a16:creationId xmlns:a16="http://schemas.microsoft.com/office/drawing/2014/main" id="{0DC08225-50B7-444E-8309-1C0C611A5BB2}"/>
              </a:ext>
            </a:extLst>
          </p:cNvPr>
          <p:cNvSpPr>
            <a:spLocks noGrp="1"/>
          </p:cNvSpPr>
          <p:nvPr>
            <p:ph type="title"/>
          </p:nvPr>
        </p:nvSpPr>
        <p:spPr/>
        <p:txBody>
          <a:bodyPr/>
          <a:lstStyle/>
          <a:p>
            <a:r>
              <a:rPr lang="en-US"/>
              <a:t>Available Clinics:		</a:t>
            </a:r>
          </a:p>
        </p:txBody>
      </p:sp>
      <p:pic>
        <p:nvPicPr>
          <p:cNvPr id="6" name="Audio 5">
            <a:hlinkClick r:id="" action="ppaction://media"/>
            <a:extLst>
              <a:ext uri="{FF2B5EF4-FFF2-40B4-BE49-F238E27FC236}">
                <a16:creationId xmlns:a16="http://schemas.microsoft.com/office/drawing/2014/main" id="{186A45CB-F5A2-45FB-A668-A6EC82D916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4459901"/>
      </p:ext>
    </p:extLst>
  </p:cSld>
  <p:clrMapOvr>
    <a:masterClrMapping/>
  </p:clrMapOvr>
  <mc:AlternateContent xmlns:mc="http://schemas.openxmlformats.org/markup-compatibility/2006" xmlns:p14="http://schemas.microsoft.com/office/powerpoint/2010/main">
    <mc:Choice Requires="p14">
      <p:transition spd="slow" p14:dur="2000" advTm="30275"/>
    </mc:Choice>
    <mc:Fallback xmlns="">
      <p:transition spd="slow" advTm="30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a:t>Advance Registration – March 30-April 7</a:t>
            </a:r>
          </a:p>
        </p:txBody>
      </p:sp>
      <p:sp>
        <p:nvSpPr>
          <p:cNvPr id="3" name="Title 2"/>
          <p:cNvSpPr>
            <a:spLocks noGrp="1"/>
          </p:cNvSpPr>
          <p:nvPr>
            <p:ph type="title"/>
          </p:nvPr>
        </p:nvSpPr>
        <p:spPr/>
        <p:txBody>
          <a:bodyPr/>
          <a:lstStyle/>
          <a:p>
            <a:r>
              <a:rPr lang="en-US"/>
              <a:t>How do I register?</a:t>
            </a:r>
          </a:p>
        </p:txBody>
      </p:sp>
      <p:pic>
        <p:nvPicPr>
          <p:cNvPr id="6" name="Audio 5">
            <a:hlinkClick r:id="" action="ppaction://media"/>
            <a:extLst>
              <a:ext uri="{FF2B5EF4-FFF2-40B4-BE49-F238E27FC236}">
                <a16:creationId xmlns:a16="http://schemas.microsoft.com/office/drawing/2014/main" id="{D3E7E5B6-9691-4411-9598-3424AB9501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92697118"/>
      </p:ext>
    </p:extLst>
  </p:cSld>
  <p:clrMapOvr>
    <a:masterClrMapping/>
  </p:clrMapOvr>
  <mc:AlternateContent xmlns:mc="http://schemas.openxmlformats.org/markup-compatibility/2006" xmlns:p14="http://schemas.microsoft.com/office/powerpoint/2010/main">
    <mc:Choice Requires="p14">
      <p:transition spd="slow" p14:dur="2000" advTm="21071"/>
    </mc:Choice>
    <mc:Fallback xmlns="">
      <p:transition spd="slow" advTm="21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marL="273050" indent="-273050">
              <a:lnSpc>
                <a:spcPct val="110000"/>
              </a:lnSpc>
              <a:spcBef>
                <a:spcPts val="0"/>
              </a:spcBef>
              <a:buSzPct val="85000"/>
              <a:buFontTx/>
              <a:buChar char="•"/>
            </a:pPr>
            <a:r>
              <a:rPr lang="en-US" sz="2600" b="1"/>
              <a:t>REGISTRATION BEGINS AT </a:t>
            </a:r>
            <a:r>
              <a:rPr lang="en-US" sz="2600" b="1" u="sng"/>
              <a:t>8:30am</a:t>
            </a:r>
            <a:r>
              <a:rPr lang="en-US" sz="2600" b="1"/>
              <a:t> on your enrollment date</a:t>
            </a:r>
          </a:p>
          <a:p>
            <a:pPr marL="730250" lvl="1" indent="-273050">
              <a:lnSpc>
                <a:spcPct val="110000"/>
              </a:lnSpc>
              <a:spcBef>
                <a:spcPts val="0"/>
              </a:spcBef>
              <a:buSzPct val="85000"/>
              <a:buFontTx/>
              <a:buChar char="•"/>
            </a:pPr>
            <a:r>
              <a:rPr lang="en-US" sz="2600"/>
              <a:t>Check for HOLDS before your enrollment appointment</a:t>
            </a:r>
          </a:p>
          <a:p>
            <a:pPr marL="730250" lvl="1" indent="-273050">
              <a:lnSpc>
                <a:spcPct val="110000"/>
              </a:lnSpc>
              <a:spcBef>
                <a:spcPts val="0"/>
              </a:spcBef>
              <a:buSzPct val="85000"/>
              <a:buFontTx/>
              <a:buChar char="•"/>
            </a:pPr>
            <a:r>
              <a:rPr lang="en-US" sz="2600"/>
              <a:t>Read the registration instructions every semester</a:t>
            </a:r>
          </a:p>
          <a:p>
            <a:pPr marL="273050" indent="-273050">
              <a:lnSpc>
                <a:spcPct val="110000"/>
              </a:lnSpc>
              <a:spcBef>
                <a:spcPts val="0"/>
              </a:spcBef>
              <a:buSzPct val="85000"/>
              <a:buFontTx/>
              <a:buChar char="•"/>
            </a:pPr>
            <a:r>
              <a:rPr lang="en-US" sz="2600" b="1"/>
              <a:t>Where to find useful information: </a:t>
            </a:r>
          </a:p>
          <a:p>
            <a:pPr marL="730250" lvl="1" indent="-273050">
              <a:lnSpc>
                <a:spcPct val="110000"/>
              </a:lnSpc>
              <a:spcBef>
                <a:spcPts val="0"/>
              </a:spcBef>
              <a:buSzPct val="85000"/>
              <a:buFontTx/>
              <a:buChar char="•"/>
            </a:pPr>
            <a:r>
              <a:rPr lang="en-US" sz="2600"/>
              <a:t>The Current Students Tab on the </a:t>
            </a:r>
            <a:r>
              <a:rPr lang="en-US" sz="2600">
                <a:hlinkClick r:id="rId5"/>
              </a:rPr>
              <a:t>School of Law website </a:t>
            </a:r>
            <a:r>
              <a:rPr lang="en-US" sz="2600"/>
              <a:t>allows you to access</a:t>
            </a:r>
          </a:p>
          <a:p>
            <a:pPr marL="1371600" lvl="2" indent="-457200">
              <a:lnSpc>
                <a:spcPct val="110000"/>
              </a:lnSpc>
              <a:spcBef>
                <a:spcPts val="0"/>
              </a:spcBef>
            </a:pPr>
            <a:r>
              <a:rPr lang="en-US" sz="2600">
                <a:hlinkClick r:id="rId6"/>
              </a:rPr>
              <a:t>Semester information</a:t>
            </a:r>
            <a:endParaRPr lang="en-US" sz="2600"/>
          </a:p>
          <a:p>
            <a:pPr marL="1828800" lvl="3" indent="-457200">
              <a:lnSpc>
                <a:spcPct val="110000"/>
              </a:lnSpc>
              <a:spcBef>
                <a:spcPts val="0"/>
              </a:spcBef>
            </a:pPr>
            <a:r>
              <a:rPr lang="en-US" sz="2600"/>
              <a:t>Class Schedule, Registration Instructions</a:t>
            </a:r>
          </a:p>
          <a:p>
            <a:pPr marL="1371600" lvl="2" indent="-457200">
              <a:lnSpc>
                <a:spcPct val="110000"/>
              </a:lnSpc>
              <a:spcBef>
                <a:spcPts val="0"/>
              </a:spcBef>
            </a:pPr>
            <a:r>
              <a:rPr lang="en-US" sz="2600">
                <a:hlinkClick r:id="rId7"/>
              </a:rPr>
              <a:t>Academic Calendar</a:t>
            </a:r>
            <a:endParaRPr lang="en-US" sz="2600"/>
          </a:p>
          <a:p>
            <a:pPr marL="1371600" lvl="2" indent="-457200">
              <a:lnSpc>
                <a:spcPct val="110000"/>
              </a:lnSpc>
              <a:spcBef>
                <a:spcPts val="0"/>
              </a:spcBef>
            </a:pPr>
            <a:r>
              <a:rPr lang="en-US" sz="2600"/>
              <a:t>Course Descriptions</a:t>
            </a:r>
          </a:p>
          <a:p>
            <a:pPr marL="273050" indent="-273050">
              <a:lnSpc>
                <a:spcPct val="110000"/>
              </a:lnSpc>
              <a:spcBef>
                <a:spcPts val="0"/>
              </a:spcBef>
              <a:buSzPct val="85000"/>
              <a:buFontTx/>
              <a:buChar char="•"/>
            </a:pPr>
            <a:r>
              <a:rPr lang="en-US" sz="2600">
                <a:hlinkClick r:id="rId8"/>
              </a:rPr>
              <a:t>How-To Guides for Students </a:t>
            </a:r>
            <a:r>
              <a:rPr lang="en-US" sz="2600"/>
              <a:t>available on Records and Registration web site</a:t>
            </a:r>
          </a:p>
          <a:p>
            <a:endParaRPr lang="en-US"/>
          </a:p>
        </p:txBody>
      </p:sp>
      <p:sp>
        <p:nvSpPr>
          <p:cNvPr id="3" name="Title 2"/>
          <p:cNvSpPr>
            <a:spLocks noGrp="1"/>
          </p:cNvSpPr>
          <p:nvPr>
            <p:ph type="title"/>
          </p:nvPr>
        </p:nvSpPr>
        <p:spPr/>
        <p:txBody>
          <a:bodyPr/>
          <a:lstStyle/>
          <a:p>
            <a:r>
              <a:rPr lang="en-US" b="1">
                <a:solidFill>
                  <a:schemeClr val="accent1"/>
                </a:solidFill>
              </a:rPr>
              <a:t>Registration - Basics </a:t>
            </a:r>
            <a:endParaRPr lang="en-US"/>
          </a:p>
        </p:txBody>
      </p:sp>
      <p:pic>
        <p:nvPicPr>
          <p:cNvPr id="5" name="Audio 4">
            <a:hlinkClick r:id="" action="ppaction://media"/>
            <a:extLst>
              <a:ext uri="{FF2B5EF4-FFF2-40B4-BE49-F238E27FC236}">
                <a16:creationId xmlns:a16="http://schemas.microsoft.com/office/drawing/2014/main" id="{5926E1A8-F072-411B-AF68-AAC59171594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80007993"/>
      </p:ext>
    </p:extLst>
  </p:cSld>
  <p:clrMapOvr>
    <a:masterClrMapping/>
  </p:clrMapOvr>
  <mc:AlternateContent xmlns:mc="http://schemas.openxmlformats.org/markup-compatibility/2006" xmlns:p14="http://schemas.microsoft.com/office/powerpoint/2010/main">
    <mc:Choice Requires="p14">
      <p:transition spd="slow" p14:dur="2000" advTm="31383"/>
    </mc:Choice>
    <mc:Fallback xmlns="">
      <p:transition spd="slow" advTm="31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pPr marL="273050" indent="-273050">
              <a:lnSpc>
                <a:spcPct val="110000"/>
              </a:lnSpc>
              <a:spcBef>
                <a:spcPts val="0"/>
              </a:spcBef>
              <a:buSzPct val="85000"/>
              <a:buFont typeface="Arial"/>
              <a:buChar char="•"/>
            </a:pPr>
            <a:r>
              <a:rPr lang="en-US" sz="2000" b="1">
                <a:latin typeface="Century Gothic"/>
              </a:rPr>
              <a:t>Maximum Credit Load</a:t>
            </a:r>
            <a:endParaRPr lang="en-US" sz="2000" b="1"/>
          </a:p>
          <a:p>
            <a:pPr marL="730250" lvl="1">
              <a:lnSpc>
                <a:spcPct val="110000"/>
              </a:lnSpc>
              <a:spcBef>
                <a:spcPts val="0"/>
              </a:spcBef>
              <a:buSzPct val="85000"/>
              <a:buFont typeface="Arial"/>
              <a:buChar char="•"/>
            </a:pPr>
            <a:r>
              <a:rPr lang="en-US" sz="2000">
                <a:latin typeface="Century Gothic"/>
              </a:rPr>
              <a:t>Full time – Maximum 16 credits</a:t>
            </a:r>
          </a:p>
          <a:p>
            <a:pPr marL="730250" lvl="1">
              <a:lnSpc>
                <a:spcPct val="110000"/>
              </a:lnSpc>
              <a:spcBef>
                <a:spcPts val="0"/>
              </a:spcBef>
              <a:buSzPct val="85000"/>
              <a:buFont typeface="Arial"/>
              <a:buChar char="•"/>
            </a:pPr>
            <a:r>
              <a:rPr lang="en-US" sz="2000">
                <a:latin typeface="Century Gothic"/>
              </a:rPr>
              <a:t>Part time – Maximum 12 credits</a:t>
            </a:r>
          </a:p>
          <a:p>
            <a:pPr marL="501650" lvl="1" indent="0">
              <a:lnSpc>
                <a:spcPct val="110000"/>
              </a:lnSpc>
              <a:spcBef>
                <a:spcPts val="0"/>
              </a:spcBef>
              <a:buSzPct val="85000"/>
              <a:buNone/>
            </a:pPr>
            <a:endParaRPr lang="en-US" sz="2000"/>
          </a:p>
          <a:p>
            <a:pPr marL="273050" indent="-273050">
              <a:lnSpc>
                <a:spcPct val="110000"/>
              </a:lnSpc>
              <a:spcBef>
                <a:spcPts val="0"/>
              </a:spcBef>
              <a:buSzPct val="85000"/>
              <a:buFont typeface="Arial"/>
              <a:buChar char="•"/>
            </a:pPr>
            <a:r>
              <a:rPr lang="en-US" sz="2000" b="1">
                <a:latin typeface="Century Gothic"/>
              </a:rPr>
              <a:t>Wait List Policy</a:t>
            </a:r>
          </a:p>
          <a:p>
            <a:pPr marL="730250" lvl="1" indent="-273050">
              <a:lnSpc>
                <a:spcPct val="110000"/>
              </a:lnSpc>
              <a:spcBef>
                <a:spcPts val="0"/>
              </a:spcBef>
              <a:buSzPct val="85000"/>
              <a:buFontTx/>
              <a:buChar char="•"/>
            </a:pPr>
            <a:r>
              <a:rPr lang="en-US" sz="2000">
                <a:latin typeface="Century Gothic"/>
              </a:rPr>
              <a:t>In order to move off a waitlist, the new course must not create a time conflict and may not exceed your maximum credit load for the term. You also cannot be enrolled in another section of the same course.</a:t>
            </a:r>
            <a:endParaRPr lang="en-US" sz="2000" b="1">
              <a:latin typeface="Century Gothic"/>
            </a:endParaRPr>
          </a:p>
          <a:p>
            <a:endParaRPr lang="en-US"/>
          </a:p>
        </p:txBody>
      </p:sp>
      <p:sp>
        <p:nvSpPr>
          <p:cNvPr id="3" name="Title 2"/>
          <p:cNvSpPr>
            <a:spLocks noGrp="1"/>
          </p:cNvSpPr>
          <p:nvPr>
            <p:ph type="title"/>
          </p:nvPr>
        </p:nvSpPr>
        <p:spPr/>
        <p:txBody>
          <a:bodyPr/>
          <a:lstStyle/>
          <a:p>
            <a:r>
              <a:rPr lang="en-US" b="1">
                <a:solidFill>
                  <a:schemeClr val="accent1"/>
                </a:solidFill>
              </a:rPr>
              <a:t>Registration - Basics </a:t>
            </a:r>
            <a:endParaRPr lang="en-US"/>
          </a:p>
        </p:txBody>
      </p:sp>
      <p:pic>
        <p:nvPicPr>
          <p:cNvPr id="4" name="Audio 3">
            <a:hlinkClick r:id="" action="ppaction://media"/>
            <a:extLst>
              <a:ext uri="{FF2B5EF4-FFF2-40B4-BE49-F238E27FC236}">
                <a16:creationId xmlns:a16="http://schemas.microsoft.com/office/drawing/2014/main" id="{5A981175-97FB-4E16-93A6-CF30AB799C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10400754"/>
      </p:ext>
    </p:extLst>
  </p:cSld>
  <p:clrMapOvr>
    <a:masterClrMapping/>
  </p:clrMapOvr>
  <mc:AlternateContent xmlns:mc="http://schemas.openxmlformats.org/markup-compatibility/2006" xmlns:p14="http://schemas.microsoft.com/office/powerpoint/2010/main">
    <mc:Choice Requires="p14">
      <p:transition spd="slow" p14:dur="2000" advTm="30917"/>
    </mc:Choice>
    <mc:Fallback xmlns="">
      <p:transition spd="slow" advTm="30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pPr marL="273050" indent="-273050">
              <a:lnSpc>
                <a:spcPct val="110000"/>
              </a:lnSpc>
              <a:spcBef>
                <a:spcPts val="0"/>
              </a:spcBef>
              <a:buSzPct val="85000"/>
              <a:buFontTx/>
              <a:buChar char="•"/>
            </a:pPr>
            <a:r>
              <a:rPr lang="en-US" sz="2000" b="1"/>
              <a:t>Section Numbers and Divisions</a:t>
            </a:r>
            <a:endParaRPr lang="en-US" sz="2000"/>
          </a:p>
          <a:p>
            <a:pPr marL="730250" lvl="1" indent="-273050">
              <a:lnSpc>
                <a:spcPct val="110000"/>
              </a:lnSpc>
              <a:spcBef>
                <a:spcPts val="0"/>
              </a:spcBef>
              <a:buSzPct val="85000"/>
              <a:buFontTx/>
              <a:buChar char="•"/>
            </a:pPr>
            <a:r>
              <a:rPr lang="en-US" sz="2000">
                <a:latin typeface="Century Gothic"/>
              </a:rPr>
              <a:t>Cross Division Registration – Class sections with numbers in the 300s or 400s are restricted to the day or evening section, respectively. </a:t>
            </a:r>
          </a:p>
          <a:p>
            <a:pPr marL="730250" lvl="1" indent="-273050">
              <a:lnSpc>
                <a:spcPct val="110000"/>
              </a:lnSpc>
              <a:spcBef>
                <a:spcPts val="0"/>
              </a:spcBef>
              <a:buSzPct val="85000"/>
              <a:buFontTx/>
              <a:buChar char="•"/>
            </a:pPr>
            <a:r>
              <a:rPr lang="en-US" sz="2000">
                <a:latin typeface="Century Gothic"/>
              </a:rPr>
              <a:t>You may not enroll or waitlist a class section that is restricted from you until cross-division registration.</a:t>
            </a:r>
          </a:p>
          <a:p>
            <a:pPr marL="730250" lvl="1" indent="-273050">
              <a:lnSpc>
                <a:spcPct val="110000"/>
              </a:lnSpc>
              <a:spcBef>
                <a:spcPts val="0"/>
              </a:spcBef>
              <a:buSzPct val="85000"/>
              <a:buFontTx/>
              <a:buChar char="•"/>
            </a:pPr>
            <a:r>
              <a:rPr lang="en-US" sz="2000">
                <a:latin typeface="Century Gothic"/>
              </a:rPr>
              <a:t>Cross division registration will open to all currently enrolled students on Tuesday, April 7 at 8:30am. </a:t>
            </a:r>
            <a:endParaRPr lang="en-US" sz="2600" b="1"/>
          </a:p>
          <a:p>
            <a:endParaRPr lang="en-US"/>
          </a:p>
        </p:txBody>
      </p:sp>
      <p:sp>
        <p:nvSpPr>
          <p:cNvPr id="3" name="Title 2"/>
          <p:cNvSpPr>
            <a:spLocks noGrp="1"/>
          </p:cNvSpPr>
          <p:nvPr>
            <p:ph type="title"/>
          </p:nvPr>
        </p:nvSpPr>
        <p:spPr/>
        <p:txBody>
          <a:bodyPr/>
          <a:lstStyle/>
          <a:p>
            <a:r>
              <a:rPr lang="en-US" b="1">
                <a:solidFill>
                  <a:schemeClr val="accent1"/>
                </a:solidFill>
              </a:rPr>
              <a:t>Registration - Basics </a:t>
            </a:r>
            <a:endParaRPr lang="en-US"/>
          </a:p>
        </p:txBody>
      </p:sp>
      <p:pic>
        <p:nvPicPr>
          <p:cNvPr id="6" name="Audio 5">
            <a:hlinkClick r:id="" action="ppaction://media"/>
            <a:extLst>
              <a:ext uri="{FF2B5EF4-FFF2-40B4-BE49-F238E27FC236}">
                <a16:creationId xmlns:a16="http://schemas.microsoft.com/office/drawing/2014/main" id="{799CAB9A-8C45-4B7B-A066-43A0B074C3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44483987"/>
      </p:ext>
    </p:extLst>
  </p:cSld>
  <p:clrMapOvr>
    <a:masterClrMapping/>
  </p:clrMapOvr>
  <mc:AlternateContent xmlns:mc="http://schemas.openxmlformats.org/markup-compatibility/2006" xmlns:p14="http://schemas.microsoft.com/office/powerpoint/2010/main">
    <mc:Choice Requires="p14">
      <p:transition spd="slow" p14:dur="2000" advTm="33981"/>
    </mc:Choice>
    <mc:Fallback xmlns="">
      <p:transition spd="slow" advTm="33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b="1">
                <a:solidFill>
                  <a:schemeClr val="accent1"/>
                </a:solidFill>
              </a:rPr>
              <a:t>Register via </a:t>
            </a:r>
            <a:r>
              <a:rPr lang="en-US" b="1" err="1">
                <a:solidFill>
                  <a:schemeClr val="accent1"/>
                </a:solidFill>
              </a:rPr>
              <a:t>myUB</a:t>
            </a:r>
            <a:r>
              <a:rPr lang="en-US" b="1">
                <a:solidFill>
                  <a:schemeClr val="accent1"/>
                </a:solidFill>
              </a:rPr>
              <a:t> My Student Center</a:t>
            </a:r>
            <a:endParaRPr lang="en-US"/>
          </a:p>
        </p:txBody>
      </p:sp>
      <p:grpSp>
        <p:nvGrpSpPr>
          <p:cNvPr id="4" name="Group 3"/>
          <p:cNvGrpSpPr/>
          <p:nvPr/>
        </p:nvGrpSpPr>
        <p:grpSpPr>
          <a:xfrm>
            <a:off x="1154544" y="1963144"/>
            <a:ext cx="7690518" cy="4657464"/>
            <a:chOff x="987490" y="1620416"/>
            <a:chExt cx="7369386" cy="4800600"/>
          </a:xfrm>
        </p:grpSpPr>
        <p:pic>
          <p:nvPicPr>
            <p:cNvPr id="5" name="Picture 4"/>
            <p:cNvPicPr>
              <a:picLocks noChangeAspect="1"/>
            </p:cNvPicPr>
            <p:nvPr/>
          </p:nvPicPr>
          <p:blipFill rotWithShape="1">
            <a:blip r:embed="rId5"/>
            <a:srcRect t="867" r="31875" b="43056"/>
            <a:stretch/>
          </p:blipFill>
          <p:spPr>
            <a:xfrm>
              <a:off x="1066800" y="1620416"/>
              <a:ext cx="7290076" cy="4800600"/>
            </a:xfrm>
            <a:prstGeom prst="rect">
              <a:avLst/>
            </a:prstGeom>
          </p:spPr>
        </p:pic>
        <p:sp>
          <p:nvSpPr>
            <p:cNvPr id="6" name="Oval 5"/>
            <p:cNvSpPr/>
            <p:nvPr/>
          </p:nvSpPr>
          <p:spPr>
            <a:xfrm>
              <a:off x="987490" y="2801516"/>
              <a:ext cx="3581400" cy="1219200"/>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Audio 8">
            <a:hlinkClick r:id="" action="ppaction://media"/>
            <a:extLst>
              <a:ext uri="{FF2B5EF4-FFF2-40B4-BE49-F238E27FC236}">
                <a16:creationId xmlns:a16="http://schemas.microsoft.com/office/drawing/2014/main" id="{197C4DC3-5699-4D72-9C8F-6A64F598DA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91683203"/>
      </p:ext>
    </p:extLst>
  </p:cSld>
  <p:clrMapOvr>
    <a:masterClrMapping/>
  </p:clrMapOvr>
  <mc:AlternateContent xmlns:mc="http://schemas.openxmlformats.org/markup-compatibility/2006" xmlns:p14="http://schemas.microsoft.com/office/powerpoint/2010/main">
    <mc:Choice Requires="p14">
      <p:transition spd="slow" p14:dur="2000" advTm="8243"/>
    </mc:Choice>
    <mc:Fallback xmlns="">
      <p:transition spd="slow" advTm="8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a:solidFill>
                  <a:schemeClr val="accent1"/>
                </a:solidFill>
              </a:rPr>
              <a:t>Navigating your Student Center</a:t>
            </a:r>
            <a:endParaRPr lang="en-US"/>
          </a:p>
        </p:txBody>
      </p:sp>
      <p:grpSp>
        <p:nvGrpSpPr>
          <p:cNvPr id="5" name="Group 4"/>
          <p:cNvGrpSpPr/>
          <p:nvPr/>
        </p:nvGrpSpPr>
        <p:grpSpPr>
          <a:xfrm>
            <a:off x="1602857" y="1796219"/>
            <a:ext cx="7350643" cy="4886325"/>
            <a:chOff x="1583807" y="1514475"/>
            <a:chExt cx="7350643" cy="4886325"/>
          </a:xfrm>
        </p:grpSpPr>
        <p:pic>
          <p:nvPicPr>
            <p:cNvPr id="6" name="Picture 5"/>
            <p:cNvPicPr>
              <a:picLocks noChangeAspect="1"/>
            </p:cNvPicPr>
            <p:nvPr/>
          </p:nvPicPr>
          <p:blipFill rotWithShape="1">
            <a:blip r:embed="rId5"/>
            <a:srcRect t="31250" r="39866" b="19531"/>
            <a:stretch/>
          </p:blipFill>
          <p:spPr>
            <a:xfrm>
              <a:off x="1602857" y="1600200"/>
              <a:ext cx="7331593" cy="4800600"/>
            </a:xfrm>
            <a:prstGeom prst="rect">
              <a:avLst/>
            </a:prstGeom>
          </p:spPr>
        </p:pic>
        <p:sp>
          <p:nvSpPr>
            <p:cNvPr id="7" name="Oval 6"/>
            <p:cNvSpPr/>
            <p:nvPr/>
          </p:nvSpPr>
          <p:spPr>
            <a:xfrm>
              <a:off x="6477000" y="3444240"/>
              <a:ext cx="2286000" cy="1813560"/>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6"/>
            <a:srcRect l="221" t="25252" r="86685" b="62122"/>
            <a:stretch/>
          </p:blipFill>
          <p:spPr>
            <a:xfrm>
              <a:off x="1663441" y="2209800"/>
              <a:ext cx="1600200" cy="1234440"/>
            </a:xfrm>
            <a:prstGeom prst="rect">
              <a:avLst/>
            </a:prstGeom>
          </p:spPr>
        </p:pic>
        <p:sp>
          <p:nvSpPr>
            <p:cNvPr id="9" name="Oval 8"/>
            <p:cNvSpPr/>
            <p:nvPr/>
          </p:nvSpPr>
          <p:spPr>
            <a:xfrm>
              <a:off x="6629400" y="1514475"/>
              <a:ext cx="2024615" cy="1524000"/>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583807" y="2057400"/>
              <a:ext cx="1257300" cy="990600"/>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451814" y="2276475"/>
              <a:ext cx="291841" cy="369332"/>
            </a:xfrm>
            <a:prstGeom prst="rect">
              <a:avLst/>
            </a:prstGeom>
            <a:noFill/>
          </p:spPr>
          <p:txBody>
            <a:bodyPr wrap="square" rtlCol="0">
              <a:spAutoFit/>
            </a:bodyPr>
            <a:lstStyle/>
            <a:p>
              <a:r>
                <a:rPr lang="en-US" b="1">
                  <a:solidFill>
                    <a:srgbClr val="C00000"/>
                  </a:solidFill>
                </a:rPr>
                <a:t>1</a:t>
              </a:r>
            </a:p>
          </p:txBody>
        </p:sp>
        <p:sp>
          <p:nvSpPr>
            <p:cNvPr id="12" name="TextBox 11"/>
            <p:cNvSpPr txBox="1"/>
            <p:nvPr/>
          </p:nvSpPr>
          <p:spPr>
            <a:xfrm>
              <a:off x="8617079" y="3614261"/>
              <a:ext cx="291841" cy="369332"/>
            </a:xfrm>
            <a:prstGeom prst="rect">
              <a:avLst/>
            </a:prstGeom>
            <a:noFill/>
          </p:spPr>
          <p:txBody>
            <a:bodyPr wrap="square" rtlCol="0">
              <a:spAutoFit/>
            </a:bodyPr>
            <a:lstStyle/>
            <a:p>
              <a:r>
                <a:rPr lang="en-US" b="1">
                  <a:solidFill>
                    <a:srgbClr val="C00000"/>
                  </a:solidFill>
                </a:rPr>
                <a:t>3</a:t>
              </a:r>
            </a:p>
          </p:txBody>
        </p:sp>
        <p:sp>
          <p:nvSpPr>
            <p:cNvPr id="13" name="TextBox 12"/>
            <p:cNvSpPr txBox="1"/>
            <p:nvPr/>
          </p:nvSpPr>
          <p:spPr>
            <a:xfrm>
              <a:off x="7543800" y="1516499"/>
              <a:ext cx="381776" cy="369332"/>
            </a:xfrm>
            <a:prstGeom prst="rect">
              <a:avLst/>
            </a:prstGeom>
            <a:noFill/>
          </p:spPr>
          <p:txBody>
            <a:bodyPr wrap="square" rtlCol="0">
              <a:spAutoFit/>
            </a:bodyPr>
            <a:lstStyle/>
            <a:p>
              <a:r>
                <a:rPr lang="en-US" b="1">
                  <a:solidFill>
                    <a:srgbClr val="C00000"/>
                  </a:solidFill>
                </a:rPr>
                <a:t>2</a:t>
              </a:r>
            </a:p>
          </p:txBody>
        </p:sp>
      </p:grpSp>
      <p:sp>
        <p:nvSpPr>
          <p:cNvPr id="14" name="Rectangle 13"/>
          <p:cNvSpPr/>
          <p:nvPr/>
        </p:nvSpPr>
        <p:spPr>
          <a:xfrm>
            <a:off x="715337" y="3746156"/>
            <a:ext cx="2567354" cy="2800767"/>
          </a:xfrm>
          <a:prstGeom prst="rect">
            <a:avLst/>
          </a:prstGeom>
          <a:ln w="31750" cmpd="tri">
            <a:solidFill>
              <a:schemeClr val="accent1">
                <a:shade val="50000"/>
              </a:schemeClr>
            </a:solidFill>
          </a:ln>
        </p:spPr>
        <p:txBody>
          <a:bodyPr wrap="square">
            <a:spAutoFit/>
          </a:bodyPr>
          <a:lstStyle/>
          <a:p>
            <a:pPr marL="342900" indent="-342900">
              <a:buFont typeface="+mj-lt"/>
              <a:buAutoNum type="arabicPeriod"/>
            </a:pPr>
            <a:r>
              <a:rPr lang="en-US" sz="1600"/>
              <a:t>Search for classes (search), add them to your shopping cart to await your enrollment appointment (plan), and enroll in classes (enroll). </a:t>
            </a:r>
          </a:p>
          <a:p>
            <a:pPr marL="342900" indent="-342900">
              <a:buFont typeface="+mj-lt"/>
              <a:buAutoNum type="arabicPeriod"/>
            </a:pPr>
            <a:r>
              <a:rPr lang="en-US" sz="1600"/>
              <a:t>Check your Holds – Click Details for more information</a:t>
            </a:r>
          </a:p>
          <a:p>
            <a:pPr marL="342900" indent="-342900">
              <a:buFont typeface="+mj-lt"/>
              <a:buAutoNum type="arabicPeriod"/>
            </a:pPr>
            <a:r>
              <a:rPr lang="en-US" sz="1600"/>
              <a:t>Check your Enrollment Appointment</a:t>
            </a:r>
          </a:p>
        </p:txBody>
      </p:sp>
      <p:pic>
        <p:nvPicPr>
          <p:cNvPr id="3" name="Audio 2">
            <a:hlinkClick r:id="" action="ppaction://media"/>
            <a:extLst>
              <a:ext uri="{FF2B5EF4-FFF2-40B4-BE49-F238E27FC236}">
                <a16:creationId xmlns:a16="http://schemas.microsoft.com/office/drawing/2014/main" id="{7169DCC8-8885-4C5E-8276-BA603C41D3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88722817"/>
      </p:ext>
    </p:extLst>
  </p:cSld>
  <p:clrMapOvr>
    <a:masterClrMapping/>
  </p:clrMapOvr>
  <mc:AlternateContent xmlns:mc="http://schemas.openxmlformats.org/markup-compatibility/2006" xmlns:p14="http://schemas.microsoft.com/office/powerpoint/2010/main">
    <mc:Choice Requires="p14">
      <p:transition spd="slow" p14:dur="2000" advTm="29708"/>
    </mc:Choice>
    <mc:Fallback xmlns="">
      <p:transition spd="slow" advTm="29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23755" y="2499066"/>
            <a:ext cx="7905919" cy="2395791"/>
          </a:xfrm>
        </p:spPr>
        <p:txBody>
          <a:bodyPr>
            <a:normAutofit/>
          </a:bodyPr>
          <a:lstStyle/>
          <a:p>
            <a:pPr marL="514350" indent="-514350">
              <a:buFont typeface="+mj-lt"/>
              <a:buAutoNum type="arabicPeriod"/>
            </a:pPr>
            <a:r>
              <a:rPr lang="en-US"/>
              <a:t>Planning for your future</a:t>
            </a:r>
          </a:p>
          <a:p>
            <a:pPr marL="514350" indent="-514350">
              <a:buFont typeface="+mj-lt"/>
              <a:buAutoNum type="arabicPeriod"/>
            </a:pPr>
            <a:r>
              <a:rPr lang="en-US"/>
              <a:t>Executing the plan</a:t>
            </a:r>
          </a:p>
          <a:p>
            <a:pPr marL="514350" indent="-514350">
              <a:buFont typeface="+mj-lt"/>
              <a:buAutoNum type="arabicPeriod"/>
            </a:pPr>
            <a:r>
              <a:rPr lang="en-US"/>
              <a:t>Completing the experiential requirement</a:t>
            </a:r>
          </a:p>
        </p:txBody>
      </p:sp>
      <p:sp>
        <p:nvSpPr>
          <p:cNvPr id="3" name="Title 2"/>
          <p:cNvSpPr>
            <a:spLocks noGrp="1"/>
          </p:cNvSpPr>
          <p:nvPr>
            <p:ph type="title"/>
          </p:nvPr>
        </p:nvSpPr>
        <p:spPr/>
        <p:txBody>
          <a:bodyPr/>
          <a:lstStyle/>
          <a:p>
            <a:r>
              <a:rPr lang="en-US"/>
              <a:t>What We’re Covering Today</a:t>
            </a:r>
          </a:p>
        </p:txBody>
      </p:sp>
      <p:pic>
        <p:nvPicPr>
          <p:cNvPr id="5" name="Audio 4">
            <a:hlinkClick r:id="" action="ppaction://media"/>
            <a:extLst>
              <a:ext uri="{FF2B5EF4-FFF2-40B4-BE49-F238E27FC236}">
                <a16:creationId xmlns:a16="http://schemas.microsoft.com/office/drawing/2014/main" id="{7B30472B-A073-4F5D-9774-A40D87D17D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4259571"/>
      </p:ext>
    </p:extLst>
  </p:cSld>
  <p:clrMapOvr>
    <a:masterClrMapping/>
  </p:clrMapOvr>
  <mc:AlternateContent xmlns:mc="http://schemas.openxmlformats.org/markup-compatibility/2006" xmlns:p14="http://schemas.microsoft.com/office/powerpoint/2010/main">
    <mc:Choice Requires="p14">
      <p:transition spd="slow" p14:dur="2000" advTm="22498"/>
    </mc:Choice>
    <mc:Fallback xmlns="">
      <p:transition spd="slow" advTm="22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4269" y="228600"/>
            <a:ext cx="3886200" cy="990600"/>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rgbClr val="1675A9"/>
                </a:solidFill>
                <a:latin typeface="Impact" charset="0"/>
                <a:ea typeface="Impact" charset="0"/>
                <a:cs typeface="Impact" charset="0"/>
              </a:defRPr>
            </a:lvl1pPr>
          </a:lstStyle>
          <a:p>
            <a:pPr algn="r"/>
            <a:r>
              <a:rPr lang="en-US" b="1">
                <a:solidFill>
                  <a:schemeClr val="accent1"/>
                </a:solidFill>
              </a:rPr>
              <a:t>Search for Classes on myUB</a:t>
            </a:r>
          </a:p>
        </p:txBody>
      </p:sp>
      <p:pic>
        <p:nvPicPr>
          <p:cNvPr id="3" name="Picture 2"/>
          <p:cNvPicPr>
            <a:picLocks noChangeAspect="1"/>
          </p:cNvPicPr>
          <p:nvPr/>
        </p:nvPicPr>
        <p:blipFill rotWithShape="1">
          <a:blip r:embed="rId5"/>
          <a:srcRect t="10714" r="50470"/>
          <a:stretch/>
        </p:blipFill>
        <p:spPr>
          <a:xfrm>
            <a:off x="4340469" y="122464"/>
            <a:ext cx="4670612" cy="6735536"/>
          </a:xfrm>
          <a:prstGeom prst="rect">
            <a:avLst/>
          </a:prstGeom>
        </p:spPr>
      </p:pic>
      <p:sp>
        <p:nvSpPr>
          <p:cNvPr id="4" name="TextBox 3"/>
          <p:cNvSpPr txBox="1"/>
          <p:nvPr/>
        </p:nvSpPr>
        <p:spPr>
          <a:xfrm>
            <a:off x="858748" y="1600200"/>
            <a:ext cx="3352800" cy="4247317"/>
          </a:xfrm>
          <a:prstGeom prst="rect">
            <a:avLst/>
          </a:prstGeom>
          <a:noFill/>
        </p:spPr>
        <p:txBody>
          <a:bodyPr wrap="square" rtlCol="0">
            <a:spAutoFit/>
          </a:bodyPr>
          <a:lstStyle/>
          <a:p>
            <a:pPr marL="342900" indent="-342900">
              <a:buFont typeface="+mj-lt"/>
              <a:buAutoNum type="arabicPeriod"/>
            </a:pPr>
            <a:r>
              <a:rPr lang="en-US">
                <a:latin typeface="Century Gothic" panose="020B0502020202020204" pitchFamily="34" charset="0"/>
              </a:rPr>
              <a:t>Select Term</a:t>
            </a:r>
            <a:br>
              <a:rPr lang="en-US">
                <a:latin typeface="Century Gothic" panose="020B0502020202020204" pitchFamily="34" charset="0"/>
              </a:rPr>
            </a:br>
            <a:endParaRPr lang="en-US">
              <a:latin typeface="Century Gothic" panose="020B0502020202020204" pitchFamily="34" charset="0"/>
            </a:endParaRPr>
          </a:p>
          <a:p>
            <a:pPr marL="342900" indent="-342900">
              <a:buFont typeface="+mj-lt"/>
              <a:buAutoNum type="arabicPeriod"/>
            </a:pPr>
            <a:r>
              <a:rPr lang="en-US">
                <a:latin typeface="Century Gothic" panose="020B0502020202020204" pitchFamily="34" charset="0"/>
              </a:rPr>
              <a:t>Look for a specific course using the course number (catalog number) </a:t>
            </a:r>
            <a:br>
              <a:rPr lang="en-US">
                <a:latin typeface="Century Gothic" panose="020B0502020202020204" pitchFamily="34" charset="0"/>
              </a:rPr>
            </a:br>
            <a:endParaRPr lang="en-US">
              <a:latin typeface="Century Gothic" panose="020B0502020202020204" pitchFamily="34" charset="0"/>
            </a:endParaRPr>
          </a:p>
          <a:p>
            <a:pPr marL="342900" indent="-342900">
              <a:buFont typeface="+mj-lt"/>
              <a:buAutoNum type="arabicPeriod"/>
            </a:pPr>
            <a:r>
              <a:rPr lang="en-US">
                <a:latin typeface="Century Gothic" panose="020B0502020202020204" pitchFamily="34" charset="0"/>
              </a:rPr>
              <a:t>Search using course keyword if you don’t know the number</a:t>
            </a:r>
            <a:br>
              <a:rPr lang="en-US">
                <a:latin typeface="Century Gothic" panose="020B0502020202020204" pitchFamily="34" charset="0"/>
              </a:rPr>
            </a:br>
            <a:endParaRPr lang="en-US">
              <a:latin typeface="Century Gothic" panose="020B0502020202020204" pitchFamily="34" charset="0"/>
            </a:endParaRPr>
          </a:p>
          <a:p>
            <a:pPr marL="342900" indent="-342900">
              <a:buFont typeface="+mj-lt"/>
              <a:buAutoNum type="arabicPeriod"/>
            </a:pPr>
            <a:r>
              <a:rPr lang="en-US">
                <a:latin typeface="Century Gothic" panose="020B0502020202020204" pitchFamily="34" charset="0"/>
              </a:rPr>
              <a:t>Course Component: Filter for seminar, clinical, workshop or lecture.</a:t>
            </a:r>
            <a:br>
              <a:rPr lang="en-US">
                <a:latin typeface="Century Gothic" panose="020B0502020202020204" pitchFamily="34" charset="0"/>
              </a:rPr>
            </a:br>
            <a:endParaRPr lang="en-US">
              <a:latin typeface="Century Gothic" panose="020B0502020202020204" pitchFamily="34" charset="0"/>
            </a:endParaRPr>
          </a:p>
          <a:p>
            <a:pPr marL="342900" indent="-342900">
              <a:buFont typeface="+mj-lt"/>
              <a:buAutoNum type="arabicPeriod"/>
            </a:pPr>
            <a:r>
              <a:rPr lang="en-US">
                <a:latin typeface="Century Gothic" panose="020B0502020202020204" pitchFamily="34" charset="0"/>
              </a:rPr>
              <a:t>Filter for meeting times</a:t>
            </a:r>
          </a:p>
        </p:txBody>
      </p:sp>
      <p:sp>
        <p:nvSpPr>
          <p:cNvPr id="5" name="Oval 4">
            <a:extLst>
              <a:ext uri="{FF2B5EF4-FFF2-40B4-BE49-F238E27FC236}">
                <a16:creationId xmlns:a16="http://schemas.microsoft.com/office/drawing/2014/main" id="{D544C780-AD12-425E-B6C3-80D5B5644DF3}"/>
              </a:ext>
            </a:extLst>
          </p:cNvPr>
          <p:cNvSpPr/>
          <p:nvPr/>
        </p:nvSpPr>
        <p:spPr>
          <a:xfrm>
            <a:off x="4367262" y="1925056"/>
            <a:ext cx="570497" cy="182880"/>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4D230D2-ED41-4732-A64F-AB51BA896026}"/>
              </a:ext>
            </a:extLst>
          </p:cNvPr>
          <p:cNvSpPr/>
          <p:nvPr/>
        </p:nvSpPr>
        <p:spPr>
          <a:xfrm>
            <a:off x="4683292" y="2982229"/>
            <a:ext cx="803108" cy="182880"/>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A7DE350-A5B8-4CD7-863B-DAE3D1220CC2}"/>
              </a:ext>
            </a:extLst>
          </p:cNvPr>
          <p:cNvSpPr/>
          <p:nvPr/>
        </p:nvSpPr>
        <p:spPr>
          <a:xfrm>
            <a:off x="4652817" y="5107809"/>
            <a:ext cx="803108" cy="182880"/>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73A37BD-2439-470D-A9CC-15A12322298E}"/>
              </a:ext>
            </a:extLst>
          </p:cNvPr>
          <p:cNvSpPr/>
          <p:nvPr/>
        </p:nvSpPr>
        <p:spPr>
          <a:xfrm>
            <a:off x="4670463" y="5568217"/>
            <a:ext cx="912190" cy="182880"/>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41313EC-F96A-4626-9ECE-F1C525DC2C9C}"/>
              </a:ext>
            </a:extLst>
          </p:cNvPr>
          <p:cNvSpPr/>
          <p:nvPr/>
        </p:nvSpPr>
        <p:spPr>
          <a:xfrm>
            <a:off x="4659234" y="3949563"/>
            <a:ext cx="912190" cy="182880"/>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C79E88-A81D-42D3-8172-A6F677CBDE91}"/>
              </a:ext>
            </a:extLst>
          </p:cNvPr>
          <p:cNvSpPr/>
          <p:nvPr/>
        </p:nvSpPr>
        <p:spPr>
          <a:xfrm>
            <a:off x="4590255" y="4294467"/>
            <a:ext cx="912190" cy="182880"/>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D739ECA-C9E4-4B84-B764-2FB63C1E421C}"/>
              </a:ext>
            </a:extLst>
          </p:cNvPr>
          <p:cNvSpPr txBox="1"/>
          <p:nvPr/>
        </p:nvSpPr>
        <p:spPr>
          <a:xfrm>
            <a:off x="4136037" y="1826701"/>
            <a:ext cx="291841" cy="369332"/>
          </a:xfrm>
          <a:prstGeom prst="rect">
            <a:avLst/>
          </a:prstGeom>
          <a:noFill/>
        </p:spPr>
        <p:txBody>
          <a:bodyPr wrap="square" rtlCol="0">
            <a:spAutoFit/>
          </a:bodyPr>
          <a:lstStyle/>
          <a:p>
            <a:r>
              <a:rPr lang="en-US" b="1">
                <a:solidFill>
                  <a:srgbClr val="C00000"/>
                </a:solidFill>
              </a:rPr>
              <a:t>1</a:t>
            </a:r>
          </a:p>
        </p:txBody>
      </p:sp>
      <p:sp>
        <p:nvSpPr>
          <p:cNvPr id="13" name="TextBox 12">
            <a:extLst>
              <a:ext uri="{FF2B5EF4-FFF2-40B4-BE49-F238E27FC236}">
                <a16:creationId xmlns:a16="http://schemas.microsoft.com/office/drawing/2014/main" id="{C361E060-F3BF-4FF4-90F3-9A804FB85CE3}"/>
              </a:ext>
            </a:extLst>
          </p:cNvPr>
          <p:cNvSpPr txBox="1"/>
          <p:nvPr/>
        </p:nvSpPr>
        <p:spPr>
          <a:xfrm>
            <a:off x="4134435" y="2893505"/>
            <a:ext cx="291841" cy="369332"/>
          </a:xfrm>
          <a:prstGeom prst="rect">
            <a:avLst/>
          </a:prstGeom>
          <a:noFill/>
        </p:spPr>
        <p:txBody>
          <a:bodyPr wrap="square" rtlCol="0">
            <a:spAutoFit/>
          </a:bodyPr>
          <a:lstStyle/>
          <a:p>
            <a:r>
              <a:rPr lang="en-US" b="1">
                <a:solidFill>
                  <a:srgbClr val="C00000"/>
                </a:solidFill>
              </a:rPr>
              <a:t>2</a:t>
            </a:r>
          </a:p>
        </p:txBody>
      </p:sp>
      <p:sp>
        <p:nvSpPr>
          <p:cNvPr id="14" name="TextBox 13">
            <a:extLst>
              <a:ext uri="{FF2B5EF4-FFF2-40B4-BE49-F238E27FC236}">
                <a16:creationId xmlns:a16="http://schemas.microsoft.com/office/drawing/2014/main" id="{3D93A5FD-2001-459B-BBE2-055B29A70E29}"/>
              </a:ext>
            </a:extLst>
          </p:cNvPr>
          <p:cNvSpPr txBox="1"/>
          <p:nvPr/>
        </p:nvSpPr>
        <p:spPr>
          <a:xfrm>
            <a:off x="4115183" y="5049564"/>
            <a:ext cx="291841" cy="369332"/>
          </a:xfrm>
          <a:prstGeom prst="rect">
            <a:avLst/>
          </a:prstGeom>
          <a:noFill/>
        </p:spPr>
        <p:txBody>
          <a:bodyPr wrap="square" rtlCol="0">
            <a:spAutoFit/>
          </a:bodyPr>
          <a:lstStyle/>
          <a:p>
            <a:r>
              <a:rPr lang="en-US" b="1">
                <a:solidFill>
                  <a:srgbClr val="C00000"/>
                </a:solidFill>
              </a:rPr>
              <a:t>3</a:t>
            </a:r>
          </a:p>
        </p:txBody>
      </p:sp>
      <p:sp>
        <p:nvSpPr>
          <p:cNvPr id="15" name="TextBox 14">
            <a:extLst>
              <a:ext uri="{FF2B5EF4-FFF2-40B4-BE49-F238E27FC236}">
                <a16:creationId xmlns:a16="http://schemas.microsoft.com/office/drawing/2014/main" id="{FA4A9D99-BE37-419A-AB96-D959AF37DD28}"/>
              </a:ext>
            </a:extLst>
          </p:cNvPr>
          <p:cNvSpPr txBox="1"/>
          <p:nvPr/>
        </p:nvSpPr>
        <p:spPr>
          <a:xfrm>
            <a:off x="4115187" y="5501954"/>
            <a:ext cx="291841" cy="369332"/>
          </a:xfrm>
          <a:prstGeom prst="rect">
            <a:avLst/>
          </a:prstGeom>
          <a:noFill/>
        </p:spPr>
        <p:txBody>
          <a:bodyPr wrap="square" rtlCol="0">
            <a:spAutoFit/>
          </a:bodyPr>
          <a:lstStyle/>
          <a:p>
            <a:r>
              <a:rPr lang="en-US" b="1">
                <a:solidFill>
                  <a:srgbClr val="C00000"/>
                </a:solidFill>
              </a:rPr>
              <a:t>4</a:t>
            </a:r>
          </a:p>
        </p:txBody>
      </p:sp>
      <p:sp>
        <p:nvSpPr>
          <p:cNvPr id="16" name="TextBox 15">
            <a:extLst>
              <a:ext uri="{FF2B5EF4-FFF2-40B4-BE49-F238E27FC236}">
                <a16:creationId xmlns:a16="http://schemas.microsoft.com/office/drawing/2014/main" id="{53BF0F22-BF1C-4152-BA4F-D841327C05B8}"/>
              </a:ext>
            </a:extLst>
          </p:cNvPr>
          <p:cNvSpPr txBox="1"/>
          <p:nvPr/>
        </p:nvSpPr>
        <p:spPr>
          <a:xfrm>
            <a:off x="4126414" y="4011636"/>
            <a:ext cx="291841" cy="369332"/>
          </a:xfrm>
          <a:prstGeom prst="rect">
            <a:avLst/>
          </a:prstGeom>
          <a:noFill/>
        </p:spPr>
        <p:txBody>
          <a:bodyPr wrap="square" rtlCol="0">
            <a:spAutoFit/>
          </a:bodyPr>
          <a:lstStyle/>
          <a:p>
            <a:r>
              <a:rPr lang="en-US" b="1">
                <a:solidFill>
                  <a:srgbClr val="C00000"/>
                </a:solidFill>
              </a:rPr>
              <a:t>5</a:t>
            </a:r>
          </a:p>
        </p:txBody>
      </p:sp>
      <p:pic>
        <p:nvPicPr>
          <p:cNvPr id="17" name="Audio 16">
            <a:hlinkClick r:id="" action="ppaction://media"/>
            <a:extLst>
              <a:ext uri="{FF2B5EF4-FFF2-40B4-BE49-F238E27FC236}">
                <a16:creationId xmlns:a16="http://schemas.microsoft.com/office/drawing/2014/main" id="{BA7CD4A9-F444-4BFF-AE50-33A7D3BDF9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36469980"/>
      </p:ext>
    </p:extLst>
  </p:cSld>
  <p:clrMapOvr>
    <a:masterClrMapping/>
  </p:clrMapOvr>
  <mc:AlternateContent xmlns:mc="http://schemas.openxmlformats.org/markup-compatibility/2006" xmlns:p14="http://schemas.microsoft.com/office/powerpoint/2010/main">
    <mc:Choice Requires="p14">
      <p:transition spd="slow" p14:dur="2000" advTm="41060"/>
    </mc:Choice>
    <mc:Fallback xmlns="">
      <p:transition spd="slow" advTm="41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81762" y="1295400"/>
            <a:ext cx="7918109" cy="4841247"/>
            <a:chOff x="881762" y="1295400"/>
            <a:chExt cx="7918109" cy="4841247"/>
          </a:xfrm>
        </p:grpSpPr>
        <p:pic>
          <p:nvPicPr>
            <p:cNvPr id="2" name="Picture 1"/>
            <p:cNvPicPr>
              <a:picLocks noChangeAspect="1"/>
            </p:cNvPicPr>
            <p:nvPr/>
          </p:nvPicPr>
          <p:blipFill rotWithShape="1">
            <a:blip r:embed="rId5"/>
            <a:srcRect l="14167" t="1297" r="13750" b="20352"/>
            <a:stretch/>
          </p:blipFill>
          <p:spPr>
            <a:xfrm>
              <a:off x="881762" y="1295400"/>
              <a:ext cx="7918109" cy="4841247"/>
            </a:xfrm>
            <a:prstGeom prst="rect">
              <a:avLst/>
            </a:prstGeom>
          </p:spPr>
          <p:style>
            <a:lnRef idx="2">
              <a:schemeClr val="accent1"/>
            </a:lnRef>
            <a:fillRef idx="1">
              <a:schemeClr val="lt1"/>
            </a:fillRef>
            <a:effectRef idx="0">
              <a:schemeClr val="accent1"/>
            </a:effectRef>
            <a:fontRef idx="minor">
              <a:schemeClr val="dk1"/>
            </a:fontRef>
          </p:style>
        </p:pic>
        <p:sp>
          <p:nvSpPr>
            <p:cNvPr id="8" name="Rounded Rectangle 7"/>
            <p:cNvSpPr/>
            <p:nvPr/>
          </p:nvSpPr>
          <p:spPr>
            <a:xfrm>
              <a:off x="2514600" y="1995853"/>
              <a:ext cx="609600" cy="3402623"/>
            </a:xfrm>
            <a:prstGeom prst="roundRect">
              <a:avLst/>
            </a:prstGeom>
            <a:noFill/>
            <a:ln w="381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1"/>
          <p:cNvSpPr>
            <a:spLocks noGrp="1"/>
          </p:cNvSpPr>
          <p:nvPr>
            <p:ph type="title"/>
          </p:nvPr>
        </p:nvSpPr>
        <p:spPr>
          <a:xfrm>
            <a:off x="870438" y="228600"/>
            <a:ext cx="8044962" cy="1066800"/>
          </a:xfrm>
        </p:spPr>
        <p:txBody>
          <a:bodyPr anchor="ctr">
            <a:normAutofit fontScale="90000"/>
          </a:bodyPr>
          <a:lstStyle/>
          <a:p>
            <a:pPr eaLnBrk="1" hangingPunct="1"/>
            <a:r>
              <a:rPr lang="en-US" b="1">
                <a:solidFill>
                  <a:schemeClr val="accent1"/>
                </a:solidFill>
              </a:rPr>
              <a:t>Or Find Class Numbers on the PDF version of Schedule of Classes</a:t>
            </a:r>
          </a:p>
        </p:txBody>
      </p:sp>
      <p:sp>
        <p:nvSpPr>
          <p:cNvPr id="4" name="TextBox 3">
            <a:extLst>
              <a:ext uri="{FF2B5EF4-FFF2-40B4-BE49-F238E27FC236}">
                <a16:creationId xmlns:a16="http://schemas.microsoft.com/office/drawing/2014/main" id="{9E47CD05-2787-4363-9F2D-4A1C280C5750}"/>
              </a:ext>
            </a:extLst>
          </p:cNvPr>
          <p:cNvSpPr txBox="1"/>
          <p:nvPr/>
        </p:nvSpPr>
        <p:spPr>
          <a:xfrm>
            <a:off x="881762" y="6293796"/>
            <a:ext cx="5548221" cy="369332"/>
          </a:xfrm>
          <a:prstGeom prst="rect">
            <a:avLst/>
          </a:prstGeom>
          <a:noFill/>
        </p:spPr>
        <p:txBody>
          <a:bodyPr wrap="square" rtlCol="0" anchor="t">
            <a:spAutoFit/>
          </a:bodyPr>
          <a:lstStyle/>
          <a:p>
            <a:r>
              <a:rPr lang="en-US">
                <a:hlinkClick r:id="rId6"/>
              </a:rPr>
              <a:t>Link to Schedule of Classes</a:t>
            </a:r>
          </a:p>
        </p:txBody>
      </p:sp>
      <p:pic>
        <p:nvPicPr>
          <p:cNvPr id="9" name="Audio 8">
            <a:hlinkClick r:id="" action="ppaction://media"/>
            <a:extLst>
              <a:ext uri="{FF2B5EF4-FFF2-40B4-BE49-F238E27FC236}">
                <a16:creationId xmlns:a16="http://schemas.microsoft.com/office/drawing/2014/main" id="{4BDB1EF7-233E-4AEB-B2BB-947717FF2F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23357890"/>
      </p:ext>
    </p:extLst>
  </p:cSld>
  <p:clrMapOvr>
    <a:masterClrMapping/>
  </p:clrMapOvr>
  <mc:AlternateContent xmlns:mc="http://schemas.openxmlformats.org/markup-compatibility/2006" xmlns:p14="http://schemas.microsoft.com/office/powerpoint/2010/main">
    <mc:Choice Requires="p14">
      <p:transition spd="slow" p14:dur="2000" advTm="23342"/>
    </mc:Choice>
    <mc:Fallback xmlns="">
      <p:transition spd="slow" advTm="23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830902" y="228600"/>
            <a:ext cx="8084497" cy="1066800"/>
          </a:xfrm>
        </p:spPr>
        <p:txBody>
          <a:bodyPr anchor="ctr">
            <a:normAutofit fontScale="90000"/>
          </a:bodyPr>
          <a:lstStyle/>
          <a:p>
            <a:pPr eaLnBrk="1" hangingPunct="1"/>
            <a:r>
              <a:rPr lang="en-US" b="1">
                <a:solidFill>
                  <a:schemeClr val="accent1"/>
                </a:solidFill>
              </a:rPr>
              <a:t>Enroll in Classes using Search or Class Numbers</a:t>
            </a:r>
          </a:p>
        </p:txBody>
      </p:sp>
      <p:grpSp>
        <p:nvGrpSpPr>
          <p:cNvPr id="5" name="Group 4"/>
          <p:cNvGrpSpPr/>
          <p:nvPr/>
        </p:nvGrpSpPr>
        <p:grpSpPr>
          <a:xfrm>
            <a:off x="1111623" y="1748611"/>
            <a:ext cx="7803776" cy="4430217"/>
            <a:chOff x="1111624" y="1622613"/>
            <a:chExt cx="7803776" cy="4430217"/>
          </a:xfrm>
        </p:grpSpPr>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017" t="35686" r="45495" b="8575"/>
            <a:stretch/>
          </p:blipFill>
          <p:spPr bwMode="auto">
            <a:xfrm>
              <a:off x="1111624" y="1622613"/>
              <a:ext cx="7029334" cy="437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340706" y="3935999"/>
              <a:ext cx="2574694" cy="1077218"/>
            </a:xfrm>
            <a:prstGeom prst="rect">
              <a:avLst/>
            </a:prstGeom>
            <a:noFill/>
          </p:spPr>
          <p:txBody>
            <a:bodyPr wrap="square" rtlCol="0">
              <a:spAutoFit/>
            </a:bodyPr>
            <a:lstStyle/>
            <a:p>
              <a:pPr algn="ctr"/>
              <a:r>
                <a:rPr lang="en-US" sz="1600" b="1">
                  <a:latin typeface="Century Gothic" panose="020B0502020202020204" pitchFamily="34" charset="0"/>
                </a:rPr>
                <a:t>Enter 4 digit class number to put the class directly in your shopping cart</a:t>
              </a:r>
            </a:p>
          </p:txBody>
        </p:sp>
        <p:sp>
          <p:nvSpPr>
            <p:cNvPr id="3" name="Down Arrow 2"/>
            <p:cNvSpPr/>
            <p:nvPr/>
          </p:nvSpPr>
          <p:spPr>
            <a:xfrm rot="5400000">
              <a:off x="4364166" y="2662307"/>
              <a:ext cx="524281" cy="3566570"/>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5400000">
              <a:off x="4364165" y="3761713"/>
              <a:ext cx="524281" cy="3566571"/>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340706" y="5221833"/>
              <a:ext cx="2574694" cy="830997"/>
            </a:xfrm>
            <a:prstGeom prst="rect">
              <a:avLst/>
            </a:prstGeom>
            <a:noFill/>
          </p:spPr>
          <p:txBody>
            <a:bodyPr wrap="square" rtlCol="0">
              <a:spAutoFit/>
            </a:bodyPr>
            <a:lstStyle/>
            <a:p>
              <a:pPr algn="ctr"/>
              <a:r>
                <a:rPr lang="en-US" sz="1600" b="1">
                  <a:latin typeface="Century Gothic" panose="020B0502020202020204" pitchFamily="34" charset="0"/>
                </a:rPr>
                <a:t>Search for classes to add to your shopping cart</a:t>
              </a:r>
            </a:p>
          </p:txBody>
        </p:sp>
      </p:grpSp>
      <p:sp>
        <p:nvSpPr>
          <p:cNvPr id="2" name="TextBox 1"/>
          <p:cNvSpPr txBox="1"/>
          <p:nvPr/>
        </p:nvSpPr>
        <p:spPr>
          <a:xfrm>
            <a:off x="830903" y="1386362"/>
            <a:ext cx="8406881" cy="369332"/>
          </a:xfrm>
          <a:prstGeom prst="rect">
            <a:avLst/>
          </a:prstGeom>
          <a:noFill/>
        </p:spPr>
        <p:txBody>
          <a:bodyPr wrap="square" rtlCol="0">
            <a:spAutoFit/>
          </a:bodyPr>
          <a:lstStyle/>
          <a:p>
            <a:pPr marL="285750" indent="-285750">
              <a:buFont typeface="Arial" panose="020B0604020202020204" pitchFamily="34" charset="0"/>
              <a:buChar char="•"/>
            </a:pPr>
            <a:r>
              <a:rPr lang="en-US">
                <a:latin typeface="Century Gothic" panose="020B0502020202020204" pitchFamily="34" charset="0"/>
              </a:rPr>
              <a:t>Click Enroll on </a:t>
            </a:r>
            <a:r>
              <a:rPr lang="en-US" err="1">
                <a:latin typeface="Century Gothic" panose="020B0502020202020204" pitchFamily="34" charset="0"/>
              </a:rPr>
              <a:t>myStudent</a:t>
            </a:r>
            <a:r>
              <a:rPr lang="en-US">
                <a:latin typeface="Century Gothic" panose="020B0502020202020204" pitchFamily="34" charset="0"/>
              </a:rPr>
              <a:t> Center under Academics</a:t>
            </a:r>
          </a:p>
        </p:txBody>
      </p:sp>
      <p:pic>
        <p:nvPicPr>
          <p:cNvPr id="7" name="Audio 6">
            <a:hlinkClick r:id="" action="ppaction://media"/>
            <a:extLst>
              <a:ext uri="{FF2B5EF4-FFF2-40B4-BE49-F238E27FC236}">
                <a16:creationId xmlns:a16="http://schemas.microsoft.com/office/drawing/2014/main" id="{03D6FB64-36D5-4913-985F-612888F151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71638451"/>
      </p:ext>
    </p:extLst>
  </p:cSld>
  <p:clrMapOvr>
    <a:masterClrMapping/>
  </p:clrMapOvr>
  <mc:AlternateContent xmlns:mc="http://schemas.openxmlformats.org/markup-compatibility/2006" xmlns:p14="http://schemas.microsoft.com/office/powerpoint/2010/main">
    <mc:Choice Requires="p14">
      <p:transition spd="slow" p14:dur="2000" advTm="13316"/>
    </mc:Choice>
    <mc:Fallback xmlns="">
      <p:transition spd="slow" advTm="13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6505" y="1315242"/>
            <a:ext cx="9192412" cy="4073514"/>
          </a:xfrm>
        </p:spPr>
        <p:txBody>
          <a:bodyPr>
            <a:normAutofit fontScale="92500" lnSpcReduction="10000"/>
          </a:bodyPr>
          <a:lstStyle/>
          <a:p>
            <a:pPr lvl="1"/>
            <a:r>
              <a:rPr lang="en-US"/>
              <a:t>Dionne Koller, </a:t>
            </a:r>
            <a:r>
              <a:rPr lang="en-US" sz="2000"/>
              <a:t>Associate Dean for Academic Affairs</a:t>
            </a:r>
          </a:p>
          <a:p>
            <a:pPr marL="457200" lvl="1" indent="0">
              <a:buNone/>
            </a:pPr>
            <a:endParaRPr lang="en-US" sz="1200"/>
          </a:p>
          <a:p>
            <a:pPr lvl="1"/>
            <a:r>
              <a:rPr lang="en-US" b="1"/>
              <a:t>Paul Manrique</a:t>
            </a:r>
            <a:r>
              <a:rPr lang="en-US"/>
              <a:t>, </a:t>
            </a:r>
            <a:r>
              <a:rPr lang="en-US" sz="2000"/>
              <a:t>Asst. Dean for Students</a:t>
            </a:r>
            <a:endParaRPr lang="en-US"/>
          </a:p>
          <a:p>
            <a:pPr lvl="1"/>
            <a:endParaRPr lang="en-US" sz="1200"/>
          </a:p>
          <a:p>
            <a:pPr lvl="1"/>
            <a:r>
              <a:rPr lang="en-US" b="1"/>
              <a:t>Keri S. Hickey</a:t>
            </a:r>
            <a:r>
              <a:rPr lang="en-US"/>
              <a:t>, </a:t>
            </a:r>
            <a:r>
              <a:rPr lang="en-US" sz="2000"/>
              <a:t>Director of Law Student Support</a:t>
            </a:r>
            <a:endParaRPr lang="en-US"/>
          </a:p>
          <a:p>
            <a:pPr lvl="1"/>
            <a:endParaRPr lang="en-US" sz="1200"/>
          </a:p>
          <a:p>
            <a:pPr lvl="1"/>
            <a:r>
              <a:rPr lang="en-US"/>
              <a:t>Katie Shifflett, </a:t>
            </a:r>
            <a:r>
              <a:rPr lang="en-US" sz="2000"/>
              <a:t>Student Affairs Coordinator</a:t>
            </a:r>
            <a:endParaRPr lang="en-US"/>
          </a:p>
          <a:p>
            <a:pPr lvl="1"/>
            <a:endParaRPr lang="en-US" sz="1200"/>
          </a:p>
          <a:p>
            <a:pPr lvl="1"/>
            <a:r>
              <a:rPr lang="en-US"/>
              <a:t>Gregory Bordelon, </a:t>
            </a:r>
            <a:r>
              <a:rPr lang="en-US" sz="2000"/>
              <a:t>Director for Bar Success</a:t>
            </a:r>
          </a:p>
          <a:p>
            <a:pPr lvl="1"/>
            <a:endParaRPr lang="en-US" sz="1200"/>
          </a:p>
          <a:p>
            <a:pPr lvl="1"/>
            <a:r>
              <a:rPr lang="en-US"/>
              <a:t>Claudia Diamond, </a:t>
            </a:r>
            <a:r>
              <a:rPr lang="en-US" sz="2000"/>
              <a:t>Asst. Dean for Academic Support</a:t>
            </a:r>
          </a:p>
          <a:p>
            <a:pPr lvl="1"/>
            <a:endParaRPr lang="en-US" sz="1200"/>
          </a:p>
          <a:p>
            <a:pPr lvl="1"/>
            <a:r>
              <a:rPr lang="en-US"/>
              <a:t>Laurie Harow, </a:t>
            </a:r>
            <a:r>
              <a:rPr lang="en-US" sz="2000"/>
              <a:t>Asst. Dean for Enrollment and Academic Planning</a:t>
            </a:r>
            <a:endParaRPr lang="en-US"/>
          </a:p>
          <a:p>
            <a:pPr marL="457200" lvl="1" indent="0">
              <a:buNone/>
            </a:pPr>
            <a:endParaRPr lang="en-US" sz="1200"/>
          </a:p>
          <a:p>
            <a:pPr lvl="1"/>
            <a:r>
              <a:rPr lang="en-US"/>
              <a:t>Katie Rolfes, </a:t>
            </a:r>
            <a:r>
              <a:rPr lang="en-US" sz="2000"/>
              <a:t>Administration (bar certifications) </a:t>
            </a:r>
            <a:endParaRPr lang="en-US"/>
          </a:p>
          <a:p>
            <a:endParaRPr lang="en-US"/>
          </a:p>
          <a:p>
            <a:endParaRPr lang="en-US"/>
          </a:p>
        </p:txBody>
      </p:sp>
      <p:sp>
        <p:nvSpPr>
          <p:cNvPr id="3" name="Title 2"/>
          <p:cNvSpPr>
            <a:spLocks noGrp="1"/>
          </p:cNvSpPr>
          <p:nvPr>
            <p:ph type="title"/>
          </p:nvPr>
        </p:nvSpPr>
        <p:spPr>
          <a:xfrm>
            <a:off x="1238081" y="158560"/>
            <a:ext cx="7277269" cy="1325563"/>
          </a:xfrm>
        </p:spPr>
        <p:txBody>
          <a:bodyPr/>
          <a:lstStyle/>
          <a:p>
            <a:r>
              <a:rPr lang="en-US"/>
              <a:t>Office of Academic Affairs</a:t>
            </a:r>
          </a:p>
        </p:txBody>
      </p:sp>
      <p:pic>
        <p:nvPicPr>
          <p:cNvPr id="7" name="Audio 6">
            <a:hlinkClick r:id="" action="ppaction://media"/>
            <a:extLst>
              <a:ext uri="{FF2B5EF4-FFF2-40B4-BE49-F238E27FC236}">
                <a16:creationId xmlns:a16="http://schemas.microsoft.com/office/drawing/2014/main" id="{591CC4D4-AE29-4EAB-9A55-F7CC721345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33969608"/>
      </p:ext>
    </p:extLst>
  </p:cSld>
  <p:clrMapOvr>
    <a:masterClrMapping/>
  </p:clrMapOvr>
  <mc:AlternateContent xmlns:mc="http://schemas.openxmlformats.org/markup-compatibility/2006" xmlns:p14="http://schemas.microsoft.com/office/powerpoint/2010/main">
    <mc:Choice Requires="p14">
      <p:transition spd="slow" p14:dur="2000" advTm="17018"/>
    </mc:Choice>
    <mc:Fallback xmlns="">
      <p:transition spd="slow" advTm="17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3006" y="4606586"/>
            <a:ext cx="6858000" cy="880115"/>
          </a:xfrm>
        </p:spPr>
        <p:txBody>
          <a:bodyPr>
            <a:normAutofit fontScale="25000" lnSpcReduction="20000"/>
          </a:bodyPr>
          <a:lstStyle/>
          <a:p>
            <a:r>
              <a:rPr lang="en-US" sz="7600"/>
              <a:t>If you have a question or need support, please do not hesitate to ask.  We are here to help. </a:t>
            </a:r>
          </a:p>
          <a:p>
            <a:endParaRPr lang="en-US" sz="7600"/>
          </a:p>
          <a:p>
            <a:r>
              <a:rPr lang="en-US" sz="7600">
                <a:hlinkClick r:id="rId5"/>
              </a:rPr>
              <a:t>pmanrique@ubalt.edu</a:t>
            </a:r>
            <a:endParaRPr lang="en-US" sz="7600"/>
          </a:p>
          <a:p>
            <a:r>
              <a:rPr lang="en-US" sz="7600">
                <a:hlinkClick r:id="rId6"/>
              </a:rPr>
              <a:t>khickey@ubalt.edu</a:t>
            </a:r>
            <a:endParaRPr lang="en-US" sz="7600"/>
          </a:p>
          <a:p>
            <a:endParaRPr lang="en-US" sz="7600"/>
          </a:p>
          <a:p>
            <a:r>
              <a:rPr lang="en-US" sz="7600"/>
              <a:t>Good luck!</a:t>
            </a:r>
          </a:p>
          <a:p>
            <a:endParaRPr lang="en-US"/>
          </a:p>
        </p:txBody>
      </p:sp>
      <p:sp>
        <p:nvSpPr>
          <p:cNvPr id="2" name="Title 1"/>
          <p:cNvSpPr>
            <a:spLocks noGrp="1"/>
          </p:cNvSpPr>
          <p:nvPr>
            <p:ph type="ctrTitle"/>
          </p:nvPr>
        </p:nvSpPr>
        <p:spPr>
          <a:xfrm>
            <a:off x="1803006" y="1290616"/>
            <a:ext cx="6858000" cy="2387600"/>
          </a:xfrm>
        </p:spPr>
        <p:txBody>
          <a:bodyPr>
            <a:normAutofit/>
          </a:bodyPr>
          <a:lstStyle/>
          <a:p>
            <a:r>
              <a:rPr lang="en-US" sz="4400"/>
              <a:t>This is your legal education. </a:t>
            </a:r>
            <a:br>
              <a:rPr lang="en-US" sz="4400"/>
            </a:br>
            <a:r>
              <a:rPr lang="en-US" sz="4400"/>
              <a:t>Take charge and shape it! </a:t>
            </a:r>
          </a:p>
        </p:txBody>
      </p:sp>
      <p:pic>
        <p:nvPicPr>
          <p:cNvPr id="4" name="Audio 3">
            <a:hlinkClick r:id="" action="ppaction://media"/>
            <a:extLst>
              <a:ext uri="{FF2B5EF4-FFF2-40B4-BE49-F238E27FC236}">
                <a16:creationId xmlns:a16="http://schemas.microsoft.com/office/drawing/2014/main" id="{DDB121A2-4136-439A-8BC0-B9BCBD38C1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81968848"/>
      </p:ext>
    </p:extLst>
  </p:cSld>
  <p:clrMapOvr>
    <a:masterClrMapping/>
  </p:clrMapOvr>
  <mc:AlternateContent xmlns:mc="http://schemas.openxmlformats.org/markup-compatibility/2006" xmlns:p14="http://schemas.microsoft.com/office/powerpoint/2010/main">
    <mc:Choice Requires="p14">
      <p:transition spd="slow" p14:dur="2000" advTm="30474"/>
    </mc:Choice>
    <mc:Fallback xmlns="">
      <p:transition spd="slow" advTm="30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a:t>You pick the course!</a:t>
            </a:r>
          </a:p>
        </p:txBody>
      </p:sp>
      <p:sp>
        <p:nvSpPr>
          <p:cNvPr id="3" name="Title 2"/>
          <p:cNvSpPr>
            <a:spLocks noGrp="1"/>
          </p:cNvSpPr>
          <p:nvPr>
            <p:ph type="title"/>
          </p:nvPr>
        </p:nvSpPr>
        <p:spPr/>
        <p:txBody>
          <a:bodyPr>
            <a:normAutofit fontScale="90000"/>
          </a:bodyPr>
          <a:lstStyle/>
          <a:p>
            <a:r>
              <a:rPr lang="en-US"/>
              <a:t>Remaining Curriculum Requirements</a:t>
            </a:r>
          </a:p>
        </p:txBody>
      </p:sp>
      <p:pic>
        <p:nvPicPr>
          <p:cNvPr id="4" name="Audio 3">
            <a:hlinkClick r:id="" action="ppaction://media"/>
            <a:extLst>
              <a:ext uri="{FF2B5EF4-FFF2-40B4-BE49-F238E27FC236}">
                <a16:creationId xmlns:a16="http://schemas.microsoft.com/office/drawing/2014/main" id="{844C9764-517B-467C-8033-485A738F31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33853085"/>
      </p:ext>
    </p:extLst>
  </p:cSld>
  <p:clrMapOvr>
    <a:masterClrMapping/>
  </p:clrMapOvr>
  <mc:AlternateContent xmlns:mc="http://schemas.openxmlformats.org/markup-compatibility/2006" xmlns:p14="http://schemas.microsoft.com/office/powerpoint/2010/main">
    <mc:Choice Requires="p14">
      <p:transition spd="slow" p14:dur="2000" advTm="15387"/>
    </mc:Choice>
    <mc:Fallback xmlns="">
      <p:transition spd="slow" advTm="15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5B298BEE-6AA0-4CAA-A90B-01DF84155B9D}"/>
              </a:ext>
            </a:extLst>
          </p:cNvPr>
          <p:cNvSpPr>
            <a:spLocks noGrp="1"/>
          </p:cNvSpPr>
          <p:nvPr>
            <p:ph type="body" idx="1"/>
          </p:nvPr>
        </p:nvSpPr>
        <p:spPr>
          <a:xfrm>
            <a:off x="1238080" y="1801407"/>
            <a:ext cx="3568589" cy="823912"/>
          </a:xfrm>
        </p:spPr>
        <p:txBody>
          <a:bodyPr/>
          <a:lstStyle/>
          <a:p>
            <a:r>
              <a:rPr lang="en-US">
                <a:latin typeface="Century Gothic"/>
              </a:rPr>
              <a:t>Fall 2019</a:t>
            </a:r>
            <a:endParaRPr lang="en-US"/>
          </a:p>
        </p:txBody>
      </p:sp>
      <p:sp>
        <p:nvSpPr>
          <p:cNvPr id="2" name="Content Placeholder 1"/>
          <p:cNvSpPr>
            <a:spLocks noGrp="1"/>
          </p:cNvSpPr>
          <p:nvPr>
            <p:ph sz="half" idx="2"/>
          </p:nvPr>
        </p:nvSpPr>
        <p:spPr>
          <a:xfrm>
            <a:off x="1239272" y="2620292"/>
            <a:ext cx="3567397" cy="3448735"/>
          </a:xfrm>
        </p:spPr>
        <p:txBody>
          <a:bodyPr vert="horz" lIns="91440" tIns="45720" rIns="91440" bIns="45720" rtlCol="0" anchor="t">
            <a:normAutofit/>
          </a:bodyPr>
          <a:lstStyle/>
          <a:p>
            <a:r>
              <a:rPr lang="en-US" sz="1800">
                <a:latin typeface="Century Gothic"/>
              </a:rPr>
              <a:t>Introduction to Lawyering Skills (ILS)</a:t>
            </a:r>
          </a:p>
          <a:p>
            <a:r>
              <a:rPr lang="en-US" sz="1800">
                <a:latin typeface="Century Gothic"/>
              </a:rPr>
              <a:t>Contracts I</a:t>
            </a:r>
          </a:p>
          <a:p>
            <a:r>
              <a:rPr lang="en-US" sz="1800">
                <a:latin typeface="Century Gothic"/>
              </a:rPr>
              <a:t>Criminal Law</a:t>
            </a:r>
          </a:p>
          <a:p>
            <a:r>
              <a:rPr lang="en-US" sz="1800">
                <a:latin typeface="Century Gothic"/>
              </a:rPr>
              <a:t>Civil Procedure I</a:t>
            </a:r>
            <a:endParaRPr lang="en-US" sz="1800"/>
          </a:p>
          <a:p>
            <a:r>
              <a:rPr lang="en-US" sz="1800">
                <a:latin typeface="Century Gothic"/>
              </a:rPr>
              <a:t>Torts</a:t>
            </a:r>
          </a:p>
          <a:p>
            <a:endParaRPr lang="en-US" sz="1800">
              <a:latin typeface="Century Gothic"/>
            </a:endParaRPr>
          </a:p>
          <a:p>
            <a:pPr marL="0" indent="0">
              <a:buNone/>
            </a:pPr>
            <a:r>
              <a:rPr lang="en-US" sz="1800">
                <a:latin typeface="Century Gothic"/>
              </a:rPr>
              <a:t>16 credits</a:t>
            </a:r>
            <a:endParaRPr lang="en-US" sz="1800"/>
          </a:p>
        </p:txBody>
      </p:sp>
      <p:sp>
        <p:nvSpPr>
          <p:cNvPr id="10" name="Text Placeholder 3">
            <a:extLst>
              <a:ext uri="{FF2B5EF4-FFF2-40B4-BE49-F238E27FC236}">
                <a16:creationId xmlns:a16="http://schemas.microsoft.com/office/drawing/2014/main" id="{6EBDA33A-81AB-46B5-959B-1D55E1CF08C3}"/>
              </a:ext>
            </a:extLst>
          </p:cNvPr>
          <p:cNvSpPr>
            <a:spLocks noGrp="1"/>
          </p:cNvSpPr>
          <p:nvPr>
            <p:ph type="body" sz="quarter" idx="3"/>
          </p:nvPr>
        </p:nvSpPr>
        <p:spPr>
          <a:xfrm>
            <a:off x="4960418" y="1801407"/>
            <a:ext cx="3564459" cy="823912"/>
          </a:xfrm>
        </p:spPr>
        <p:txBody>
          <a:bodyPr/>
          <a:lstStyle/>
          <a:p>
            <a:r>
              <a:rPr lang="en-US">
                <a:latin typeface="Century Gothic"/>
              </a:rPr>
              <a:t>Spring 2020</a:t>
            </a:r>
            <a:endParaRPr lang="en-US"/>
          </a:p>
        </p:txBody>
      </p:sp>
      <p:sp>
        <p:nvSpPr>
          <p:cNvPr id="12" name="Content Placeholder 4">
            <a:extLst>
              <a:ext uri="{FF2B5EF4-FFF2-40B4-BE49-F238E27FC236}">
                <a16:creationId xmlns:a16="http://schemas.microsoft.com/office/drawing/2014/main" id="{D8A27997-FE4C-4C95-8282-ACC90B98A147}"/>
              </a:ext>
            </a:extLst>
          </p:cNvPr>
          <p:cNvSpPr>
            <a:spLocks noGrp="1"/>
          </p:cNvSpPr>
          <p:nvPr>
            <p:ph sz="quarter" idx="4"/>
          </p:nvPr>
        </p:nvSpPr>
        <p:spPr>
          <a:xfrm>
            <a:off x="4960419" y="2620292"/>
            <a:ext cx="3564458" cy="3448735"/>
          </a:xfrm>
        </p:spPr>
        <p:txBody>
          <a:bodyPr vert="horz" lIns="91440" tIns="45720" rIns="91440" bIns="45720" rtlCol="0" anchor="t">
            <a:normAutofit/>
          </a:bodyPr>
          <a:lstStyle/>
          <a:p>
            <a:r>
              <a:rPr lang="en-US" sz="1800">
                <a:latin typeface="Century Gothic"/>
              </a:rPr>
              <a:t>Introduction to Advocacy</a:t>
            </a:r>
          </a:p>
          <a:p>
            <a:r>
              <a:rPr lang="en-US" sz="1800">
                <a:latin typeface="Century Gothic"/>
              </a:rPr>
              <a:t>Contracts II</a:t>
            </a:r>
          </a:p>
          <a:p>
            <a:r>
              <a:rPr lang="en-US" sz="1800">
                <a:latin typeface="Century Gothic"/>
              </a:rPr>
              <a:t>Civil Procedure II</a:t>
            </a:r>
          </a:p>
          <a:p>
            <a:r>
              <a:rPr lang="en-US" sz="1800">
                <a:latin typeface="Century Gothic"/>
              </a:rPr>
              <a:t>Property</a:t>
            </a:r>
          </a:p>
          <a:p>
            <a:r>
              <a:rPr lang="en-US" sz="1800">
                <a:latin typeface="Century Gothic"/>
              </a:rPr>
              <a:t>Constitutional Law I</a:t>
            </a:r>
          </a:p>
          <a:p>
            <a:endParaRPr lang="en-US" sz="1800"/>
          </a:p>
          <a:p>
            <a:pPr marL="0" indent="0">
              <a:buNone/>
            </a:pPr>
            <a:endParaRPr lang="en-US" sz="1800">
              <a:latin typeface="Century Gothic"/>
            </a:endParaRPr>
          </a:p>
          <a:p>
            <a:pPr marL="0" indent="0">
              <a:buNone/>
            </a:pPr>
            <a:r>
              <a:rPr lang="en-US" sz="1800">
                <a:latin typeface="Century Gothic"/>
              </a:rPr>
              <a:t>16 credits</a:t>
            </a:r>
            <a:endParaRPr lang="en-US" sz="1800"/>
          </a:p>
        </p:txBody>
      </p:sp>
      <p:sp>
        <p:nvSpPr>
          <p:cNvPr id="3" name="Title 2"/>
          <p:cNvSpPr>
            <a:spLocks noGrp="1"/>
          </p:cNvSpPr>
          <p:nvPr>
            <p:ph type="title"/>
          </p:nvPr>
        </p:nvSpPr>
        <p:spPr>
          <a:xfrm>
            <a:off x="1238081" y="470816"/>
            <a:ext cx="7277269" cy="1325563"/>
          </a:xfrm>
        </p:spPr>
        <p:txBody>
          <a:bodyPr anchor="ctr">
            <a:normAutofit/>
          </a:bodyPr>
          <a:lstStyle/>
          <a:p>
            <a:r>
              <a:rPr lang="en-US" b="1"/>
              <a:t>Classes Already Taken:</a:t>
            </a:r>
            <a:endParaRPr lang="en-US"/>
          </a:p>
        </p:txBody>
      </p:sp>
      <p:pic>
        <p:nvPicPr>
          <p:cNvPr id="5" name="Audio 4">
            <a:hlinkClick r:id="" action="ppaction://media"/>
            <a:extLst>
              <a:ext uri="{FF2B5EF4-FFF2-40B4-BE49-F238E27FC236}">
                <a16:creationId xmlns:a16="http://schemas.microsoft.com/office/drawing/2014/main" id="{AF438E65-FDF4-4FD2-9B8D-133401A366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81425154"/>
      </p:ext>
    </p:extLst>
  </p:cSld>
  <p:clrMapOvr>
    <a:masterClrMapping/>
  </p:clrMapOvr>
  <mc:AlternateContent xmlns:mc="http://schemas.openxmlformats.org/markup-compatibility/2006" xmlns:p14="http://schemas.microsoft.com/office/powerpoint/2010/main">
    <mc:Choice Requires="p14">
      <p:transition spd="slow" p14:dur="2000" advTm="22857"/>
    </mc:Choice>
    <mc:Fallback xmlns="">
      <p:transition spd="slow" advTm="22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8897" y="1718888"/>
            <a:ext cx="7277269" cy="4073514"/>
          </a:xfrm>
        </p:spPr>
        <p:txBody>
          <a:bodyPr>
            <a:normAutofit fontScale="77500" lnSpcReduction="20000"/>
          </a:bodyPr>
          <a:lstStyle/>
          <a:p>
            <a:r>
              <a:rPr lang="en-US"/>
              <a:t>Professional Responsibility</a:t>
            </a:r>
          </a:p>
          <a:p>
            <a:r>
              <a:rPr lang="en-US"/>
              <a:t>Evidence</a:t>
            </a:r>
          </a:p>
          <a:p>
            <a:r>
              <a:rPr lang="en-US"/>
              <a:t>Constitutional Law II</a:t>
            </a:r>
          </a:p>
          <a:p>
            <a:r>
              <a:rPr lang="en-US"/>
              <a:t>Law in Context</a:t>
            </a:r>
          </a:p>
          <a:p>
            <a:r>
              <a:rPr lang="en-US"/>
              <a:t>Scholarly Writing</a:t>
            </a:r>
          </a:p>
          <a:p>
            <a:pPr lvl="1"/>
            <a:r>
              <a:rPr lang="en-US"/>
              <a:t>Seminar</a:t>
            </a:r>
          </a:p>
          <a:p>
            <a:pPr lvl="1"/>
            <a:r>
              <a:rPr lang="en-US"/>
              <a:t>Approved Journal Comment</a:t>
            </a:r>
          </a:p>
          <a:p>
            <a:r>
              <a:rPr lang="en-US"/>
              <a:t>Experiential</a:t>
            </a:r>
          </a:p>
          <a:p>
            <a:pPr lvl="1"/>
            <a:r>
              <a:rPr lang="en-US"/>
              <a:t>Live Client – 6 credits OR</a:t>
            </a:r>
          </a:p>
          <a:p>
            <a:pPr lvl="1"/>
            <a:r>
              <a:rPr lang="en-US"/>
              <a:t>Live Client – 3 credits PLUS Simulation – 3 credits</a:t>
            </a:r>
          </a:p>
          <a:p>
            <a:r>
              <a:rPr lang="en-US"/>
              <a:t>87 Credits</a:t>
            </a:r>
          </a:p>
          <a:p>
            <a:pPr lvl="1"/>
            <a:r>
              <a:rPr lang="en-US"/>
              <a:t>Do not wait until the last semester to take required courses.</a:t>
            </a:r>
          </a:p>
        </p:txBody>
      </p:sp>
      <p:sp>
        <p:nvSpPr>
          <p:cNvPr id="3" name="Title 2"/>
          <p:cNvSpPr>
            <a:spLocks noGrp="1"/>
          </p:cNvSpPr>
          <p:nvPr>
            <p:ph type="title"/>
          </p:nvPr>
        </p:nvSpPr>
        <p:spPr>
          <a:xfrm>
            <a:off x="1121349" y="248474"/>
            <a:ext cx="7277269" cy="1325563"/>
          </a:xfrm>
        </p:spPr>
        <p:txBody>
          <a:bodyPr/>
          <a:lstStyle/>
          <a:p>
            <a:r>
              <a:rPr lang="en-US" b="1">
                <a:solidFill>
                  <a:schemeClr val="accent1"/>
                </a:solidFill>
              </a:rPr>
              <a:t>Remaining Curriculum Requirements</a:t>
            </a:r>
            <a:endParaRPr lang="en-US"/>
          </a:p>
        </p:txBody>
      </p:sp>
      <p:pic>
        <p:nvPicPr>
          <p:cNvPr id="4" name="Audio 3">
            <a:hlinkClick r:id="" action="ppaction://media"/>
            <a:extLst>
              <a:ext uri="{FF2B5EF4-FFF2-40B4-BE49-F238E27FC236}">
                <a16:creationId xmlns:a16="http://schemas.microsoft.com/office/drawing/2014/main" id="{0C4F4492-834C-414B-9E2F-18A603D923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3391814"/>
      </p:ext>
    </p:extLst>
  </p:cSld>
  <p:clrMapOvr>
    <a:masterClrMapping/>
  </p:clrMapOvr>
  <mc:AlternateContent xmlns:mc="http://schemas.openxmlformats.org/markup-compatibility/2006" xmlns:p14="http://schemas.microsoft.com/office/powerpoint/2010/main">
    <mc:Choice Requires="p14">
      <p:transition spd="slow" p14:dur="2000" advTm="52764"/>
    </mc:Choice>
    <mc:Fallback xmlns="">
      <p:transition spd="slow" advTm="52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a:p>
          <a:p>
            <a:endParaRPr lang="en-US"/>
          </a:p>
        </p:txBody>
      </p:sp>
      <p:sp>
        <p:nvSpPr>
          <p:cNvPr id="3" name="Title 2"/>
          <p:cNvSpPr>
            <a:spLocks noGrp="1"/>
          </p:cNvSpPr>
          <p:nvPr>
            <p:ph type="title"/>
          </p:nvPr>
        </p:nvSpPr>
        <p:spPr/>
        <p:txBody>
          <a:bodyPr/>
          <a:lstStyle/>
          <a:p>
            <a:r>
              <a:rPr lang="en-US" b="1">
                <a:solidFill>
                  <a:schemeClr val="accent1"/>
                </a:solidFill>
              </a:rPr>
              <a:t>Timing Tips</a:t>
            </a: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696909394"/>
              </p:ext>
            </p:extLst>
          </p:nvPr>
        </p:nvGraphicFramePr>
        <p:xfrm>
          <a:off x="1524000" y="1963144"/>
          <a:ext cx="6096000" cy="3474720"/>
        </p:xfrm>
        <a:graphic>
          <a:graphicData uri="http://schemas.openxmlformats.org/drawingml/2006/table">
            <a:tbl>
              <a:tblPr firstRow="1" bandRow="1">
                <a:tableStyleId>{5C22544A-7EE6-4342-B048-85BDC9FD1C3A}</a:tableStyleId>
              </a:tblPr>
              <a:tblGrid>
                <a:gridCol w="2327031">
                  <a:extLst>
                    <a:ext uri="{9D8B030D-6E8A-4147-A177-3AD203B41FA5}">
                      <a16:colId xmlns:a16="http://schemas.microsoft.com/office/drawing/2014/main" val="891894061"/>
                    </a:ext>
                  </a:extLst>
                </a:gridCol>
                <a:gridCol w="2013438">
                  <a:extLst>
                    <a:ext uri="{9D8B030D-6E8A-4147-A177-3AD203B41FA5}">
                      <a16:colId xmlns:a16="http://schemas.microsoft.com/office/drawing/2014/main" val="346701124"/>
                    </a:ext>
                  </a:extLst>
                </a:gridCol>
                <a:gridCol w="1755531">
                  <a:extLst>
                    <a:ext uri="{9D8B030D-6E8A-4147-A177-3AD203B41FA5}">
                      <a16:colId xmlns:a16="http://schemas.microsoft.com/office/drawing/2014/main" val="4278452210"/>
                    </a:ext>
                  </a:extLst>
                </a:gridCol>
              </a:tblGrid>
              <a:tr h="370840">
                <a:tc>
                  <a:txBody>
                    <a:bodyPr/>
                    <a:lstStyle/>
                    <a:p>
                      <a:r>
                        <a:rPr lang="en-US"/>
                        <a:t>Upper Level</a:t>
                      </a:r>
                      <a:r>
                        <a:rPr lang="en-US" baseline="0"/>
                        <a:t> Required Courses</a:t>
                      </a:r>
                      <a:endParaRPr lang="en-US"/>
                    </a:p>
                  </a:txBody>
                  <a:tcPr/>
                </a:tc>
                <a:tc>
                  <a:txBody>
                    <a:bodyPr/>
                    <a:lstStyle/>
                    <a:p>
                      <a:pPr algn="ctr"/>
                      <a:r>
                        <a:rPr lang="en-US"/>
                        <a:t>Fall 2020</a:t>
                      </a:r>
                    </a:p>
                  </a:txBody>
                  <a:tcPr/>
                </a:tc>
                <a:tc>
                  <a:txBody>
                    <a:bodyPr/>
                    <a:lstStyle/>
                    <a:p>
                      <a:pPr algn="ctr"/>
                      <a:r>
                        <a:rPr lang="en-US"/>
                        <a:t>Spring 2021</a:t>
                      </a:r>
                    </a:p>
                  </a:txBody>
                  <a:tcPr/>
                </a:tc>
                <a:extLst>
                  <a:ext uri="{0D108BD9-81ED-4DB2-BD59-A6C34878D82A}">
                    <a16:rowId xmlns:a16="http://schemas.microsoft.com/office/drawing/2014/main" val="1721318918"/>
                  </a:ext>
                </a:extLst>
              </a:tr>
              <a:tr h="370840">
                <a:tc>
                  <a:txBody>
                    <a:bodyPr/>
                    <a:lstStyle/>
                    <a:p>
                      <a:r>
                        <a:rPr lang="en-US"/>
                        <a:t>LAW 620-624</a:t>
                      </a:r>
                    </a:p>
                    <a:p>
                      <a:r>
                        <a:rPr lang="en-US" baseline="0"/>
                        <a:t>Law in Context</a:t>
                      </a:r>
                      <a:endParaRPr lang="en-US"/>
                    </a:p>
                  </a:txBody>
                  <a:tcPr/>
                </a:tc>
                <a:tc>
                  <a:txBody>
                    <a:bodyPr/>
                    <a:lstStyle/>
                    <a:p>
                      <a:pPr algn="ctr"/>
                      <a:r>
                        <a:rPr lang="en-US"/>
                        <a:t>1 Summer section</a:t>
                      </a:r>
                    </a:p>
                    <a:p>
                      <a:pPr algn="ctr"/>
                      <a:r>
                        <a:rPr lang="en-US"/>
                        <a:t>1</a:t>
                      </a:r>
                      <a:r>
                        <a:rPr lang="en-US" baseline="0"/>
                        <a:t> Fall section</a:t>
                      </a:r>
                      <a:endParaRPr lang="en-US"/>
                    </a:p>
                  </a:txBody>
                  <a:tcPr anchor="ctr"/>
                </a:tc>
                <a:tc>
                  <a:txBody>
                    <a:bodyPr/>
                    <a:lstStyle/>
                    <a:p>
                      <a:pPr algn="ctr"/>
                      <a:r>
                        <a:rPr lang="en-US"/>
                        <a:t>2 sections</a:t>
                      </a:r>
                    </a:p>
                  </a:txBody>
                  <a:tcPr anchor="ctr"/>
                </a:tc>
                <a:extLst>
                  <a:ext uri="{0D108BD9-81ED-4DB2-BD59-A6C34878D82A}">
                    <a16:rowId xmlns:a16="http://schemas.microsoft.com/office/drawing/2014/main" val="2799171790"/>
                  </a:ext>
                </a:extLst>
              </a:tr>
              <a:tr h="370840">
                <a:tc>
                  <a:txBody>
                    <a:bodyPr/>
                    <a:lstStyle/>
                    <a:p>
                      <a:r>
                        <a:rPr lang="en-US"/>
                        <a:t>LAW 651</a:t>
                      </a:r>
                    </a:p>
                    <a:p>
                      <a:r>
                        <a:rPr lang="en-US"/>
                        <a:t>Evidence</a:t>
                      </a:r>
                    </a:p>
                  </a:txBody>
                  <a:tcPr/>
                </a:tc>
                <a:tc>
                  <a:txBody>
                    <a:bodyPr/>
                    <a:lstStyle/>
                    <a:p>
                      <a:pPr algn="ctr"/>
                      <a:r>
                        <a:rPr lang="en-US" dirty="0"/>
                        <a:t>1 section</a:t>
                      </a:r>
                    </a:p>
                  </a:txBody>
                  <a:tcPr anchor="ctr"/>
                </a:tc>
                <a:tc>
                  <a:txBody>
                    <a:bodyPr/>
                    <a:lstStyle/>
                    <a:p>
                      <a:pPr algn="ctr"/>
                      <a:r>
                        <a:rPr lang="en-US" dirty="0"/>
                        <a:t>2 sections</a:t>
                      </a:r>
                    </a:p>
                  </a:txBody>
                  <a:tcPr anchor="ctr"/>
                </a:tc>
                <a:extLst>
                  <a:ext uri="{0D108BD9-81ED-4DB2-BD59-A6C34878D82A}">
                    <a16:rowId xmlns:a16="http://schemas.microsoft.com/office/drawing/2014/main" val="172903898"/>
                  </a:ext>
                </a:extLst>
              </a:tr>
              <a:tr h="370840">
                <a:tc>
                  <a:txBody>
                    <a:bodyPr/>
                    <a:lstStyle/>
                    <a:p>
                      <a:r>
                        <a:rPr lang="en-US"/>
                        <a:t>LAW 652 </a:t>
                      </a:r>
                    </a:p>
                    <a:p>
                      <a:r>
                        <a:rPr lang="en-US"/>
                        <a:t>Professional Responsibility</a:t>
                      </a:r>
                    </a:p>
                  </a:txBody>
                  <a:tcPr/>
                </a:tc>
                <a:tc>
                  <a:txBody>
                    <a:bodyPr/>
                    <a:lstStyle/>
                    <a:p>
                      <a:pPr algn="ctr"/>
                      <a:r>
                        <a:rPr lang="en-US"/>
                        <a:t>2 sections</a:t>
                      </a:r>
                    </a:p>
                  </a:txBody>
                  <a:tcPr anchor="ctr"/>
                </a:tc>
                <a:tc>
                  <a:txBody>
                    <a:bodyPr/>
                    <a:lstStyle/>
                    <a:p>
                      <a:pPr algn="ctr"/>
                      <a:r>
                        <a:rPr lang="en-US"/>
                        <a:t>1</a:t>
                      </a:r>
                      <a:r>
                        <a:rPr lang="en-US" baseline="0"/>
                        <a:t> section</a:t>
                      </a:r>
                      <a:endParaRPr lang="en-US"/>
                    </a:p>
                  </a:txBody>
                  <a:tcPr anchor="ctr"/>
                </a:tc>
                <a:extLst>
                  <a:ext uri="{0D108BD9-81ED-4DB2-BD59-A6C34878D82A}">
                    <a16:rowId xmlns:a16="http://schemas.microsoft.com/office/drawing/2014/main" val="272066018"/>
                  </a:ext>
                </a:extLst>
              </a:tr>
              <a:tr h="370840">
                <a:tc>
                  <a:txBody>
                    <a:bodyPr/>
                    <a:lstStyle/>
                    <a:p>
                      <a:r>
                        <a:rPr lang="en-US"/>
                        <a:t>LAW 655 </a:t>
                      </a:r>
                    </a:p>
                    <a:p>
                      <a:r>
                        <a:rPr lang="en-US"/>
                        <a:t>Constitutional Law II</a:t>
                      </a:r>
                    </a:p>
                  </a:txBody>
                  <a:tcPr/>
                </a:tc>
                <a:tc>
                  <a:txBody>
                    <a:bodyPr/>
                    <a:lstStyle/>
                    <a:p>
                      <a:pPr algn="ctr"/>
                      <a:r>
                        <a:rPr lang="en-US"/>
                        <a:t>2 sections</a:t>
                      </a:r>
                    </a:p>
                  </a:txBody>
                  <a:tcPr anchor="ctr"/>
                </a:tc>
                <a:tc>
                  <a:txBody>
                    <a:bodyPr/>
                    <a:lstStyle/>
                    <a:p>
                      <a:pPr algn="ctr"/>
                      <a:r>
                        <a:rPr lang="en-US" dirty="0"/>
                        <a:t>2 section</a:t>
                      </a:r>
                    </a:p>
                  </a:txBody>
                  <a:tcPr anchor="ctr"/>
                </a:tc>
                <a:extLst>
                  <a:ext uri="{0D108BD9-81ED-4DB2-BD59-A6C34878D82A}">
                    <a16:rowId xmlns:a16="http://schemas.microsoft.com/office/drawing/2014/main" val="2866997228"/>
                  </a:ext>
                </a:extLst>
              </a:tr>
            </a:tbl>
          </a:graphicData>
        </a:graphic>
      </p:graphicFrame>
      <p:pic>
        <p:nvPicPr>
          <p:cNvPr id="6" name="Audio 5">
            <a:hlinkClick r:id="" action="ppaction://media"/>
            <a:extLst>
              <a:ext uri="{FF2B5EF4-FFF2-40B4-BE49-F238E27FC236}">
                <a16:creationId xmlns:a16="http://schemas.microsoft.com/office/drawing/2014/main" id="{A78C59BE-9A3B-441B-A904-24885F5E18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654806"/>
      </p:ext>
    </p:extLst>
  </p:cSld>
  <p:clrMapOvr>
    <a:masterClrMapping/>
  </p:clrMapOvr>
  <mc:AlternateContent xmlns:mc="http://schemas.openxmlformats.org/markup-compatibility/2006">
    <mc:Choice xmlns:p14="http://schemas.microsoft.com/office/powerpoint/2010/main" Requires="p14">
      <p:transition spd="slow" p14:dur="2000" advTm="78079"/>
    </mc:Choice>
    <mc:Fallback>
      <p:transition spd="slow" advTm="78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38081" y="2371517"/>
            <a:ext cx="7277269" cy="2931713"/>
          </a:xfrm>
        </p:spPr>
        <p:txBody>
          <a:bodyPr>
            <a:normAutofit/>
          </a:bodyPr>
          <a:lstStyle/>
          <a:p>
            <a:r>
              <a:rPr lang="en-US"/>
              <a:t>GPA below 2.80 after the first year</a:t>
            </a:r>
          </a:p>
          <a:p>
            <a:r>
              <a:rPr lang="en-US"/>
              <a:t>Connected to a doctrinal subject (e.g. R&amp;R: Remedies, R&amp;R: Employment Law, R&amp;R: Advanced Civil Procedure)</a:t>
            </a:r>
          </a:p>
          <a:p>
            <a:r>
              <a:rPr lang="en-US"/>
              <a:t>Will need to take in the fall 2020 or spring 2021 term. Plan accordingly. </a:t>
            </a:r>
          </a:p>
        </p:txBody>
      </p:sp>
      <p:sp>
        <p:nvSpPr>
          <p:cNvPr id="3" name="Title 2"/>
          <p:cNvSpPr>
            <a:spLocks noGrp="1"/>
          </p:cNvSpPr>
          <p:nvPr>
            <p:ph type="title"/>
          </p:nvPr>
        </p:nvSpPr>
        <p:spPr/>
        <p:txBody>
          <a:bodyPr/>
          <a:lstStyle/>
          <a:p>
            <a:r>
              <a:rPr lang="en-US"/>
              <a:t>Rules and Reasoning </a:t>
            </a:r>
            <a:br>
              <a:rPr lang="en-US"/>
            </a:br>
            <a:r>
              <a:rPr lang="en-US"/>
              <a:t>(LAW 615)</a:t>
            </a:r>
          </a:p>
        </p:txBody>
      </p:sp>
      <p:pic>
        <p:nvPicPr>
          <p:cNvPr id="6" name="Audio 5">
            <a:hlinkClick r:id="" action="ppaction://media"/>
            <a:extLst>
              <a:ext uri="{FF2B5EF4-FFF2-40B4-BE49-F238E27FC236}">
                <a16:creationId xmlns:a16="http://schemas.microsoft.com/office/drawing/2014/main" id="{C4F00164-5747-43D4-98B5-16A6A9FAC2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89922956"/>
      </p:ext>
    </p:extLst>
  </p:cSld>
  <p:clrMapOvr>
    <a:masterClrMapping/>
  </p:clrMapOvr>
  <mc:AlternateContent xmlns:mc="http://schemas.openxmlformats.org/markup-compatibility/2006" xmlns:p14="http://schemas.microsoft.com/office/powerpoint/2010/main">
    <mc:Choice Requires="p14">
      <p:transition spd="slow" p14:dur="2000" advTm="57700"/>
    </mc:Choice>
    <mc:Fallback xmlns="">
      <p:transition spd="slow" advTm="57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endParaRPr lang="en-US"/>
          </a:p>
          <a:p>
            <a:pPr>
              <a:buFont typeface="Wingdings" pitchFamily="2" charset="2"/>
              <a:buChar char="q"/>
            </a:pPr>
            <a:r>
              <a:rPr lang="en-US"/>
              <a:t> 6 credits</a:t>
            </a:r>
          </a:p>
          <a:p>
            <a:pPr marL="0" indent="0">
              <a:buNone/>
            </a:pPr>
            <a:endParaRPr lang="en-US"/>
          </a:p>
          <a:p>
            <a:pPr>
              <a:buFont typeface="Wingdings" pitchFamily="2" charset="2"/>
              <a:buChar char="q"/>
            </a:pPr>
            <a:r>
              <a:rPr lang="en-US"/>
              <a:t>  3 must be live client</a:t>
            </a:r>
          </a:p>
          <a:p>
            <a:pPr marL="0" indent="0">
              <a:buNone/>
            </a:pPr>
            <a:endParaRPr lang="en-US"/>
          </a:p>
          <a:p>
            <a:pPr>
              <a:buFont typeface="Wingdings" pitchFamily="2" charset="2"/>
              <a:buChar char="q"/>
            </a:pPr>
            <a:r>
              <a:rPr lang="en-US"/>
              <a:t> Clinics, externships, and workshops </a:t>
            </a:r>
          </a:p>
          <a:p>
            <a:pPr marL="0" indent="0">
              <a:buNone/>
            </a:pPr>
            <a:r>
              <a:rPr lang="en-US"/>
              <a:t>	</a:t>
            </a:r>
          </a:p>
          <a:p>
            <a:pPr marL="0" indent="0">
              <a:buNone/>
            </a:pPr>
            <a:r>
              <a:rPr lang="en-US"/>
              <a:t>Timing Tip:  Pre-</a:t>
            </a:r>
            <a:r>
              <a:rPr lang="en-US" err="1"/>
              <a:t>Req</a:t>
            </a:r>
            <a:r>
              <a:rPr lang="en-US"/>
              <a:t> &amp; Co-</a:t>
            </a:r>
            <a:r>
              <a:rPr lang="en-US" err="1"/>
              <a:t>Req</a:t>
            </a:r>
            <a:r>
              <a:rPr lang="en-US"/>
              <a:t>: Evidence and Professional Responsibility</a:t>
            </a:r>
          </a:p>
          <a:p>
            <a:pPr marL="0" indent="0">
              <a:buNone/>
            </a:pPr>
            <a:endParaRPr lang="en-US"/>
          </a:p>
        </p:txBody>
      </p:sp>
      <p:sp>
        <p:nvSpPr>
          <p:cNvPr id="3" name="Title 2"/>
          <p:cNvSpPr>
            <a:spLocks noGrp="1"/>
          </p:cNvSpPr>
          <p:nvPr>
            <p:ph type="title"/>
          </p:nvPr>
        </p:nvSpPr>
        <p:spPr/>
        <p:txBody>
          <a:bodyPr/>
          <a:lstStyle/>
          <a:p>
            <a:r>
              <a:rPr lang="en-US"/>
              <a:t>Experiential Requirement</a:t>
            </a:r>
          </a:p>
        </p:txBody>
      </p:sp>
      <p:pic>
        <p:nvPicPr>
          <p:cNvPr id="6" name="Audio 5">
            <a:hlinkClick r:id="" action="ppaction://media"/>
            <a:extLst>
              <a:ext uri="{FF2B5EF4-FFF2-40B4-BE49-F238E27FC236}">
                <a16:creationId xmlns:a16="http://schemas.microsoft.com/office/drawing/2014/main" id="{414BEA69-1D8E-43A6-9528-76EC82704D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94641174"/>
      </p:ext>
    </p:extLst>
  </p:cSld>
  <p:clrMapOvr>
    <a:masterClrMapping/>
  </p:clrMapOvr>
  <mc:AlternateContent xmlns:mc="http://schemas.openxmlformats.org/markup-compatibility/2006" xmlns:p14="http://schemas.microsoft.com/office/powerpoint/2010/main">
    <mc:Choice Requires="p14">
      <p:transition spd="slow" p14:dur="2000" advTm="53936"/>
    </mc:Choice>
    <mc:Fallback xmlns="">
      <p:transition spd="slow" advTm="53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Planning resources</a:t>
            </a:r>
          </a:p>
        </p:txBody>
      </p:sp>
      <p:sp>
        <p:nvSpPr>
          <p:cNvPr id="3" name="Content Placeholder 2"/>
          <p:cNvSpPr>
            <a:spLocks noGrp="1"/>
          </p:cNvSpPr>
          <p:nvPr>
            <p:ph idx="1"/>
          </p:nvPr>
        </p:nvSpPr>
        <p:spPr/>
        <p:txBody>
          <a:bodyPr vert="horz" lIns="91440" tIns="45720" rIns="91440" bIns="45720" rtlCol="0" anchor="t">
            <a:normAutofit/>
          </a:bodyPr>
          <a:lstStyle/>
          <a:p>
            <a:pPr>
              <a:spcBef>
                <a:spcPts val="0"/>
              </a:spcBef>
              <a:buFont typeface="Wingdings" panose="05000000000000000000" pitchFamily="2" charset="2"/>
              <a:buChar char="§"/>
            </a:pPr>
            <a:r>
              <a:rPr lang="en-US" sz="2100">
                <a:latin typeface="Century Gothic"/>
              </a:rPr>
              <a:t>Degree Audit feature (called “Academic Requirements” on MyUB) </a:t>
            </a:r>
            <a:endParaRPr lang="en-US"/>
          </a:p>
          <a:p>
            <a:pPr lvl="1">
              <a:spcBef>
                <a:spcPts val="0"/>
              </a:spcBef>
              <a:buFont typeface="Wingdings" panose="05000000000000000000" pitchFamily="2" charset="2"/>
              <a:buChar char="§"/>
            </a:pPr>
            <a:r>
              <a:rPr lang="en-US" sz="1700">
                <a:latin typeface="Century Gothic"/>
              </a:rPr>
              <a:t>Learn how to access resources in </a:t>
            </a:r>
            <a:r>
              <a:rPr lang="en-US" sz="1700" err="1">
                <a:latin typeface="Century Gothic"/>
              </a:rPr>
              <a:t>myUB</a:t>
            </a:r>
            <a:r>
              <a:rPr lang="en-US" sz="1700">
                <a:latin typeface="Century Gothic"/>
              </a:rPr>
              <a:t> using </a:t>
            </a:r>
            <a:r>
              <a:rPr lang="en-US" sz="1700">
                <a:latin typeface="Century Gothic"/>
                <a:hlinkClick r:id="rId5"/>
              </a:rPr>
              <a:t>How to Guides for Students</a:t>
            </a:r>
            <a:r>
              <a:rPr lang="en-US" sz="1700">
                <a:latin typeface="Century Gothic"/>
              </a:rPr>
              <a:t> published on the Records and Registration website</a:t>
            </a:r>
            <a:endParaRPr lang="en-US" sz="1700"/>
          </a:p>
          <a:p>
            <a:pPr>
              <a:spcBef>
                <a:spcPts val="0"/>
              </a:spcBef>
              <a:buFont typeface="Wingdings" panose="05000000000000000000" pitchFamily="2" charset="2"/>
              <a:buChar char="§"/>
            </a:pPr>
            <a:r>
              <a:rPr lang="en-US" sz="2100">
                <a:latin typeface="Century Gothic"/>
                <a:hlinkClick r:id="rId6"/>
              </a:rPr>
              <a:t>Curriculum Planning Guide</a:t>
            </a:r>
            <a:endParaRPr lang="en-US" sz="2100"/>
          </a:p>
          <a:p>
            <a:pPr>
              <a:spcBef>
                <a:spcPts val="0"/>
              </a:spcBef>
              <a:buFont typeface="Wingdings" panose="05000000000000000000" pitchFamily="2" charset="2"/>
              <a:buChar char="§"/>
            </a:pPr>
            <a:r>
              <a:rPr lang="en-US" sz="2100">
                <a:latin typeface="Century Gothic"/>
              </a:rPr>
              <a:t>Academic advisors &amp; Faculty</a:t>
            </a:r>
            <a:endParaRPr lang="en-US" sz="2100"/>
          </a:p>
          <a:p>
            <a:pPr lvl="1">
              <a:spcBef>
                <a:spcPts val="0"/>
              </a:spcBef>
              <a:buFont typeface="Wingdings" panose="05000000000000000000" pitchFamily="2" charset="2"/>
              <a:buChar char="§"/>
            </a:pPr>
            <a:r>
              <a:rPr lang="en-US" sz="1700">
                <a:latin typeface="Century Gothic"/>
              </a:rPr>
              <a:t>Email </a:t>
            </a:r>
            <a:r>
              <a:rPr lang="en-US" sz="1700">
                <a:latin typeface="Century Gothic"/>
                <a:hlinkClick r:id="rId7"/>
              </a:rPr>
              <a:t>ublawacadaff@ubalt.edu</a:t>
            </a:r>
            <a:r>
              <a:rPr lang="en-US" sz="1700">
                <a:latin typeface="Century Gothic"/>
              </a:rPr>
              <a:t> to connect with an advisor</a:t>
            </a:r>
            <a:endParaRPr lang="en-US" sz="1700"/>
          </a:p>
          <a:p>
            <a:pPr>
              <a:spcBef>
                <a:spcPts val="0"/>
              </a:spcBef>
              <a:buFont typeface="Wingdings" panose="05000000000000000000" pitchFamily="2" charset="2"/>
              <a:buChar char="§"/>
            </a:pPr>
            <a:r>
              <a:rPr lang="en-US" sz="2100">
                <a:latin typeface="Century Gothic"/>
                <a:hlinkClick r:id="rId8"/>
              </a:rPr>
              <a:t>Law School’s Academic Policies and Procedures Manual</a:t>
            </a:r>
            <a:r>
              <a:rPr lang="en-US" sz="2100">
                <a:latin typeface="Century Gothic"/>
              </a:rPr>
              <a:t> </a:t>
            </a:r>
            <a:endParaRPr lang="en-US" sz="2100"/>
          </a:p>
          <a:p>
            <a:pPr>
              <a:spcBef>
                <a:spcPts val="0"/>
              </a:spcBef>
              <a:buFont typeface="Wingdings" panose="05000000000000000000" pitchFamily="2" charset="2"/>
              <a:buChar char="§"/>
            </a:pPr>
            <a:r>
              <a:rPr lang="en-US" sz="2100">
                <a:latin typeface="Century Gothic"/>
                <a:hlinkClick r:id="rId9"/>
              </a:rPr>
              <a:t>Concentrations &amp; Practice Areas</a:t>
            </a:r>
            <a:r>
              <a:rPr lang="en-US" sz="2100">
                <a:latin typeface="Century Gothic"/>
              </a:rPr>
              <a:t>– Explore the many areas of study online.  Look at the concentration requirements to start planning.</a:t>
            </a:r>
            <a:br>
              <a:rPr lang="en-US" sz="1700">
                <a:latin typeface="Century Gothic"/>
              </a:rPr>
            </a:br>
            <a:endParaRPr lang="en-US" sz="1700"/>
          </a:p>
          <a:p>
            <a:pPr lvl="1">
              <a:buFont typeface="Wingdings" panose="05000000000000000000" pitchFamily="2" charset="2"/>
              <a:buChar char="§"/>
            </a:pPr>
            <a:endParaRPr lang="en-US" sz="1700">
              <a:latin typeface="Century Gothic"/>
            </a:endParaRPr>
          </a:p>
        </p:txBody>
      </p:sp>
      <p:pic>
        <p:nvPicPr>
          <p:cNvPr id="4" name="Audio 3">
            <a:hlinkClick r:id="" action="ppaction://media"/>
            <a:extLst>
              <a:ext uri="{FF2B5EF4-FFF2-40B4-BE49-F238E27FC236}">
                <a16:creationId xmlns:a16="http://schemas.microsoft.com/office/drawing/2014/main" id="{849AF378-11D5-4920-A461-8AD70B87315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32507898"/>
      </p:ext>
    </p:extLst>
  </p:cSld>
  <p:clrMapOvr>
    <a:masterClrMapping/>
  </p:clrMapOvr>
  <mc:AlternateContent xmlns:mc="http://schemas.openxmlformats.org/markup-compatibility/2006" xmlns:p14="http://schemas.microsoft.com/office/powerpoint/2010/main">
    <mc:Choice Requires="p14">
      <p:transition spd="slow" p14:dur="2000" advTm="40596"/>
    </mc:Choice>
    <mc:Fallback xmlns="">
      <p:transition spd="slow" advTm="40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B-PPT-Template-6" id="{4683C338-416E-C144-B7E9-862AA857D6DD}" vid="{684D216C-A655-254F-8D88-A652812814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BA9FA5BF3B6F4197F2009FEE37AB22" ma:contentTypeVersion="11" ma:contentTypeDescription="Create a new document." ma:contentTypeScope="" ma:versionID="e2851d4f6bb1ab2d8c7690e9590ce5cd">
  <xsd:schema xmlns:xsd="http://www.w3.org/2001/XMLSchema" xmlns:xs="http://www.w3.org/2001/XMLSchema" xmlns:p="http://schemas.microsoft.com/office/2006/metadata/properties" xmlns:ns2="5d5a47b2-ea91-4f60-af0b-b14264f843e4" xmlns:ns3="7d62906c-6370-4ca2-9652-18879a2aceb8" targetNamespace="http://schemas.microsoft.com/office/2006/metadata/properties" ma:root="true" ma:fieldsID="8d8ae20391f2f5e0c4d7a95cb2822978" ns2:_="" ns3:_="">
    <xsd:import namespace="5d5a47b2-ea91-4f60-af0b-b14264f843e4"/>
    <xsd:import namespace="7d62906c-6370-4ca2-9652-18879a2aceb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5a47b2-ea91-4f60-af0b-b14264f843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62906c-6370-4ca2-9652-18879a2aceb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62906c-6370-4ca2-9652-18879a2aceb8">
      <UserInfo>
        <DisplayName>Keri Hickey</DisplayName>
        <AccountId>36</AccountId>
        <AccountType/>
      </UserInfo>
      <UserInfo>
        <DisplayName>Laurie Harow</DisplayName>
        <AccountId>6</AccountId>
        <AccountType/>
      </UserInfo>
    </SharedWithUsers>
  </documentManagement>
</p:properties>
</file>

<file path=customXml/itemProps1.xml><?xml version="1.0" encoding="utf-8"?>
<ds:datastoreItem xmlns:ds="http://schemas.openxmlformats.org/officeDocument/2006/customXml" ds:itemID="{261697EC-0D93-4A0D-9D18-B7F7F70CEDA6}">
  <ds:schemaRefs>
    <ds:schemaRef ds:uri="5d5a47b2-ea91-4f60-af0b-b14264f843e4"/>
    <ds:schemaRef ds:uri="7d62906c-6370-4ca2-9652-18879a2ace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A8B81C6-085A-4112-B1CE-6293BA7A4C37}">
  <ds:schemaRefs>
    <ds:schemaRef ds:uri="http://schemas.microsoft.com/sharepoint/v3/contenttype/forms"/>
  </ds:schemaRefs>
</ds:datastoreItem>
</file>

<file path=customXml/itemProps3.xml><?xml version="1.0" encoding="utf-8"?>
<ds:datastoreItem xmlns:ds="http://schemas.openxmlformats.org/officeDocument/2006/customXml" ds:itemID="{402E2F04-365F-4873-8B49-74A0D05FBB35}">
  <ds:schemaRefs>
    <ds:schemaRef ds:uri="http://purl.org/dc/terms/"/>
    <ds:schemaRef ds:uri="http://schemas.microsoft.com/office/2006/metadata/properties"/>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7d62906c-6370-4ca2-9652-18879a2aceb8"/>
    <ds:schemaRef ds:uri="5d5a47b2-ea91-4f60-af0b-b14264f843e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49</TotalTime>
  <Words>1177</Words>
  <Application>Microsoft Office PowerPoint</Application>
  <PresentationFormat>On-screen Show (4:3)</PresentationFormat>
  <Paragraphs>216</Paragraphs>
  <Slides>24</Slides>
  <Notes>24</Notes>
  <HiddenSlides>0</HiddenSlides>
  <MMClips>24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Century Gothic</vt:lpstr>
      <vt:lpstr>Impact</vt:lpstr>
      <vt:lpstr>Wingdings</vt:lpstr>
      <vt:lpstr>Office Theme</vt:lpstr>
      <vt:lpstr>First Year Day Student  Advising Session  for Spring 2020</vt:lpstr>
      <vt:lpstr>What We’re Covering Today</vt:lpstr>
      <vt:lpstr>Remaining Curriculum Requirements</vt:lpstr>
      <vt:lpstr>Classes Already Taken:</vt:lpstr>
      <vt:lpstr>Remaining Curriculum Requirements</vt:lpstr>
      <vt:lpstr>Timing Tips</vt:lpstr>
      <vt:lpstr>Rules and Reasoning  (LAW 615)</vt:lpstr>
      <vt:lpstr>Experiential Requirement</vt:lpstr>
      <vt:lpstr>Planning resources</vt:lpstr>
      <vt:lpstr>Creating a roadmap</vt:lpstr>
      <vt:lpstr>A Word about taking courses elsewhere  </vt:lpstr>
      <vt:lpstr>Clinical Education – Introduction </vt:lpstr>
      <vt:lpstr>Available Clinics:  </vt:lpstr>
      <vt:lpstr>How do I register?</vt:lpstr>
      <vt:lpstr>Registration - Basics </vt:lpstr>
      <vt:lpstr>Registration - Basics </vt:lpstr>
      <vt:lpstr>Registration - Basics </vt:lpstr>
      <vt:lpstr>Register via myUB My Student Center</vt:lpstr>
      <vt:lpstr>Navigating your Student Center</vt:lpstr>
      <vt:lpstr>PowerPoint Presentation</vt:lpstr>
      <vt:lpstr>Or Find Class Numbers on the PDF version of Schedule of Classes</vt:lpstr>
      <vt:lpstr>Enroll in Classes using Search or Class Numbers</vt:lpstr>
      <vt:lpstr>Office of Academic Affairs</vt:lpstr>
      <vt:lpstr>This is your legal education.  Take charge and shape it!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USE IMPACT IN ALL CAPS</dc:title>
  <dc:creator>Sarah Davis</dc:creator>
  <cp:lastModifiedBy>Paul Manrique</cp:lastModifiedBy>
  <cp:revision>3</cp:revision>
  <cp:lastPrinted>2018-10-16T16:24:27Z</cp:lastPrinted>
  <dcterms:created xsi:type="dcterms:W3CDTF">2018-05-09T19:12:28Z</dcterms:created>
  <dcterms:modified xsi:type="dcterms:W3CDTF">2020-03-26T19:52:38Z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0x0101005EBA9FA5BF3B6F4197F2009FEE37AB22</vt:lpwstr>
  </property>
</Properties>
</file>