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338"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15" r:id="rId56"/>
    <p:sldId id="309" r:id="rId57"/>
    <p:sldId id="310" r:id="rId58"/>
    <p:sldId id="311" r:id="rId59"/>
    <p:sldId id="312" r:id="rId60"/>
    <p:sldId id="313" r:id="rId61"/>
    <p:sldId id="314" r:id="rId62"/>
    <p:sldId id="316" r:id="rId63"/>
    <p:sldId id="317" r:id="rId64"/>
    <p:sldId id="318" r:id="rId65"/>
    <p:sldId id="319" r:id="rId66"/>
    <p:sldId id="372" r:id="rId67"/>
    <p:sldId id="320" r:id="rId68"/>
    <p:sldId id="321" r:id="rId69"/>
    <p:sldId id="322" r:id="rId70"/>
    <p:sldId id="323" r:id="rId71"/>
    <p:sldId id="324" r:id="rId72"/>
    <p:sldId id="325" r:id="rId73"/>
    <p:sldId id="326" r:id="rId74"/>
    <p:sldId id="327" r:id="rId75"/>
    <p:sldId id="328" r:id="rId76"/>
    <p:sldId id="329" r:id="rId77"/>
    <p:sldId id="381" r:id="rId78"/>
    <p:sldId id="330" r:id="rId79"/>
    <p:sldId id="331" r:id="rId80"/>
    <p:sldId id="332" r:id="rId81"/>
    <p:sldId id="333" r:id="rId82"/>
    <p:sldId id="334" r:id="rId83"/>
    <p:sldId id="335" r:id="rId84"/>
    <p:sldId id="336" r:id="rId85"/>
    <p:sldId id="337" r:id="rId86"/>
    <p:sldId id="339" r:id="rId87"/>
    <p:sldId id="340" r:id="rId88"/>
    <p:sldId id="341" r:id="rId89"/>
    <p:sldId id="342" r:id="rId90"/>
    <p:sldId id="343" r:id="rId91"/>
    <p:sldId id="344" r:id="rId92"/>
    <p:sldId id="345" r:id="rId93"/>
    <p:sldId id="346" r:id="rId94"/>
    <p:sldId id="347" r:id="rId95"/>
    <p:sldId id="348" r:id="rId96"/>
    <p:sldId id="349" r:id="rId97"/>
    <p:sldId id="350" r:id="rId98"/>
    <p:sldId id="351" r:id="rId99"/>
    <p:sldId id="352" r:id="rId100"/>
    <p:sldId id="353" r:id="rId101"/>
    <p:sldId id="354" r:id="rId102"/>
    <p:sldId id="355" r:id="rId103"/>
    <p:sldId id="356" r:id="rId104"/>
    <p:sldId id="357" r:id="rId105"/>
    <p:sldId id="358" r:id="rId106"/>
    <p:sldId id="359" r:id="rId107"/>
    <p:sldId id="360" r:id="rId108"/>
    <p:sldId id="361" r:id="rId109"/>
    <p:sldId id="362" r:id="rId110"/>
    <p:sldId id="363" r:id="rId111"/>
    <p:sldId id="364" r:id="rId112"/>
    <p:sldId id="365" r:id="rId113"/>
    <p:sldId id="366" r:id="rId114"/>
    <p:sldId id="367" r:id="rId115"/>
    <p:sldId id="368" r:id="rId116"/>
    <p:sldId id="369" r:id="rId117"/>
    <p:sldId id="370" r:id="rId118"/>
    <p:sldId id="371" r:id="rId119"/>
    <p:sldId id="373" r:id="rId120"/>
    <p:sldId id="374" r:id="rId121"/>
    <p:sldId id="375" r:id="rId122"/>
    <p:sldId id="376" r:id="rId123"/>
    <p:sldId id="377" r:id="rId124"/>
    <p:sldId id="378" r:id="rId125"/>
    <p:sldId id="379" r:id="rId126"/>
    <p:sldId id="380"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9" r:id="rId174"/>
    <p:sldId id="428"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93"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00C5CE-82CC-434F-A433-6B8B3E5F9091}"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A874C-422A-4DEA-A4AB-46172598693E}" type="slidenum">
              <a:rPr lang="en-US" smtClean="0"/>
              <a:pPr/>
              <a:t>‹#›</a:t>
            </a:fld>
            <a:endParaRPr lang="en-US"/>
          </a:p>
        </p:txBody>
      </p:sp>
    </p:spTree>
    <p:extLst>
      <p:ext uri="{BB962C8B-B14F-4D97-AF65-F5344CB8AC3E}">
        <p14:creationId xmlns:p14="http://schemas.microsoft.com/office/powerpoint/2010/main" val="50992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0C5CE-82CC-434F-A433-6B8B3E5F9091}"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A874C-422A-4DEA-A4AB-46172598693E}" type="slidenum">
              <a:rPr lang="en-US" smtClean="0"/>
              <a:pPr/>
              <a:t>‹#›</a:t>
            </a:fld>
            <a:endParaRPr lang="en-US"/>
          </a:p>
        </p:txBody>
      </p:sp>
    </p:spTree>
    <p:extLst>
      <p:ext uri="{BB962C8B-B14F-4D97-AF65-F5344CB8AC3E}">
        <p14:creationId xmlns:p14="http://schemas.microsoft.com/office/powerpoint/2010/main" val="2901485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0C5CE-82CC-434F-A433-6B8B3E5F9091}"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A874C-422A-4DEA-A4AB-46172598693E}" type="slidenum">
              <a:rPr lang="en-US" smtClean="0"/>
              <a:pPr/>
              <a:t>‹#›</a:t>
            </a:fld>
            <a:endParaRPr lang="en-US"/>
          </a:p>
        </p:txBody>
      </p:sp>
    </p:spTree>
    <p:extLst>
      <p:ext uri="{BB962C8B-B14F-4D97-AF65-F5344CB8AC3E}">
        <p14:creationId xmlns:p14="http://schemas.microsoft.com/office/powerpoint/2010/main" val="3982522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0C5CE-82CC-434F-A433-6B8B3E5F9091}"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A874C-422A-4DEA-A4AB-46172598693E}" type="slidenum">
              <a:rPr lang="en-US" smtClean="0"/>
              <a:pPr/>
              <a:t>‹#›</a:t>
            </a:fld>
            <a:endParaRPr lang="en-US"/>
          </a:p>
        </p:txBody>
      </p:sp>
    </p:spTree>
    <p:extLst>
      <p:ext uri="{BB962C8B-B14F-4D97-AF65-F5344CB8AC3E}">
        <p14:creationId xmlns:p14="http://schemas.microsoft.com/office/powerpoint/2010/main" val="3144860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00C5CE-82CC-434F-A433-6B8B3E5F9091}"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A874C-422A-4DEA-A4AB-46172598693E}" type="slidenum">
              <a:rPr lang="en-US" smtClean="0"/>
              <a:pPr/>
              <a:t>‹#›</a:t>
            </a:fld>
            <a:endParaRPr lang="en-US"/>
          </a:p>
        </p:txBody>
      </p:sp>
    </p:spTree>
    <p:extLst>
      <p:ext uri="{BB962C8B-B14F-4D97-AF65-F5344CB8AC3E}">
        <p14:creationId xmlns:p14="http://schemas.microsoft.com/office/powerpoint/2010/main" val="181450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00C5CE-82CC-434F-A433-6B8B3E5F9091}"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A874C-422A-4DEA-A4AB-46172598693E}" type="slidenum">
              <a:rPr lang="en-US" smtClean="0"/>
              <a:pPr/>
              <a:t>‹#›</a:t>
            </a:fld>
            <a:endParaRPr lang="en-US"/>
          </a:p>
        </p:txBody>
      </p:sp>
    </p:spTree>
    <p:extLst>
      <p:ext uri="{BB962C8B-B14F-4D97-AF65-F5344CB8AC3E}">
        <p14:creationId xmlns:p14="http://schemas.microsoft.com/office/powerpoint/2010/main" val="322905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00C5CE-82CC-434F-A433-6B8B3E5F9091}" type="datetimeFigureOut">
              <a:rPr lang="en-US" smtClean="0"/>
              <a:pPr/>
              <a:t>4/22/2014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8A874C-422A-4DEA-A4AB-46172598693E}" type="slidenum">
              <a:rPr lang="en-US" smtClean="0"/>
              <a:pPr/>
              <a:t>‹#›</a:t>
            </a:fld>
            <a:endParaRPr lang="en-US"/>
          </a:p>
        </p:txBody>
      </p:sp>
    </p:spTree>
    <p:extLst>
      <p:ext uri="{BB962C8B-B14F-4D97-AF65-F5344CB8AC3E}">
        <p14:creationId xmlns:p14="http://schemas.microsoft.com/office/powerpoint/2010/main" val="273251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00C5CE-82CC-434F-A433-6B8B3E5F9091}" type="datetimeFigureOut">
              <a:rPr lang="en-US" smtClean="0"/>
              <a:pPr/>
              <a:t>4/22/2014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8A874C-422A-4DEA-A4AB-46172598693E}" type="slidenum">
              <a:rPr lang="en-US" smtClean="0"/>
              <a:pPr/>
              <a:t>‹#›</a:t>
            </a:fld>
            <a:endParaRPr lang="en-US"/>
          </a:p>
        </p:txBody>
      </p:sp>
    </p:spTree>
    <p:extLst>
      <p:ext uri="{BB962C8B-B14F-4D97-AF65-F5344CB8AC3E}">
        <p14:creationId xmlns:p14="http://schemas.microsoft.com/office/powerpoint/2010/main" val="1270343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0C5CE-82CC-434F-A433-6B8B3E5F9091}" type="datetimeFigureOut">
              <a:rPr lang="en-US" smtClean="0"/>
              <a:pPr/>
              <a:t>4/22/2014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8A874C-422A-4DEA-A4AB-46172598693E}" type="slidenum">
              <a:rPr lang="en-US" smtClean="0"/>
              <a:pPr/>
              <a:t>‹#›</a:t>
            </a:fld>
            <a:endParaRPr lang="en-US"/>
          </a:p>
        </p:txBody>
      </p:sp>
    </p:spTree>
    <p:extLst>
      <p:ext uri="{BB962C8B-B14F-4D97-AF65-F5344CB8AC3E}">
        <p14:creationId xmlns:p14="http://schemas.microsoft.com/office/powerpoint/2010/main" val="2451380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0C5CE-82CC-434F-A433-6B8B3E5F9091}"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A874C-422A-4DEA-A4AB-46172598693E}" type="slidenum">
              <a:rPr lang="en-US" smtClean="0"/>
              <a:pPr/>
              <a:t>‹#›</a:t>
            </a:fld>
            <a:endParaRPr lang="en-US"/>
          </a:p>
        </p:txBody>
      </p:sp>
    </p:spTree>
    <p:extLst>
      <p:ext uri="{BB962C8B-B14F-4D97-AF65-F5344CB8AC3E}">
        <p14:creationId xmlns:p14="http://schemas.microsoft.com/office/powerpoint/2010/main" val="1712377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0C5CE-82CC-434F-A433-6B8B3E5F9091}"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A874C-422A-4DEA-A4AB-46172598693E}" type="slidenum">
              <a:rPr lang="en-US" smtClean="0"/>
              <a:pPr/>
              <a:t>‹#›</a:t>
            </a:fld>
            <a:endParaRPr lang="en-US"/>
          </a:p>
        </p:txBody>
      </p:sp>
    </p:spTree>
    <p:extLst>
      <p:ext uri="{BB962C8B-B14F-4D97-AF65-F5344CB8AC3E}">
        <p14:creationId xmlns:p14="http://schemas.microsoft.com/office/powerpoint/2010/main" val="1838661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0C5CE-82CC-434F-A433-6B8B3E5F9091}" type="datetimeFigureOut">
              <a:rPr lang="en-US" smtClean="0"/>
              <a:pPr/>
              <a:t>4/22/2014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8A874C-422A-4DEA-A4AB-46172598693E}" type="slidenum">
              <a:rPr lang="en-US" smtClean="0"/>
              <a:pPr/>
              <a:t>‹#›</a:t>
            </a:fld>
            <a:endParaRPr lang="en-US"/>
          </a:p>
        </p:txBody>
      </p:sp>
    </p:spTree>
    <p:extLst>
      <p:ext uri="{BB962C8B-B14F-4D97-AF65-F5344CB8AC3E}">
        <p14:creationId xmlns:p14="http://schemas.microsoft.com/office/powerpoint/2010/main" val="4203175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6705599"/>
          </a:xfrm>
        </p:spPr>
        <p:txBody>
          <a:bodyPr/>
          <a:lstStyle/>
          <a:p>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61736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THIRTEENTH AMENDMENT</a:t>
            </a:r>
            <a:br>
              <a:rPr lang="en-US" sz="3200" dirty="0" smtClean="0"/>
            </a:br>
            <a:r>
              <a:rPr lang="en-US" sz="3200" dirty="0"/>
              <a:t/>
            </a:r>
            <a:br>
              <a:rPr lang="en-US" sz="3200" dirty="0"/>
            </a:br>
            <a:r>
              <a:rPr lang="en-US" sz="3200" dirty="0" smtClean="0"/>
              <a:t>JONES v ALFRED MAYER CO. (1968 – </a:t>
            </a:r>
            <a:r>
              <a:rPr lang="en-US" sz="3200" dirty="0" smtClean="0">
                <a:solidFill>
                  <a:srgbClr val="FF0000"/>
                </a:solidFill>
              </a:rPr>
              <a:t>723</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rgbClr val="FF0000"/>
                </a:solidFill>
              </a:rPr>
              <a:t>723 – FN – 1982</a:t>
            </a:r>
            <a:r>
              <a:rPr lang="en-US" sz="3200" dirty="0" smtClean="0">
                <a:solidFill>
                  <a:schemeClr val="tx1">
                    <a:lumMod val="95000"/>
                    <a:lumOff val="5000"/>
                  </a:schemeClr>
                </a:solidFill>
              </a:rPr>
              <a:t>.  P ALLEGED D HAD REFUSED TO SELL BECAUSE HE WAS BLACK.</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STEWART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STATUTE BANS ALL DESCRIMINATION – PUBLIC OR PRIVATE.  VALID UNDER 13</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AMENDMENT.  CONGRESSIONAL INTENT AT TIME OF PASSAGE.</a:t>
            </a:r>
            <a:endParaRPr lang="en-US" sz="3200" dirty="0"/>
          </a:p>
        </p:txBody>
      </p:sp>
    </p:spTree>
    <p:extLst>
      <p:ext uri="{BB962C8B-B14F-4D97-AF65-F5344CB8AC3E}">
        <p14:creationId xmlns:p14="http://schemas.microsoft.com/office/powerpoint/2010/main" val="129496761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a:bodyPr>
          <a:lstStyle/>
          <a:p>
            <a:pPr algn="l"/>
            <a:r>
              <a:rPr lang="en-US" sz="3200" dirty="0" smtClean="0"/>
              <a:t>DO YOU TAKE CASE FOR THE STATE ?</a:t>
            </a:r>
            <a:br>
              <a:rPr lang="en-US" sz="3200" dirty="0" smtClean="0"/>
            </a:br>
            <a:r>
              <a:rPr lang="en-US" sz="3200" dirty="0"/>
              <a:t/>
            </a:r>
            <a:br>
              <a:rPr lang="en-US" sz="3200" dirty="0"/>
            </a:br>
            <a:r>
              <a:rPr lang="en-US" sz="3200" dirty="0" smtClean="0"/>
              <a:t>WHAT IS DIFFERENT ABOUT THE OPINION ?</a:t>
            </a:r>
            <a:br>
              <a:rPr lang="en-US" sz="3200" dirty="0" smtClean="0"/>
            </a:br>
            <a:r>
              <a:rPr lang="en-US" sz="3200" dirty="0"/>
              <a:t/>
            </a:r>
            <a:br>
              <a:rPr lang="en-US" sz="3200" dirty="0"/>
            </a:br>
            <a:r>
              <a:rPr lang="en-US" sz="3200" dirty="0" smtClean="0"/>
              <a:t>HOW DOES THE COURT KNOW THAT SEPARATE BUT EQUAL IS A MARK OF INFERIORITY ?</a:t>
            </a:r>
            <a:br>
              <a:rPr lang="en-US" sz="3200" dirty="0" smtClean="0"/>
            </a:br>
            <a:r>
              <a:rPr lang="en-US" sz="3200" dirty="0"/>
              <a:t/>
            </a:r>
            <a:br>
              <a:rPr lang="en-US" sz="3200" dirty="0"/>
            </a:br>
            <a:r>
              <a:rPr lang="en-US" sz="3200" dirty="0" smtClean="0"/>
              <a:t>DOES IT MATTER THAT HISTORY OF 14 AMENDMENT PROBABLY DID ALLOW ?</a:t>
            </a:r>
            <a:br>
              <a:rPr lang="en-US" sz="3200" dirty="0" smtClean="0"/>
            </a:br>
            <a:r>
              <a:rPr lang="en-US" sz="3200" dirty="0"/>
              <a:t/>
            </a:r>
            <a:br>
              <a:rPr lang="en-US" sz="3200" dirty="0"/>
            </a:br>
            <a:r>
              <a:rPr lang="en-US" sz="3200" smtClean="0"/>
              <a:t>WHAT IS THE HOLDING OF BROWN ?</a:t>
            </a:r>
            <a:endParaRPr lang="en-US" sz="3200" dirty="0"/>
          </a:p>
        </p:txBody>
      </p:sp>
    </p:spTree>
    <p:extLst>
      <p:ext uri="{BB962C8B-B14F-4D97-AF65-F5344CB8AC3E}">
        <p14:creationId xmlns:p14="http://schemas.microsoft.com/office/powerpoint/2010/main" val="339657154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chor="t">
            <a:normAutofit fontScale="90000"/>
          </a:bodyPr>
          <a:lstStyle/>
          <a:p>
            <a:pPr algn="l"/>
            <a:r>
              <a:rPr lang="en-US" sz="3200" dirty="0" smtClean="0"/>
              <a:t>1.  HISTORY INCONCLUSIVE.  PUBLIC EDUCATION ITSELF NOT WIDESPREAD.  MUST CONSIDER PLACE OF EDUCATION IN MODERN US.</a:t>
            </a:r>
            <a:br>
              <a:rPr lang="en-US" sz="3200" dirty="0" smtClean="0"/>
            </a:br>
            <a:r>
              <a:rPr lang="en-US" sz="3200" dirty="0" smtClean="0"/>
              <a:t/>
            </a:r>
            <a:br>
              <a:rPr lang="en-US" sz="3200" dirty="0" smtClean="0"/>
            </a:br>
            <a:r>
              <a:rPr lang="en-US" sz="3200" dirty="0" smtClean="0"/>
              <a:t>2.  </a:t>
            </a:r>
            <a:r>
              <a:rPr lang="en-US" sz="3200" dirty="0" smtClean="0">
                <a:solidFill>
                  <a:srgbClr val="FF0000"/>
                </a:solidFill>
              </a:rPr>
              <a:t>506 – 7 </a:t>
            </a:r>
            <a:r>
              <a:rPr lang="en-US" sz="3200" dirty="0" smtClean="0">
                <a:solidFill>
                  <a:schemeClr val="tx1">
                    <a:lumMod val="95000"/>
                    <a:lumOff val="5000"/>
                  </a:schemeClr>
                </a:solidFill>
              </a:rPr>
              <a:t>- QUESTION AND QUOTES.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508 </a:t>
            </a:r>
            <a:r>
              <a:rPr lang="en-US" sz="3200" dirty="0" smtClean="0">
                <a:solidFill>
                  <a:schemeClr val="tx1">
                    <a:lumMod val="95000"/>
                    <a:lumOff val="5000"/>
                  </a:schemeClr>
                </a:solidFill>
              </a:rPr>
              <a:t>- APPLIED PER CURIAM TO OTHER SETTINGS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BOLLING v SHARPE (1954 - </a:t>
            </a:r>
            <a:r>
              <a:rPr lang="en-US" sz="3200" dirty="0" smtClean="0">
                <a:solidFill>
                  <a:srgbClr val="FF0000"/>
                </a:solidFill>
              </a:rPr>
              <a:t>507</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INCORPORATE EQUAL PROTECTION INTO 5</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AMENDMENT.  </a:t>
            </a:r>
            <a:r>
              <a:rPr lang="en-US" sz="3200" dirty="0" smtClean="0">
                <a:solidFill>
                  <a:srgbClr val="FF0000"/>
                </a:solidFill>
              </a:rPr>
              <a:t>508 </a:t>
            </a:r>
            <a:r>
              <a:rPr lang="en-US" sz="3200" dirty="0" smtClean="0">
                <a:solidFill>
                  <a:schemeClr val="tx1">
                    <a:lumMod val="95000"/>
                    <a:lumOff val="5000"/>
                  </a:schemeClr>
                </a:solidFill>
              </a:rPr>
              <a:t> - UNTHINKABLE QUOTE.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509 </a:t>
            </a:r>
            <a:r>
              <a:rPr lang="en-US" sz="3200" dirty="0" smtClean="0">
                <a:solidFill>
                  <a:schemeClr val="tx1">
                    <a:lumMod val="95000"/>
                    <a:lumOff val="5000"/>
                  </a:schemeClr>
                </a:solidFill>
              </a:rPr>
              <a:t>- BROWN NOT NEUTRAL PRINCIPLES</a:t>
            </a:r>
            <a:endParaRPr lang="en-US" sz="3200"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chor="t">
            <a:normAutofit fontScale="90000"/>
          </a:bodyPr>
          <a:lstStyle/>
          <a:p>
            <a:pPr algn="l"/>
            <a:r>
              <a:rPr lang="en-US" sz="3200" dirty="0" smtClean="0"/>
              <a:t>LOVING v VIRGINIA (1967 - </a:t>
            </a:r>
            <a:r>
              <a:rPr lang="en-US" sz="3200" dirty="0" smtClean="0">
                <a:solidFill>
                  <a:srgbClr val="FF0000"/>
                </a:solidFill>
              </a:rPr>
              <a:t>515</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FIRST FULL DECISION SINCE BROWN – 13 YEARS.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ARGUMENTS FOR VIRGINIA ? </a:t>
            </a:r>
            <a:br>
              <a:rPr lang="en-US" sz="3200" dirty="0" smtClean="0">
                <a:solidFill>
                  <a:schemeClr val="tx1">
                    <a:lumMod val="95000"/>
                    <a:lumOff val="5000"/>
                  </a:schemeClr>
                </a:solidFill>
              </a:rPr>
            </a:br>
            <a:r>
              <a:rPr lang="en-US" sz="3200" dirty="0" smtClean="0">
                <a:solidFill>
                  <a:schemeClr val="tx1">
                    <a:lumMod val="95000"/>
                    <a:lumOff val="5000"/>
                  </a:schemeClr>
                </a:solidFill>
              </a:rPr>
              <a:t>AFFECTS EQUALLY AND SOCIOLOGIST REPORT.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POTENTIAL SUBSTANTIVE DP ARGUMENT ?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516 – FOOTNOTE </a:t>
            </a:r>
            <a:r>
              <a:rPr lang="en-US" sz="3200" dirty="0" smtClean="0">
                <a:solidFill>
                  <a:schemeClr val="tx1">
                    <a:lumMod val="95000"/>
                    <a:lumOff val="5000"/>
                  </a:schemeClr>
                </a:solidFill>
              </a:rPr>
              <a:t>- STATUTE.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PURPOSE OF 14</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AMENDMENT TO ELIMINATE RACIAL DISCRIMINATION.</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a:t>
            </a:r>
            <a:r>
              <a:rPr lang="en-US" sz="3200" dirty="0" smtClean="0">
                <a:solidFill>
                  <a:srgbClr val="FF0000"/>
                </a:solidFill>
              </a:rPr>
              <a:t>516 – </a:t>
            </a:r>
            <a:r>
              <a:rPr lang="en-US" sz="3200" dirty="0" smtClean="0">
                <a:solidFill>
                  <a:schemeClr val="tx1">
                    <a:lumMod val="95000"/>
                    <a:lumOff val="5000"/>
                  </a:schemeClr>
                </a:solidFill>
              </a:rPr>
              <a:t>QUOTE.  MOST RIGID SCRUTINY</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endParaRPr lang="en-US" sz="3200"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PALMORE v SIDOTI (1984 - </a:t>
            </a:r>
            <a:r>
              <a:rPr lang="en-US" sz="3200" dirty="0" smtClean="0">
                <a:solidFill>
                  <a:srgbClr val="FF0000"/>
                </a:solidFill>
              </a:rPr>
              <a:t>516</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FLORIDA COURT – PARENTS DIVORCED, CUSTODY TO MOM.  SHE COHABITS WITH BLACK MAN.  DAD SUES (3 AND ½ YEAR OLD). NO ISSUE OF LOVE FOR CHILD, CARE OR ABILITY OF MOM.  SOLELY ON LIFESTYLE.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ARUGMENT OF DAD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a:t>
            </a:r>
            <a:r>
              <a:rPr lang="en-US" sz="3200" dirty="0" smtClean="0">
                <a:solidFill>
                  <a:srgbClr val="FF0000"/>
                </a:solidFill>
              </a:rPr>
              <a:t>517 </a:t>
            </a:r>
            <a:r>
              <a:rPr lang="en-US" sz="3200" dirty="0" smtClean="0">
                <a:solidFill>
                  <a:schemeClr val="tx1">
                    <a:lumMod val="95000"/>
                    <a:lumOff val="5000"/>
                  </a:schemeClr>
                </a:solidFill>
              </a:rPr>
              <a:t>- QUOTE.  COMPELLING INTEREST TEST.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BEST INTERESTS OF CHILD DOESN’T OVERCOME.  CAN’T GIVE EFFECT TO PRIVATE BIAS.</a:t>
            </a:r>
            <a:endParaRPr lang="en-US" sz="3200"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JOHNSON v CALIFORNIA (2005 - </a:t>
            </a:r>
            <a:r>
              <a:rPr lang="en-US" sz="3200" dirty="0" smtClean="0">
                <a:solidFill>
                  <a:srgbClr val="FF0000"/>
                </a:solidFill>
              </a:rPr>
              <a:t>518</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SEGREGATE FOR FIRST 60 DAYS BY RACE.  TRY TO STOP GANG VIOLENCE.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O’CONNOR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NO DEFENSE OF BURDEN EQUALLY.</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COMPELLING AND NARROWLY TAILORED.</a:t>
            </a:r>
            <a:br>
              <a:rPr lang="en-US" sz="3200" dirty="0" smtClean="0">
                <a:solidFill>
                  <a:schemeClr val="tx1">
                    <a:lumMod val="95000"/>
                    <a:lumOff val="5000"/>
                  </a:schemeClr>
                </a:solidFill>
              </a:rPr>
            </a:br>
            <a:r>
              <a:rPr lang="en-US" sz="3200" dirty="0" smtClean="0">
                <a:solidFill>
                  <a:schemeClr val="tx1">
                    <a:lumMod val="95000"/>
                    <a:lumOff val="5000"/>
                  </a:schemeClr>
                </a:solidFill>
              </a:rPr>
              <a:t>NARROWLY TAILORED NOT SATISFIED HERE.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THOMAS AND SCALIA D</a:t>
            </a:r>
            <a:br>
              <a:rPr lang="en-US" sz="3200" dirty="0" smtClean="0">
                <a:solidFill>
                  <a:schemeClr val="tx1">
                    <a:lumMod val="95000"/>
                    <a:lumOff val="5000"/>
                  </a:schemeClr>
                </a:solidFill>
              </a:rPr>
            </a:br>
            <a:r>
              <a:rPr lang="en-US" sz="3200" dirty="0" smtClean="0">
                <a:solidFill>
                  <a:schemeClr val="tx1">
                    <a:lumMod val="95000"/>
                    <a:lumOff val="5000"/>
                  </a:schemeClr>
                </a:solidFill>
              </a:rPr>
              <a:t>LESS CONSTITUTIONAL RIGHTS – RATIONAL RELATION</a:t>
            </a:r>
            <a:endParaRPr lang="en-US" sz="3200"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KOREMATU v US (1944 - </a:t>
            </a:r>
            <a:r>
              <a:rPr lang="en-US" sz="3200" dirty="0" smtClean="0">
                <a:solidFill>
                  <a:srgbClr val="FF0000"/>
                </a:solidFill>
              </a:rPr>
              <a:t>519</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D EXCLUDED FROM MILITARY AREA.  </a:t>
            </a:r>
            <a:r>
              <a:rPr lang="en-US" sz="3200" dirty="0" smtClean="0">
                <a:solidFill>
                  <a:srgbClr val="FF0000"/>
                </a:solidFill>
              </a:rPr>
              <a:t>519 - </a:t>
            </a:r>
            <a:r>
              <a:rPr lang="en-US" sz="3200" dirty="0" smtClean="0">
                <a:solidFill>
                  <a:schemeClr val="tx1">
                    <a:lumMod val="95000"/>
                    <a:lumOff val="5000"/>
                  </a:schemeClr>
                </a:solidFill>
              </a:rPr>
              <a:t>EXECUTIVE ORDER.</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a:t>
            </a:r>
            <a:r>
              <a:rPr lang="en-US" sz="3200" dirty="0" smtClean="0">
                <a:solidFill>
                  <a:srgbClr val="FF0000"/>
                </a:solidFill>
              </a:rPr>
              <a:t>519 – MOST RIGID SCRUTINY</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WARTIME EMERGENCY SATISFIES.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DISSENT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RACIAL GUILT</a:t>
            </a:r>
            <a:br>
              <a:rPr lang="en-US" sz="3200" dirty="0" smtClean="0">
                <a:solidFill>
                  <a:schemeClr val="tx1">
                    <a:lumMod val="95000"/>
                    <a:lumOff val="5000"/>
                  </a:schemeClr>
                </a:solidFill>
              </a:rPr>
            </a:br>
            <a:r>
              <a:rPr lang="en-US" sz="3200" dirty="0" smtClean="0">
                <a:solidFill>
                  <a:schemeClr val="tx1">
                    <a:lumMod val="95000"/>
                    <a:lumOff val="5000"/>
                  </a:schemeClr>
                </a:solidFill>
              </a:rPr>
              <a:t>2.  OTHER WAYS TO CHECK LOYALTY.</a:t>
            </a:r>
            <a:br>
              <a:rPr lang="en-US" sz="3200" dirty="0" smtClean="0">
                <a:solidFill>
                  <a:schemeClr val="tx1">
                    <a:lumMod val="95000"/>
                    <a:lumOff val="5000"/>
                  </a:schemeClr>
                </a:solidFill>
              </a:rPr>
            </a:br>
            <a:r>
              <a:rPr lang="en-US" sz="3200" dirty="0" smtClean="0">
                <a:solidFill>
                  <a:schemeClr val="tx1">
                    <a:lumMod val="95000"/>
                    <a:lumOff val="5000"/>
                  </a:schemeClr>
                </a:solidFill>
              </a:rPr>
              <a:t>3.  </a:t>
            </a:r>
            <a:r>
              <a:rPr lang="en-US" sz="3200" smtClean="0">
                <a:solidFill>
                  <a:schemeClr val="tx1">
                    <a:lumMod val="95000"/>
                    <a:lumOff val="5000"/>
                  </a:schemeClr>
                </a:solidFill>
              </a:rPr>
              <a:t>USSC SHOULD HAVE DENIED CERT IF AFFIRM.</a:t>
            </a:r>
            <a:endParaRPr lang="en-US" sz="3200"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PURPOSEFUL DISCRIMINATION: THE SOPHISTICATION OF RACISM</a:t>
            </a:r>
            <a:br>
              <a:rPr lang="en-US" sz="3200" dirty="0" smtClean="0"/>
            </a:br>
            <a:r>
              <a:rPr lang="en-US" sz="3200" dirty="0" smtClean="0"/>
              <a:t/>
            </a:r>
            <a:br>
              <a:rPr lang="en-US" sz="3200" dirty="0" smtClean="0"/>
            </a:br>
            <a:r>
              <a:rPr lang="en-US" sz="3200" dirty="0" smtClean="0"/>
              <a:t>BROWN DEALT WITH THE LEGALITY OF </a:t>
            </a:r>
            <a:r>
              <a:rPr lang="en-US" sz="3200" dirty="0" smtClean="0">
                <a:solidFill>
                  <a:srgbClr val="FF0000"/>
                </a:solidFill>
              </a:rPr>
              <a:t>ON THE FACE </a:t>
            </a:r>
            <a:r>
              <a:rPr lang="en-US" sz="3200" dirty="0" smtClean="0"/>
              <a:t>DISCRIMINATION.  AS IT BECAME CLEAR THAT WAS ILLEGAL, QUESTION BECAME HOW FAR WILL YOU PURSUE RACISM AS IT GETS HIDDEN.</a:t>
            </a:r>
            <a:br>
              <a:rPr lang="en-US" sz="3200" dirty="0" smtClean="0"/>
            </a:br>
            <a:r>
              <a:rPr lang="en-US" sz="3200" dirty="0" smtClean="0"/>
              <a:t/>
            </a:r>
            <a:br>
              <a:rPr lang="en-US" sz="3200" dirty="0" smtClean="0"/>
            </a:br>
            <a:r>
              <a:rPr lang="en-US" sz="3200" dirty="0" smtClean="0"/>
              <a:t>14</a:t>
            </a:r>
            <a:r>
              <a:rPr lang="en-US" sz="3200" baseline="30000" dirty="0" smtClean="0"/>
              <a:t>TH</a:t>
            </a:r>
            <a:r>
              <a:rPr lang="en-US" sz="3200" dirty="0" smtClean="0"/>
              <a:t> AMENDMENT NOT LIMITED TO STATUTES – ALL STATE ACTIVITIES.</a:t>
            </a:r>
            <a:br>
              <a:rPr lang="en-US" sz="3200" dirty="0" smtClean="0"/>
            </a:br>
            <a:r>
              <a:rPr lang="en-US" sz="3200" dirty="0" smtClean="0"/>
              <a:t/>
            </a:r>
            <a:br>
              <a:rPr lang="en-US" sz="3200" dirty="0" smtClean="0"/>
            </a:br>
            <a:r>
              <a:rPr lang="en-US" sz="3200" dirty="0" smtClean="0"/>
              <a:t>DISTINGUISH: NON-RACIST GOOD FAITH BELIEF IN COUNTERVAILING POLICY V RACIAL PURPOSE CLEVERLY DISGUISED.</a:t>
            </a:r>
            <a:endParaRPr lang="en-US" sz="3200"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05600"/>
          </a:xfrm>
        </p:spPr>
        <p:txBody>
          <a:bodyPr anchor="t">
            <a:normAutofit fontScale="90000"/>
          </a:bodyPr>
          <a:lstStyle/>
          <a:p>
            <a:pPr algn="l"/>
            <a:r>
              <a:rPr lang="en-US" sz="3200" smtClean="0"/>
              <a:t>REALITY: PEOPLE LIE – THEY DON’T </a:t>
            </a:r>
            <a:r>
              <a:rPr lang="en-US" sz="3200" dirty="0" smtClean="0"/>
              <a:t>BREAK DOWN.</a:t>
            </a:r>
            <a:br>
              <a:rPr lang="en-US" sz="3200" dirty="0" smtClean="0"/>
            </a:br>
            <a:r>
              <a:rPr lang="en-US" sz="3200" dirty="0" smtClean="0"/>
              <a:t/>
            </a:r>
            <a:br>
              <a:rPr lang="en-US" sz="3200" dirty="0" smtClean="0"/>
            </a:br>
            <a:r>
              <a:rPr lang="en-US" sz="3200" dirty="0" smtClean="0"/>
              <a:t>TYPES OF DISCRIMINATION:</a:t>
            </a:r>
            <a:br>
              <a:rPr lang="en-US" sz="3200" dirty="0" smtClean="0"/>
            </a:br>
            <a:r>
              <a:rPr lang="en-US" sz="3200" dirty="0" smtClean="0"/>
              <a:t/>
            </a:r>
            <a:br>
              <a:rPr lang="en-US" sz="3200" dirty="0" smtClean="0"/>
            </a:br>
            <a:r>
              <a:rPr lang="en-US" sz="3200" dirty="0" smtClean="0"/>
              <a:t>1.  ON FACE OF THE LAW</a:t>
            </a:r>
            <a:br>
              <a:rPr lang="en-US" sz="3200" dirty="0" smtClean="0"/>
            </a:br>
            <a:r>
              <a:rPr lang="en-US" sz="3200" dirty="0" smtClean="0"/>
              <a:t/>
            </a:r>
            <a:br>
              <a:rPr lang="en-US" sz="3200" dirty="0" smtClean="0"/>
            </a:br>
            <a:r>
              <a:rPr lang="en-US" sz="3200" dirty="0" smtClean="0"/>
              <a:t>2.  NEUTRAL ON FACE, BUT DISCRIMINATION IN </a:t>
            </a:r>
            <a:r>
              <a:rPr lang="en-US" sz="3200" dirty="0" smtClean="0">
                <a:solidFill>
                  <a:srgbClr val="0070C0"/>
                </a:solidFill>
              </a:rPr>
              <a:t>ADMINISTRATION.</a:t>
            </a:r>
            <a:r>
              <a:rPr lang="en-US" sz="3200" dirty="0" smtClean="0"/>
              <a:t/>
            </a:r>
            <a:br>
              <a:rPr lang="en-US" sz="3200" dirty="0" smtClean="0"/>
            </a:br>
            <a:r>
              <a:rPr lang="en-US" sz="3200" dirty="0" smtClean="0"/>
              <a:t/>
            </a:r>
            <a:br>
              <a:rPr lang="en-US" sz="3200" dirty="0" smtClean="0"/>
            </a:br>
            <a:r>
              <a:rPr lang="en-US" sz="3200" dirty="0" smtClean="0"/>
              <a:t>3.  NEUTRAL ON FACE AND ADMINISTRATION BUT EFFECTS ONE RACE DISPROPORTIONATELY (</a:t>
            </a:r>
            <a:r>
              <a:rPr lang="en-US" sz="3200" dirty="0" smtClean="0">
                <a:solidFill>
                  <a:srgbClr val="7030A0"/>
                </a:solidFill>
              </a:rPr>
              <a:t>IMPACT</a:t>
            </a:r>
            <a:r>
              <a:rPr lang="en-US" sz="3200" dirty="0" smtClean="0"/>
              <a:t>):</a:t>
            </a:r>
            <a:br>
              <a:rPr lang="en-US" sz="3200" dirty="0" smtClean="0"/>
            </a:br>
            <a:r>
              <a:rPr lang="en-US" sz="3200" dirty="0" smtClean="0"/>
              <a:t/>
            </a:r>
            <a:br>
              <a:rPr lang="en-US" sz="3200" dirty="0" smtClean="0"/>
            </a:br>
            <a:r>
              <a:rPr lang="en-US" sz="3200" dirty="0" smtClean="0"/>
              <a:t>    A)  ADOPTED WITH RACIAL MOTIVE OR PURPOSE</a:t>
            </a:r>
            <a:br>
              <a:rPr lang="en-US" sz="3200" dirty="0" smtClean="0"/>
            </a:br>
            <a:r>
              <a:rPr lang="en-US" sz="3200" dirty="0" smtClean="0"/>
              <a:t>    B)  NEUTRAL MOTIVE OR PURPOSE – OTHER </a:t>
            </a:r>
            <a:br>
              <a:rPr lang="en-US" sz="3200" dirty="0" smtClean="0"/>
            </a:br>
            <a:r>
              <a:rPr lang="en-US" sz="3200" dirty="0" smtClean="0"/>
              <a:t>           FACTORS </a:t>
            </a:r>
            <a:endParaRPr lang="en-US" sz="3200"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a:bodyPr>
          <a:lstStyle/>
          <a:p>
            <a:pPr algn="l"/>
            <a:r>
              <a:rPr lang="en-US" sz="3200" dirty="0" smtClean="0"/>
              <a:t>A, B, C1 – </a:t>
            </a:r>
            <a:r>
              <a:rPr lang="en-US" sz="3200" dirty="0" smtClean="0">
                <a:solidFill>
                  <a:srgbClr val="FF0000"/>
                </a:solidFill>
              </a:rPr>
              <a:t>DEJURE  </a:t>
            </a:r>
            <a:r>
              <a:rPr lang="en-US" sz="3200" dirty="0" smtClean="0"/>
              <a:t>            VIOLATION</a:t>
            </a:r>
            <a:br>
              <a:rPr lang="en-US" sz="3200" dirty="0" smtClean="0"/>
            </a:br>
            <a:r>
              <a:rPr lang="en-US" sz="3200" dirty="0" smtClean="0"/>
              <a:t/>
            </a:r>
            <a:br>
              <a:rPr lang="en-US" sz="3200" dirty="0" smtClean="0"/>
            </a:br>
            <a:r>
              <a:rPr lang="en-US" sz="3200" dirty="0" smtClean="0"/>
              <a:t>C2  -          </a:t>
            </a:r>
            <a:r>
              <a:rPr lang="en-US" sz="3200" dirty="0" smtClean="0">
                <a:solidFill>
                  <a:srgbClr val="FF0000"/>
                </a:solidFill>
              </a:rPr>
              <a:t>DE FACTO</a:t>
            </a:r>
            <a:r>
              <a:rPr lang="en-US" sz="3200" dirty="0" smtClean="0"/>
              <a:t>          NO VIOLATION</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YICK WO v HOPKINS (1896 - </a:t>
            </a:r>
            <a:r>
              <a:rPr lang="en-US" sz="3200" dirty="0" smtClean="0">
                <a:solidFill>
                  <a:srgbClr val="FF0000"/>
                </a:solidFill>
              </a:rPr>
              <a:t>522</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t>
            </a:r>
            <a:br>
              <a:rPr lang="en-US" sz="3200" dirty="0" smtClean="0">
                <a:solidFill>
                  <a:schemeClr val="tx1">
                    <a:lumMod val="95000"/>
                    <a:lumOff val="5000"/>
                  </a:schemeClr>
                </a:solidFill>
              </a:rPr>
            </a:br>
            <a:r>
              <a:rPr lang="en-US" sz="3200" dirty="0" smtClean="0">
                <a:solidFill>
                  <a:schemeClr val="tx1">
                    <a:lumMod val="95000"/>
                    <a:lumOff val="5000"/>
                  </a:schemeClr>
                </a:solidFill>
              </a:rPr>
              <a:t>LAUNDRIES IN BRICK OR STONE EXCEPT IF WAIVER FROM BOARD.  320 LAUNDRIES – 310 IN WOOD.  ALL BUT 1 WHITE GET WAIVER, CHINESE 0 FOR 240.</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522 - </a:t>
            </a:r>
            <a:r>
              <a:rPr lang="en-US" sz="3200" dirty="0" smtClean="0">
                <a:solidFill>
                  <a:schemeClr val="tx1">
                    <a:lumMod val="95000"/>
                    <a:lumOff val="5000"/>
                  </a:schemeClr>
                </a:solidFill>
              </a:rPr>
              <a:t>QUOTE.  OUTRAGEOUS STATISTICS.</a:t>
            </a:r>
            <a:endParaRPr lang="en-US" sz="3200"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chor="t">
            <a:normAutofit/>
          </a:bodyPr>
          <a:lstStyle/>
          <a:p>
            <a:pPr algn="l"/>
            <a:r>
              <a:rPr lang="en-US" sz="3200" dirty="0" smtClean="0">
                <a:solidFill>
                  <a:srgbClr val="FF0000"/>
                </a:solidFill>
              </a:rPr>
              <a:t>523</a:t>
            </a:r>
            <a:r>
              <a:rPr lang="en-US" sz="3200" dirty="0" smtClean="0"/>
              <a:t/>
            </a:r>
            <a:br>
              <a:rPr lang="en-US" sz="3200" dirty="0" smtClean="0"/>
            </a:br>
            <a:r>
              <a:rPr lang="en-US" sz="3200" dirty="0" smtClean="0"/>
              <a:t/>
            </a:r>
            <a:br>
              <a:rPr lang="en-US" sz="3200" dirty="0" smtClean="0"/>
            </a:br>
            <a:r>
              <a:rPr lang="en-US" sz="3200" dirty="0" smtClean="0"/>
              <a:t>GOMILLION – CAN’T REDRAW TUSKEGEE SO ALL BUT 4 BLACK VOTERS REMOVED, 0 WHITES.</a:t>
            </a:r>
            <a:br>
              <a:rPr lang="en-US" sz="3200" dirty="0" smtClean="0"/>
            </a:br>
            <a:r>
              <a:rPr lang="en-US" sz="3200" dirty="0" smtClean="0"/>
              <a:t/>
            </a:r>
            <a:br>
              <a:rPr lang="en-US" sz="3200" dirty="0" smtClean="0"/>
            </a:br>
            <a:r>
              <a:rPr lang="en-US" sz="3200" dirty="0" smtClean="0"/>
              <a:t>GRIFFIN – CAN’T CLOSE PUBLIC SCHOOLS – AVOIDING DESEGREGATION NOT CONSTITUTIONAL PURPOSE.  CAN’T GIVE GRANTS TO WHITES FOR PRIVATE.</a:t>
            </a:r>
            <a:br>
              <a:rPr lang="en-US" sz="3200" dirty="0" smtClean="0"/>
            </a:br>
            <a:r>
              <a:rPr lang="en-US" sz="3200" dirty="0" smtClean="0"/>
              <a:t/>
            </a:r>
            <a:br>
              <a:rPr lang="en-US" sz="3200" dirty="0" smtClean="0"/>
            </a:br>
            <a:r>
              <a:rPr lang="en-US" sz="3200" dirty="0" smtClean="0"/>
              <a:t>PALMER – CLOSING SWIMMING POOLS IN </a:t>
            </a:r>
            <a:r>
              <a:rPr lang="en-US" sz="3200" dirty="0" smtClean="0">
                <a:solidFill>
                  <a:schemeClr val="tx1">
                    <a:lumMod val="95000"/>
                    <a:lumOff val="5000"/>
                  </a:schemeClr>
                </a:solidFill>
              </a:rPr>
              <a:t>JACKSON</a:t>
            </a:r>
            <a:r>
              <a:rPr lang="en-US" sz="3200" dirty="0" smtClean="0"/>
              <a:t> VALID – EFFECTS BOTH RACES EQUALLY</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solidFill>
                  <a:schemeClr val="tx1">
                    <a:lumMod val="95000"/>
                    <a:lumOff val="5000"/>
                  </a:schemeClr>
                </a:solidFill>
              </a:rPr>
              <a:t>2.  </a:t>
            </a:r>
            <a:r>
              <a:rPr lang="en-US" sz="3200" dirty="0" smtClean="0">
                <a:solidFill>
                  <a:srgbClr val="FF0000"/>
                </a:solidFill>
              </a:rPr>
              <a:t>724 -</a:t>
            </a:r>
            <a:r>
              <a:rPr lang="en-US" sz="3200" dirty="0" smtClean="0">
                <a:solidFill>
                  <a:schemeClr val="tx1">
                    <a:lumMod val="95000"/>
                    <a:lumOff val="5000"/>
                  </a:schemeClr>
                </a:solidFill>
              </a:rPr>
              <a:t> QUOTE.  CONGRESS CAN ELIMINATE BADGES AND INCIDENTS OF SLAVERY.  CONGRESS ONLY NEEDS A RATIONAL BASIS FOR DETERMINING IF RELATED TO SLAVERY.</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3.  </a:t>
            </a:r>
            <a:r>
              <a:rPr lang="en-US" sz="3200" dirty="0" smtClean="0">
                <a:solidFill>
                  <a:srgbClr val="FF0000"/>
                </a:solidFill>
              </a:rPr>
              <a:t>724 </a:t>
            </a:r>
            <a:r>
              <a:rPr lang="en-US" sz="3200" dirty="0" smtClean="0">
                <a:solidFill>
                  <a:schemeClr val="tx1">
                    <a:lumMod val="95000"/>
                    <a:lumOff val="5000"/>
                  </a:schemeClr>
                </a:solidFill>
              </a:rPr>
              <a:t>- FAMOUS QUOTE.  OVERRULES RESULT IN CIVIL RIGHTS CASES.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HARLAN (D)</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STATUTE AS WRITTEN NOT MEANT TO REACH PRIVATE ACTIVITY – GOVERNMENT ACTION IMPLIED IN WORD </a:t>
            </a:r>
            <a:r>
              <a:rPr lang="en-US" sz="3200" dirty="0" smtClean="0">
                <a:solidFill>
                  <a:srgbClr val="7030A0"/>
                </a:solidFill>
              </a:rPr>
              <a:t>RIGHT</a:t>
            </a:r>
            <a:r>
              <a:rPr lang="en-US" sz="3200" dirty="0" smtClean="0">
                <a:solidFill>
                  <a:schemeClr val="tx1">
                    <a:lumMod val="95000"/>
                    <a:lumOff val="5000"/>
                  </a:schemeClr>
                </a:solidFill>
              </a:rPr>
              <a:t>. </a:t>
            </a:r>
            <a:r>
              <a:rPr lang="en-US" sz="3200" dirty="0" smtClean="0">
                <a:solidFill>
                  <a:srgbClr val="FF0000"/>
                </a:solidFill>
              </a:rPr>
              <a:t> </a:t>
            </a:r>
            <a:endParaRPr lang="en-US" sz="3200" dirty="0">
              <a:solidFill>
                <a:srgbClr val="FF0000"/>
              </a:solidFill>
            </a:endParaRPr>
          </a:p>
        </p:txBody>
      </p:sp>
    </p:spTree>
    <p:extLst>
      <p:ext uri="{BB962C8B-B14F-4D97-AF65-F5344CB8AC3E}">
        <p14:creationId xmlns:p14="http://schemas.microsoft.com/office/powerpoint/2010/main" val="134711160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05600"/>
          </a:xfrm>
        </p:spPr>
        <p:txBody>
          <a:bodyPr anchor="t">
            <a:normAutofit fontScale="90000"/>
          </a:bodyPr>
          <a:lstStyle/>
          <a:p>
            <a:pPr algn="l"/>
            <a:r>
              <a:rPr lang="en-US" sz="3200" dirty="0" smtClean="0"/>
              <a:t>WASHINGTON v DAVIS (1976 - </a:t>
            </a:r>
            <a:r>
              <a:rPr lang="en-US" sz="3200" dirty="0" smtClean="0">
                <a:solidFill>
                  <a:srgbClr val="FF0000"/>
                </a:solidFill>
              </a:rPr>
              <a:t>524</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QUALIFYING TEST FOR DC POLICE = FEDERAL CIVIL SERVICE TEST.  NEED 40 OF 80 ON TEST 21 (ALSO PHYSICAL AND HIGH SCHOOL GRAD).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STIPULATED – 1) % OF BLACK COPS, WHILE SUBSTANTIAL, NOT PROPORTIONATE AND 2) 4 TIMES AS MANY BLACKS FAIL TEST AS WHITES.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CITY’S REASON FOR BLACK FAILURE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IS TEST JOB RELATED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HOW DO YOU PHRASE THE REAL ISSUE ?</a:t>
            </a:r>
            <a:br>
              <a:rPr lang="en-US" sz="3200" dirty="0" smtClean="0">
                <a:solidFill>
                  <a:schemeClr val="tx1">
                    <a:lumMod val="95000"/>
                    <a:lumOff val="5000"/>
                  </a:schemeClr>
                </a:solidFill>
              </a:rPr>
            </a:br>
            <a:r>
              <a:rPr lang="en-US" sz="3200" dirty="0" smtClean="0">
                <a:solidFill>
                  <a:schemeClr val="tx1">
                    <a:lumMod val="95000"/>
                    <a:lumOff val="5000"/>
                  </a:schemeClr>
                </a:solidFill>
              </a:rPr>
              <a:t> </a:t>
            </a:r>
            <a:br>
              <a:rPr lang="en-US" sz="3200" dirty="0" smtClean="0">
                <a:solidFill>
                  <a:schemeClr val="tx1">
                    <a:lumMod val="95000"/>
                    <a:lumOff val="5000"/>
                  </a:schemeClr>
                </a:solidFill>
              </a:rPr>
            </a:br>
            <a:endParaRPr lang="en-US" sz="3200"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IF BOTH PARTIES INNOCENT, WHO WINS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WHITE:</a:t>
            </a:r>
            <a:br>
              <a:rPr lang="en-US" sz="3200" dirty="0" smtClean="0"/>
            </a:br>
            <a:r>
              <a:rPr lang="en-US" sz="3200" dirty="0" smtClean="0"/>
              <a:t/>
            </a:r>
            <a:br>
              <a:rPr lang="en-US" sz="3200" dirty="0" smtClean="0"/>
            </a:br>
            <a:r>
              <a:rPr lang="en-US" sz="3200" dirty="0" smtClean="0"/>
              <a:t>1.  BASED ON 14</a:t>
            </a:r>
            <a:r>
              <a:rPr lang="en-US" sz="3200" baseline="30000" dirty="0" smtClean="0"/>
              <a:t>TH</a:t>
            </a:r>
            <a:r>
              <a:rPr lang="en-US" sz="3200" dirty="0" smtClean="0"/>
              <a:t> AMENDMENT,  IMPACT NOT ENOUGH – NEED </a:t>
            </a:r>
            <a:r>
              <a:rPr lang="en-US" sz="3200" dirty="0" smtClean="0">
                <a:solidFill>
                  <a:srgbClr val="7030A0"/>
                </a:solidFill>
              </a:rPr>
              <a:t>INTENT OR PURPOSE</a:t>
            </a:r>
            <a:r>
              <a:rPr lang="en-US" sz="3200" dirty="0" smtClean="0"/>
              <a:t>.  </a:t>
            </a:r>
            <a:r>
              <a:rPr lang="en-US" sz="3200" dirty="0" smtClean="0">
                <a:solidFill>
                  <a:srgbClr val="FF0000"/>
                </a:solidFill>
              </a:rPr>
              <a:t>525</a:t>
            </a:r>
            <a:br>
              <a:rPr lang="en-US" sz="3200" dirty="0" smtClean="0">
                <a:solidFill>
                  <a:srgbClr val="FF0000"/>
                </a:solidFill>
              </a:rPr>
            </a:br>
            <a:r>
              <a:rPr lang="en-US" sz="3200" dirty="0" smtClean="0">
                <a:solidFill>
                  <a:srgbClr val="FF0000"/>
                </a:solidFill>
              </a:rPr>
              <a:t/>
            </a:r>
            <a:br>
              <a:rPr lang="en-US" sz="3200" dirty="0" smtClean="0">
                <a:solidFill>
                  <a:srgbClr val="FF0000"/>
                </a:solidFill>
              </a:rPr>
            </a:br>
            <a:r>
              <a:rPr lang="en-US" sz="3200" dirty="0" smtClean="0">
                <a:solidFill>
                  <a:schemeClr val="tx1">
                    <a:lumMod val="95000"/>
                    <a:lumOff val="5000"/>
                  </a:schemeClr>
                </a:solidFill>
              </a:rPr>
              <a:t>2.  </a:t>
            </a:r>
            <a:r>
              <a:rPr lang="en-US" sz="3200" dirty="0" smtClean="0">
                <a:solidFill>
                  <a:srgbClr val="FF0000"/>
                </a:solidFill>
              </a:rPr>
              <a:t>525 - 526 - </a:t>
            </a:r>
            <a:r>
              <a:rPr lang="en-US" sz="3200" dirty="0" smtClean="0">
                <a:solidFill>
                  <a:schemeClr val="tx1">
                    <a:lumMod val="95000"/>
                    <a:lumOff val="5000"/>
                  </a:schemeClr>
                </a:solidFill>
              </a:rPr>
              <a:t>NOT NECESSARILY ON FACE – YICK WO AND IMPLIED FROM FACTORS.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3.  </a:t>
            </a:r>
            <a:r>
              <a:rPr lang="en-US" sz="3200" dirty="0" smtClean="0">
                <a:solidFill>
                  <a:srgbClr val="FF0000"/>
                </a:solidFill>
              </a:rPr>
              <a:t>525</a:t>
            </a:r>
            <a:r>
              <a:rPr lang="en-US" sz="3200" dirty="0" smtClean="0">
                <a:solidFill>
                  <a:schemeClr val="tx1">
                    <a:lumMod val="95000"/>
                    <a:lumOff val="5000"/>
                  </a:schemeClr>
                </a:solidFill>
              </a:rPr>
              <a:t> – WHEN PRIMA FACIE ESTABLISHED, BURDEN TO D TO REBUT PRESUMPTION – NEUTRAL PURPOSE</a:t>
            </a:r>
            <a:endParaRPr lang="en-US" sz="3200" dirty="0">
              <a:solidFill>
                <a:srgbClr val="FF0000"/>
              </a:solidFill>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400800"/>
          </a:xfrm>
        </p:spPr>
        <p:txBody>
          <a:bodyPr anchor="t">
            <a:normAutofit fontScale="90000"/>
          </a:bodyPr>
          <a:lstStyle/>
          <a:p>
            <a:pPr algn="l"/>
            <a:r>
              <a:rPr lang="en-US" sz="3200" dirty="0" smtClean="0"/>
              <a:t>STEVENS C </a:t>
            </a:r>
            <a:br>
              <a:rPr lang="en-US" sz="3200" dirty="0" smtClean="0"/>
            </a:br>
            <a:r>
              <a:rPr lang="en-US" sz="3200" dirty="0" smtClean="0">
                <a:solidFill>
                  <a:srgbClr val="FF0000"/>
                </a:solidFill>
              </a:rPr>
              <a:t>527 - </a:t>
            </a:r>
            <a:r>
              <a:rPr lang="en-US" sz="3200" dirty="0" smtClean="0">
                <a:solidFill>
                  <a:schemeClr val="tx1">
                    <a:lumMod val="95000"/>
                    <a:lumOff val="5000"/>
                  </a:schemeClr>
                </a:solidFill>
              </a:rPr>
              <a:t>PROVING INTENT HARD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ARLINGTON HEIGHTS v METRO HOUSING (1977 - </a:t>
            </a:r>
            <a:r>
              <a:rPr lang="en-US" sz="3200" dirty="0" smtClean="0">
                <a:solidFill>
                  <a:srgbClr val="FF0000"/>
                </a:solidFill>
              </a:rPr>
              <a:t>528</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RACE A </a:t>
            </a:r>
            <a:r>
              <a:rPr lang="en-US" sz="3200" dirty="0" smtClean="0">
                <a:solidFill>
                  <a:srgbClr val="7030A0"/>
                </a:solidFill>
              </a:rPr>
              <a:t>MOTIVATING FACTOR </a:t>
            </a:r>
            <a:br>
              <a:rPr lang="en-US" sz="3200" dirty="0" smtClean="0">
                <a:solidFill>
                  <a:srgbClr val="7030A0"/>
                </a:solidFill>
              </a:rPr>
            </a:br>
            <a:r>
              <a:rPr lang="en-US" sz="3200" dirty="0" smtClean="0">
                <a:solidFill>
                  <a:srgbClr val="7030A0"/>
                </a:solidFill>
              </a:rPr>
              <a:t/>
            </a:r>
            <a:br>
              <a:rPr lang="en-US" sz="3200" dirty="0" smtClean="0">
                <a:solidFill>
                  <a:srgbClr val="7030A0"/>
                </a:solidFill>
              </a:rPr>
            </a:br>
            <a:r>
              <a:rPr lang="en-US" sz="3200" dirty="0" smtClean="0">
                <a:solidFill>
                  <a:schemeClr val="tx1">
                    <a:lumMod val="95000"/>
                    <a:lumOff val="5000"/>
                  </a:schemeClr>
                </a:solidFill>
              </a:rPr>
              <a:t>2.  ADMINISTRATIVE – RARE, STARK STATISTICS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3.  FACTORS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4.  BURDEN SHIFTING.</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530 - </a:t>
            </a:r>
            <a:r>
              <a:rPr lang="en-US" sz="3200" dirty="0" smtClean="0">
                <a:solidFill>
                  <a:schemeClr val="tx1">
                    <a:lumMod val="95000"/>
                    <a:lumOff val="5000"/>
                  </a:schemeClr>
                </a:solidFill>
              </a:rPr>
              <a:t>VOTING = ZIMMER FACTORS</a:t>
            </a:r>
            <a:endParaRPr lang="en-US" sz="3200" dirty="0">
              <a:solidFill>
                <a:srgbClr val="7030A0"/>
              </a:solidFill>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HUNTER v UNDERWOOD (1985 - </a:t>
            </a:r>
            <a:r>
              <a:rPr lang="en-US" sz="3200" dirty="0" smtClean="0">
                <a:solidFill>
                  <a:srgbClr val="FF0000"/>
                </a:solidFill>
              </a:rPr>
              <a:t>531</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ALABAMA CONSTITUTIONAL CONVENTION OF 1901 – PURPOSE TO DISENFRANCHISE BLACKS.  NO VOTE IF CRIME OF MORAL TURPITUDE.  CRIMES MORE OFTEN DONE BY BLACKS.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D – 80 YEARS PURPOSE HAS CHANGED.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ORIGINAL INTENT AND STILL HAVING DISCRIMINATORY INTENT = MOTIVATING FACTOR.  BURDEN SHIFTS TO STATE.  INCLUDING WHITES DOESN’T SATISFY BURDEN.</a:t>
            </a:r>
            <a:endParaRPr lang="en-US" sz="3200"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DO YOU PERMIT LITIGATORS TO MAKE UP PURPOSE ?</a:t>
            </a:r>
            <a:br>
              <a:rPr lang="en-US" sz="3200" dirty="0" smtClean="0"/>
            </a:br>
            <a:r>
              <a:rPr lang="en-US" sz="3200" dirty="0" smtClean="0"/>
              <a:t/>
            </a:r>
            <a:br>
              <a:rPr lang="en-US" sz="3200" dirty="0" smtClean="0"/>
            </a:br>
            <a:r>
              <a:rPr lang="en-US" sz="3200" dirty="0" smtClean="0"/>
              <a:t>WASHINGTON v DAVIS AND CASE LAW RULES ONLY ON USSC INTERPRETING SELF EXECUTING 14</a:t>
            </a:r>
            <a:r>
              <a:rPr lang="en-US" sz="3200" baseline="30000" dirty="0" smtClean="0"/>
              <a:t>TH</a:t>
            </a:r>
            <a:r>
              <a:rPr lang="en-US" sz="3200" dirty="0" smtClean="0"/>
              <a:t> A.</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TITLE VII PURSUANT TO </a:t>
            </a:r>
            <a:r>
              <a:rPr lang="en-US" sz="3200" dirty="0" smtClean="0">
                <a:solidFill>
                  <a:srgbClr val="00B050"/>
                </a:solidFill>
              </a:rPr>
              <a:t>COMMERCE CLAUSE </a:t>
            </a:r>
            <a:r>
              <a:rPr lang="en-US" sz="3200" dirty="0" smtClean="0"/>
              <a:t>POWER – CAN MAKE </a:t>
            </a:r>
            <a:r>
              <a:rPr lang="en-US" sz="3200" dirty="0" smtClean="0">
                <a:solidFill>
                  <a:srgbClr val="7030A0"/>
                </a:solidFill>
              </a:rPr>
              <a:t>IMPACT ALONE </a:t>
            </a:r>
            <a:r>
              <a:rPr lang="en-US" sz="3200" dirty="0" smtClean="0"/>
              <a:t>A VIOLATION.</a:t>
            </a:r>
            <a:br>
              <a:rPr lang="en-US" sz="3200" dirty="0" smtClean="0"/>
            </a:br>
            <a:r>
              <a:rPr lang="en-US" sz="3200" dirty="0" smtClean="0"/>
              <a:t/>
            </a:r>
            <a:br>
              <a:rPr lang="en-US" sz="3200" dirty="0" smtClean="0"/>
            </a:br>
            <a:r>
              <a:rPr lang="en-US" sz="3200" dirty="0" smtClean="0"/>
              <a:t>IF STATUTE PURSUANT TO SEC 5 OF 14</a:t>
            </a:r>
            <a:r>
              <a:rPr lang="en-US" sz="3200" baseline="30000" dirty="0" smtClean="0"/>
              <a:t>TH</a:t>
            </a:r>
            <a:r>
              <a:rPr lang="en-US" sz="3200" dirty="0" smtClean="0"/>
              <a:t> AMENDMENT, QUESTION IS CAN CONGRESS BAN MORE THAN USSC ON SELF-EXECUTING ?</a:t>
            </a:r>
            <a:br>
              <a:rPr lang="en-US" sz="3200" dirty="0" smtClean="0"/>
            </a:br>
            <a:r>
              <a:rPr lang="en-US" sz="3200" dirty="0"/>
              <a:t/>
            </a:r>
            <a:br>
              <a:rPr lang="en-US" sz="3200" dirty="0"/>
            </a:br>
            <a:r>
              <a:rPr lang="en-US" sz="3200" dirty="0" smtClean="0">
                <a:solidFill>
                  <a:srgbClr val="FF0000"/>
                </a:solidFill>
              </a:rPr>
              <a:t>HANDOUT CL11</a:t>
            </a:r>
            <a:br>
              <a:rPr lang="en-US" sz="3200" dirty="0" smtClean="0">
                <a:solidFill>
                  <a:srgbClr val="FF0000"/>
                </a:solidFill>
              </a:rPr>
            </a:br>
            <a:r>
              <a:rPr lang="en-US" sz="3200" dirty="0" smtClean="0"/>
              <a:t/>
            </a:r>
            <a:br>
              <a:rPr lang="en-US" sz="3200" dirty="0" smtClean="0"/>
            </a:br>
            <a:endParaRPr lang="en-US" sz="3200"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SCHOOL DESEGREGATION</a:t>
            </a:r>
            <a:br>
              <a:rPr lang="en-US" sz="3200" dirty="0" smtClean="0"/>
            </a:br>
            <a:r>
              <a:rPr lang="en-US" sz="3200" dirty="0" smtClean="0"/>
              <a:t/>
            </a:r>
            <a:br>
              <a:rPr lang="en-US" sz="3200" dirty="0" smtClean="0"/>
            </a:br>
            <a:r>
              <a:rPr lang="en-US" sz="3200" dirty="0" smtClean="0"/>
              <a:t>BROWN II (1955 - </a:t>
            </a:r>
            <a:r>
              <a:rPr lang="en-US" sz="3200" dirty="0" smtClean="0">
                <a:solidFill>
                  <a:srgbClr val="FF0000"/>
                </a:solidFill>
              </a:rPr>
              <a:t>510</a:t>
            </a:r>
            <a:r>
              <a:rPr lang="en-US" sz="3200" dirty="0" smtClean="0">
                <a:solidFill>
                  <a:schemeClr val="bg2">
                    <a:lumMod val="10000"/>
                  </a:schemeClr>
                </a:solidFill>
              </a:rPr>
              <a:t>)</a:t>
            </a:r>
            <a:br>
              <a:rPr lang="en-US" sz="3200" dirty="0" smtClean="0">
                <a:solidFill>
                  <a:schemeClr val="bg2">
                    <a:lumMod val="10000"/>
                  </a:schemeClr>
                </a:solidFill>
              </a:rPr>
            </a:br>
            <a:r>
              <a:rPr lang="en-US" sz="3200" dirty="0" smtClean="0">
                <a:solidFill>
                  <a:schemeClr val="bg2">
                    <a:lumMod val="10000"/>
                  </a:schemeClr>
                </a:solidFill>
              </a:rPr>
              <a:t/>
            </a:r>
            <a:br>
              <a:rPr lang="en-US" sz="3200" dirty="0" smtClean="0">
                <a:solidFill>
                  <a:schemeClr val="bg2">
                    <a:lumMod val="10000"/>
                  </a:schemeClr>
                </a:solidFill>
              </a:rPr>
            </a:br>
            <a:r>
              <a:rPr lang="en-US" sz="3200" dirty="0" smtClean="0">
                <a:solidFill>
                  <a:srgbClr val="FF0000"/>
                </a:solidFill>
              </a:rPr>
              <a:t>510 </a:t>
            </a:r>
            <a:r>
              <a:rPr lang="en-US" sz="3200" dirty="0" smtClean="0">
                <a:solidFill>
                  <a:schemeClr val="tx1">
                    <a:lumMod val="95000"/>
                    <a:lumOff val="5000"/>
                  </a:schemeClr>
                </a:solidFill>
              </a:rPr>
              <a:t>- BURDEN OF DELAY ON SCHOOL DISTRICT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511</a:t>
            </a:r>
            <a:r>
              <a:rPr lang="en-US" sz="3200" dirty="0" smtClean="0">
                <a:solidFill>
                  <a:schemeClr val="tx1">
                    <a:lumMod val="95000"/>
                    <a:lumOff val="5000"/>
                  </a:schemeClr>
                </a:solidFill>
              </a:rPr>
              <a:t> – QUOTE – ALL DELIBERATE SPEED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EYES ON PRIZE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USSC DID NOT ISSUE FULL OPINION UNTIL GREEN IN 1968.  GOOD STRATEGY ?  BURDEN DISTRICT COURTS </a:t>
            </a:r>
            <a:br>
              <a:rPr lang="en-US" sz="3200" dirty="0" smtClean="0">
                <a:solidFill>
                  <a:schemeClr val="tx1">
                    <a:lumMod val="95000"/>
                    <a:lumOff val="5000"/>
                  </a:schemeClr>
                </a:solidFill>
              </a:rPr>
            </a:br>
            <a:r>
              <a:rPr lang="en-US" sz="3200" dirty="0" smtClean="0">
                <a:solidFill>
                  <a:schemeClr val="tx1">
                    <a:lumMod val="95000"/>
                    <a:lumOff val="5000"/>
                  </a:schemeClr>
                </a:solidFill>
              </a:rPr>
              <a:t>CONSISTENTLY UNDERESTIMATED WHITE RESISITANCE.   WHY IN 1954 ?</a:t>
            </a:r>
            <a:br>
              <a:rPr lang="en-US" sz="3200" dirty="0" smtClean="0">
                <a:solidFill>
                  <a:schemeClr val="tx1">
                    <a:lumMod val="95000"/>
                    <a:lumOff val="5000"/>
                  </a:schemeClr>
                </a:solidFill>
              </a:rPr>
            </a:br>
            <a:endParaRPr lang="en-US" sz="3200"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GREEN V COUNTY SCH BD (1968 - </a:t>
            </a:r>
            <a:r>
              <a:rPr lang="en-US" sz="3200" dirty="0" smtClean="0">
                <a:solidFill>
                  <a:srgbClr val="FF0000"/>
                </a:solidFill>
              </a:rPr>
              <a:t>511</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7030A0"/>
                </a:solidFill>
              </a:rPr>
              <a:t>RURAL SOUTH</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FREEDOM OF CHOICE PLAN – NO WHITE MOVED TO BLACK – 85% OF BLACK STILL IN ALL BLACK.</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511</a:t>
            </a:r>
            <a:r>
              <a:rPr lang="en-US" sz="3200" dirty="0" smtClean="0">
                <a:solidFill>
                  <a:schemeClr val="tx1">
                    <a:lumMod val="95000"/>
                    <a:lumOff val="5000"/>
                  </a:schemeClr>
                </a:solidFill>
              </a:rPr>
              <a:t> – QUOTE.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RURAL – EVERYONE ALREADY BUSING.  INSIST ON GEOGRAPHIC ZONING, CHANGE BUS ROUTES AND PROBLEM LARGELY SOLVED.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endParaRPr lang="en-US" sz="3200"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SWANN v CHARLOTTE MECKLENBURG (1971 - </a:t>
            </a:r>
            <a:r>
              <a:rPr lang="en-US" sz="3200" dirty="0" smtClean="0">
                <a:solidFill>
                  <a:srgbClr val="FF0000"/>
                </a:solidFill>
              </a:rPr>
              <a:t>511</a:t>
            </a:r>
            <a:r>
              <a:rPr lang="en-US" sz="3200" dirty="0" smtClean="0">
                <a:solidFill>
                  <a:schemeClr val="tx1">
                    <a:lumMod val="95000"/>
                    <a:lumOff val="5000"/>
                  </a:schemeClr>
                </a:solidFill>
              </a:rPr>
              <a:t>)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7030A0"/>
                </a:solidFill>
              </a:rPr>
              <a:t>URBAN SOUTH</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GEOGRAPHIC ZONING AND FREE TRANSFERS.  HALF OF BLACK STUDENTS IN FORMERLY ALL WHITE, BUT 50% IN ALL BLACK SCHOOLS.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WHAT IS A SCHOOL BOARD’S OBLIGATION AFTER BROWN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WHAT ARE THE ARGUMENTS FOR THE BOARD ?</a:t>
            </a:r>
            <a:br>
              <a:rPr lang="en-US" sz="3200" dirty="0" smtClean="0">
                <a:solidFill>
                  <a:schemeClr val="tx1">
                    <a:lumMod val="95000"/>
                    <a:lumOff val="5000"/>
                  </a:schemeClr>
                </a:solidFill>
              </a:rPr>
            </a:br>
            <a:endParaRPr lang="en-US" sz="3200"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a:bodyPr>
          <a:lstStyle/>
          <a:p>
            <a:pPr algn="l"/>
            <a:r>
              <a:rPr lang="en-US" sz="3200" dirty="0" smtClean="0"/>
              <a:t>BOARD:</a:t>
            </a:r>
            <a:br>
              <a:rPr lang="en-US" sz="3200" dirty="0" smtClean="0"/>
            </a:br>
            <a:r>
              <a:rPr lang="en-US" sz="3200" dirty="0" smtClean="0"/>
              <a:t/>
            </a:r>
            <a:br>
              <a:rPr lang="en-US" sz="3200" dirty="0" smtClean="0"/>
            </a:br>
            <a:r>
              <a:rPr lang="en-US" sz="3200" dirty="0" smtClean="0"/>
              <a:t>1.  STATUTES CLEAN</a:t>
            </a:r>
            <a:br>
              <a:rPr lang="en-US" sz="3200" dirty="0" smtClean="0"/>
            </a:br>
            <a:r>
              <a:rPr lang="en-US" sz="3200" dirty="0" smtClean="0"/>
              <a:t/>
            </a:r>
            <a:br>
              <a:rPr lang="en-US" sz="3200" dirty="0" smtClean="0"/>
            </a:br>
            <a:r>
              <a:rPr lang="en-US" sz="3200" dirty="0" smtClean="0"/>
              <a:t>2.  GOOD FAITH – AFFIRMATIVE STEPS TO INTEGRATE.</a:t>
            </a:r>
            <a:br>
              <a:rPr lang="en-US" sz="3200" dirty="0" smtClean="0"/>
            </a:br>
            <a:r>
              <a:rPr lang="en-US" sz="3200" dirty="0" smtClean="0"/>
              <a:t/>
            </a:r>
            <a:br>
              <a:rPr lang="en-US" sz="3200" dirty="0" smtClean="0"/>
            </a:br>
            <a:r>
              <a:rPr lang="en-US" sz="3200" dirty="0" smtClean="0"/>
              <a:t>3.  REMAINING SEGREGATION FROM HOUSING – NOT SCHOOL BOARD.</a:t>
            </a:r>
            <a:br>
              <a:rPr lang="en-US" sz="3200" dirty="0" smtClean="0"/>
            </a:br>
            <a:r>
              <a:rPr lang="en-US" sz="3200" dirty="0" smtClean="0"/>
              <a:t/>
            </a:r>
            <a:br>
              <a:rPr lang="en-US" sz="3200" dirty="0" smtClean="0"/>
            </a:br>
            <a:r>
              <a:rPr lang="en-US" sz="3200" dirty="0" smtClean="0"/>
              <a:t>4.  NEIGHBORHOOD SCHOOLS VALUABLE.</a:t>
            </a:r>
            <a:endParaRPr lang="en-US" sz="3200"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1.  INTEGRATION MADE HARDER BY RESIDENTIAL CHANGES.</a:t>
            </a:r>
            <a:br>
              <a:rPr lang="en-US" sz="3200" dirty="0" smtClean="0"/>
            </a:br>
            <a:r>
              <a:rPr lang="en-US" sz="3200" dirty="0"/>
              <a:t/>
            </a:r>
            <a:br>
              <a:rPr lang="en-US" sz="3200" dirty="0"/>
            </a:br>
            <a:r>
              <a:rPr lang="en-US" sz="3200" dirty="0" smtClean="0"/>
              <a:t>2.  ONCE UNREMEDIED VIOLATION, DC EQUITABLE POWERS BROAD.  ONE RACE SCHOOLS EVIDENCE.  RACIAL QUOTA, ATTENDANCE ZONE ALTERATIONS AND BUSING ALL ALLOWABLE DURING </a:t>
            </a:r>
            <a:r>
              <a:rPr lang="en-US" sz="3200" dirty="0" smtClean="0">
                <a:solidFill>
                  <a:srgbClr val="7030A0"/>
                </a:solidFill>
              </a:rPr>
              <a:t>INTERIM PERIOD</a:t>
            </a:r>
            <a:r>
              <a:rPr lang="en-US" sz="3200" dirty="0" smtClean="0"/>
              <a:t>.</a:t>
            </a:r>
            <a:br>
              <a:rPr lang="en-US" sz="3200" dirty="0" smtClean="0"/>
            </a:br>
            <a:r>
              <a:rPr lang="en-US" sz="3200" dirty="0"/>
              <a:t/>
            </a:r>
            <a:br>
              <a:rPr lang="en-US" sz="3200" dirty="0"/>
            </a:br>
            <a:r>
              <a:rPr lang="en-US" sz="3200" dirty="0" smtClean="0"/>
              <a:t>3.  </a:t>
            </a:r>
            <a:r>
              <a:rPr lang="en-US" sz="3200" dirty="0" smtClean="0">
                <a:solidFill>
                  <a:srgbClr val="FF0000"/>
                </a:solidFill>
              </a:rPr>
              <a:t>512 </a:t>
            </a:r>
            <a:r>
              <a:rPr lang="en-US" sz="3200" dirty="0" smtClean="0">
                <a:solidFill>
                  <a:schemeClr val="tx1">
                    <a:lumMod val="95000"/>
                    <a:lumOff val="5000"/>
                  </a:schemeClr>
                </a:solidFill>
              </a:rPr>
              <a:t>- </a:t>
            </a:r>
            <a:r>
              <a:rPr lang="en-US" sz="3200" dirty="0" smtClean="0">
                <a:solidFill>
                  <a:srgbClr val="7030A0"/>
                </a:solidFill>
              </a:rPr>
              <a:t>UNITARY SNAPSHOT</a:t>
            </a:r>
            <a:r>
              <a:rPr lang="en-US" sz="3200" dirty="0" smtClean="0">
                <a:solidFill>
                  <a:schemeClr val="tx1">
                    <a:lumMod val="95000"/>
                    <a:lumOff val="5000"/>
                  </a:schemeClr>
                </a:solidFill>
              </a:rPr>
              <a:t>.  IF RESEGREGATE, NO DUTY TO FIX ONCE UNITARY.</a:t>
            </a:r>
            <a:endParaRPr lang="en-US" sz="3200" dirty="0"/>
          </a:p>
        </p:txBody>
      </p:sp>
    </p:spTree>
    <p:extLst>
      <p:ext uri="{BB962C8B-B14F-4D97-AF65-F5344CB8AC3E}">
        <p14:creationId xmlns:p14="http://schemas.microsoft.com/office/powerpoint/2010/main" val="3189044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IS JONES AN IMPORTANT CASE ?</a:t>
            </a:r>
            <a:br>
              <a:rPr lang="en-US" sz="3200" dirty="0" smtClean="0"/>
            </a:br>
            <a:r>
              <a:rPr lang="en-US" sz="3200" dirty="0"/>
              <a:t/>
            </a:r>
            <a:br>
              <a:rPr lang="en-US" sz="3200" dirty="0"/>
            </a:br>
            <a:r>
              <a:rPr lang="en-US" sz="3200" dirty="0" smtClean="0"/>
              <a:t>WHAT IF SELLER DOESN’T GIVE REASON ?</a:t>
            </a:r>
            <a:br>
              <a:rPr lang="en-US" sz="3200" dirty="0" smtClean="0"/>
            </a:br>
            <a:r>
              <a:rPr lang="en-US" sz="3200" dirty="0"/>
              <a:t/>
            </a:r>
            <a:br>
              <a:rPr lang="en-US" sz="3200" dirty="0"/>
            </a:br>
            <a:r>
              <a:rPr lang="en-US" sz="3200" dirty="0" smtClean="0"/>
              <a:t>IS 13</a:t>
            </a:r>
            <a:r>
              <a:rPr lang="en-US" sz="3200" baseline="30000" dirty="0" smtClean="0"/>
              <a:t>TH</a:t>
            </a:r>
            <a:r>
              <a:rPr lang="en-US" sz="3200" dirty="0" smtClean="0"/>
              <a:t> AMENDMENT LIMITED TO AFRICAN-AMERICANS ?</a:t>
            </a:r>
            <a:br>
              <a:rPr lang="en-US" sz="3200" dirty="0" smtClean="0"/>
            </a:br>
            <a:r>
              <a:rPr lang="en-US" sz="3200" dirty="0"/>
              <a:t/>
            </a:r>
            <a:br>
              <a:rPr lang="en-US" sz="3200" dirty="0"/>
            </a:br>
            <a:r>
              <a:rPr lang="en-US" sz="3200" dirty="0" smtClean="0"/>
              <a:t>SULLIVAN v LITTLE HUNTING PARK (1969 – </a:t>
            </a:r>
            <a:r>
              <a:rPr lang="en-US" sz="3200" dirty="0" smtClean="0">
                <a:solidFill>
                  <a:srgbClr val="FF0000"/>
                </a:solidFill>
              </a:rPr>
              <a:t>725</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HOMEOWNERS ASSOCIATION OPERATED COMMUNITY PARK.  MEMBER WHO RENTED COULD </a:t>
            </a:r>
            <a:r>
              <a:rPr lang="en-US" sz="3200" smtClean="0">
                <a:solidFill>
                  <a:schemeClr val="tx1">
                    <a:lumMod val="95000"/>
                    <a:lumOff val="5000"/>
                  </a:schemeClr>
                </a:solidFill>
              </a:rPr>
              <a:t>ASSIGN SHARE .  </a:t>
            </a:r>
            <a:r>
              <a:rPr lang="en-US" sz="3200" dirty="0" smtClean="0">
                <a:solidFill>
                  <a:schemeClr val="tx1">
                    <a:lumMod val="95000"/>
                    <a:lumOff val="5000"/>
                  </a:schemeClr>
                </a:solidFill>
              </a:rPr>
              <a:t>SULLIVAN LEASES TO FREEMAN (BLACK).  BOARD REFUSED TO APPROVE.  SULLIVAN EJECTED FOR PROTESTING.  </a:t>
            </a:r>
            <a:endParaRPr lang="en-US" sz="3200" dirty="0"/>
          </a:p>
        </p:txBody>
      </p:sp>
    </p:spTree>
    <p:extLst>
      <p:ext uri="{BB962C8B-B14F-4D97-AF65-F5344CB8AC3E}">
        <p14:creationId xmlns:p14="http://schemas.microsoft.com/office/powerpoint/2010/main" val="423998591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705600"/>
          </a:xfrm>
        </p:spPr>
        <p:txBody>
          <a:bodyPr anchor="t">
            <a:normAutofit fontScale="90000"/>
          </a:bodyPr>
          <a:lstStyle/>
          <a:p>
            <a:pPr algn="l"/>
            <a:r>
              <a:rPr lang="en-US" sz="3200" dirty="0" smtClean="0"/>
              <a:t>KEYES v SCHOOL DISTRICT (1973 – </a:t>
            </a:r>
            <a:r>
              <a:rPr lang="en-US" sz="3200" dirty="0" smtClean="0">
                <a:solidFill>
                  <a:srgbClr val="FF0000"/>
                </a:solidFill>
              </a:rPr>
              <a:t>512</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URBAN NORTH</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DENVER – NO HISTORY OF SEGREGATION BY STATUTE.  BUT CHARGE EFFECTIVELY SO BY ATTENDANCE ZONES, SCHOOL SITE SELECTION, FACULTY ASSIGNMENTS, NEIGHBORHOOD SCHOOL POLICY, ETC.</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CAN FIND PURPOSE EVEN WITHOUT LEGISLATIVELY MANDATED DUAL.</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FINDINGS AS TO PART OF THE DISTRICT = ENTIRE DISTRICT IN VIOLATION.  EQUITABLE REMEDIES (BUS)</a:t>
            </a:r>
            <a:endParaRPr lang="en-US" sz="3200" dirty="0"/>
          </a:p>
        </p:txBody>
      </p:sp>
    </p:spTree>
    <p:extLst>
      <p:ext uri="{BB962C8B-B14F-4D97-AF65-F5344CB8AC3E}">
        <p14:creationId xmlns:p14="http://schemas.microsoft.com/office/powerpoint/2010/main" val="323304087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WHITE FLIGHT.</a:t>
            </a:r>
            <a:br>
              <a:rPr lang="en-US" sz="3200" dirty="0" smtClean="0"/>
            </a:br>
            <a:r>
              <a:rPr lang="en-US" sz="3200" dirty="0"/>
              <a:t/>
            </a:r>
            <a:br>
              <a:rPr lang="en-US" sz="3200" dirty="0"/>
            </a:br>
            <a:r>
              <a:rPr lang="en-US" sz="3200" dirty="0" smtClean="0"/>
              <a:t>WHO IS RESPONSIBLE FOR THE CREATION OF THE SUBURBS ?</a:t>
            </a:r>
            <a:r>
              <a:rPr lang="en-US" sz="3200" dirty="0"/>
              <a:t> </a:t>
            </a:r>
            <a:r>
              <a:rPr lang="en-US" sz="3200" dirty="0" smtClean="0"/>
              <a:t/>
            </a:r>
            <a:br>
              <a:rPr lang="en-US" sz="3200" dirty="0" smtClean="0"/>
            </a:br>
            <a:r>
              <a:rPr lang="en-US" sz="3200" dirty="0"/>
              <a:t/>
            </a:r>
            <a:br>
              <a:rPr lang="en-US" sz="3200" dirty="0"/>
            </a:br>
            <a:r>
              <a:rPr lang="en-US" sz="3200" dirty="0" smtClean="0"/>
              <a:t>SHOULD THE GOVERNMENT TELL PEOPLE THEY CAN’T MOVE ?</a:t>
            </a:r>
            <a:br>
              <a:rPr lang="en-US" sz="3200" dirty="0" smtClean="0"/>
            </a:br>
            <a:r>
              <a:rPr lang="en-US" sz="3200" dirty="0"/>
              <a:t/>
            </a:r>
            <a:br>
              <a:rPr lang="en-US" sz="3200" dirty="0"/>
            </a:br>
            <a:r>
              <a:rPr lang="en-US" sz="3200" dirty="0" smtClean="0"/>
              <a:t>MILLIKEN v BRADLEY (1974 – </a:t>
            </a:r>
            <a:r>
              <a:rPr lang="en-US" sz="3200" dirty="0" smtClean="0">
                <a:solidFill>
                  <a:srgbClr val="FF0000"/>
                </a:solidFill>
              </a:rPr>
              <a:t>513</a:t>
            </a:r>
            <a:r>
              <a:rPr lang="en-US" sz="3200" dirty="0" smtClean="0">
                <a:solidFill>
                  <a:schemeClr val="tx1">
                    <a:lumMod val="95000"/>
                    <a:lumOff val="5000"/>
                  </a:schemeClr>
                </a:solidFill>
              </a:rPr>
              <a:t>) </a:t>
            </a:r>
            <a:r>
              <a:rPr lang="en-US" sz="3200" dirty="0" smtClean="0">
                <a:solidFill>
                  <a:srgbClr val="7030A0"/>
                </a:solidFill>
              </a:rPr>
              <a:t>HUGE 5 – 4 </a:t>
            </a:r>
            <a:br>
              <a:rPr lang="en-US" sz="3200" dirty="0" smtClean="0">
                <a:solidFill>
                  <a:srgbClr val="7030A0"/>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CITY IS ONE DISTRICT – SUBURBS INDEPENDENT DISTRICT.  BLACKS CONCENTRATED IN CITY.  DE JURE IN CITY.  DC – CAN’T REMEDY WITHIN CITY – ORDER INCLUDED SUBURBAN DISTRICTS.</a:t>
            </a:r>
            <a:r>
              <a:rPr lang="en-US" sz="3200" dirty="0" smtClean="0"/>
              <a:t/>
            </a:r>
            <a:br>
              <a:rPr lang="en-US" sz="3200" dirty="0" smtClean="0"/>
            </a:br>
            <a:r>
              <a:rPr lang="en-US" sz="3200" dirty="0"/>
              <a:t/>
            </a:r>
            <a:br>
              <a:rPr lang="en-US" sz="3200" dirty="0"/>
            </a:br>
            <a:r>
              <a:rPr lang="en-US" sz="3200" dirty="0" smtClean="0"/>
              <a:t/>
            </a:r>
            <a:br>
              <a:rPr lang="en-US" sz="3200" dirty="0" smtClean="0"/>
            </a:br>
            <a:endParaRPr lang="en-US" sz="3200" dirty="0"/>
          </a:p>
        </p:txBody>
      </p:sp>
    </p:spTree>
    <p:extLst>
      <p:ext uri="{BB962C8B-B14F-4D97-AF65-F5344CB8AC3E}">
        <p14:creationId xmlns:p14="http://schemas.microsoft.com/office/powerpoint/2010/main" val="163082778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629400"/>
          </a:xfrm>
        </p:spPr>
        <p:txBody>
          <a:bodyPr anchor="t">
            <a:normAutofit fontScale="90000"/>
          </a:bodyPr>
          <a:lstStyle/>
          <a:p>
            <a:pPr algn="l"/>
            <a:r>
              <a:rPr lang="en-US" sz="3200" dirty="0" smtClean="0"/>
              <a:t>NO PRE 1954 DISCRIMINATION IN SUBURBS – DIDN’T EXIST.  NOTHING ABOVE BELTWAY PRE – 1965.</a:t>
            </a:r>
            <a:br>
              <a:rPr lang="en-US" sz="3200" dirty="0" smtClean="0"/>
            </a:br>
            <a:r>
              <a:rPr lang="en-US" sz="3200" dirty="0"/>
              <a:t/>
            </a:r>
            <a:br>
              <a:rPr lang="en-US" sz="3200" dirty="0"/>
            </a:br>
            <a:r>
              <a:rPr lang="en-US" sz="3200" dirty="0" smtClean="0"/>
              <a:t>ARGUMENT FOR THE CITY ?</a:t>
            </a:r>
            <a:br>
              <a:rPr lang="en-US" sz="3200" dirty="0" smtClean="0"/>
            </a:br>
            <a:r>
              <a:rPr lang="en-US" sz="3200" dirty="0"/>
              <a:t/>
            </a:r>
            <a:br>
              <a:rPr lang="en-US" sz="3200" dirty="0"/>
            </a:br>
            <a:r>
              <a:rPr lang="en-US" sz="3200" dirty="0" smtClean="0"/>
              <a:t>1.  </a:t>
            </a:r>
            <a:r>
              <a:rPr lang="en-US" sz="3200" dirty="0" smtClean="0">
                <a:solidFill>
                  <a:srgbClr val="FF0000"/>
                </a:solidFill>
              </a:rPr>
              <a:t>513 – </a:t>
            </a:r>
            <a:r>
              <a:rPr lang="en-US" sz="3200" dirty="0" smtClean="0">
                <a:solidFill>
                  <a:schemeClr val="tx1">
                    <a:lumMod val="95000"/>
                    <a:lumOff val="5000"/>
                  </a:schemeClr>
                </a:solidFill>
              </a:rPr>
              <a:t>ABSENT AN INTER DISTRICT VIOLATION THERE IS NO BASIS FOR AN INTER DISTRICT REMEDY.</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DISSENT – POLITICAL DECISION BASED NO FAR ENOUGH.  STATE DRAWS LINE – STATE CAN REMEDY.</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WHO PAYS ?  MISSOURI v JENKINS (1990 – </a:t>
            </a:r>
            <a:r>
              <a:rPr lang="en-US" sz="3200" dirty="0" smtClean="0">
                <a:solidFill>
                  <a:srgbClr val="FF0000"/>
                </a:solidFill>
              </a:rPr>
              <a:t>513</a:t>
            </a:r>
            <a:r>
              <a:rPr lang="en-US" sz="3200" dirty="0" smtClean="0">
                <a:solidFill>
                  <a:schemeClr val="tx1">
                    <a:lumMod val="95000"/>
                    <a:lumOff val="5000"/>
                  </a:schemeClr>
                </a:solidFill>
              </a:rPr>
              <a:t>) – PLAN REQUIRES $ 450,000,000.  DC CAN’T LEVY TAXES BUT CAN ORDER BOARD TO DO SO AND ENJOIN STATE LAWS THAT PROHIBIT.</a:t>
            </a:r>
            <a:endParaRPr lang="en-US" sz="3200" dirty="0"/>
          </a:p>
        </p:txBody>
      </p:sp>
    </p:spTree>
    <p:extLst>
      <p:ext uri="{BB962C8B-B14F-4D97-AF65-F5344CB8AC3E}">
        <p14:creationId xmlns:p14="http://schemas.microsoft.com/office/powerpoint/2010/main" val="332831294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chor="t">
            <a:normAutofit fontScale="90000"/>
          </a:bodyPr>
          <a:lstStyle/>
          <a:p>
            <a:pPr algn="l"/>
            <a:r>
              <a:rPr lang="en-US" sz="3200" dirty="0" smtClean="0"/>
              <a:t>OKLAHOMA CITY v DOWELL (1990 – </a:t>
            </a:r>
            <a:r>
              <a:rPr lang="en-US" sz="3200" dirty="0" smtClean="0">
                <a:solidFill>
                  <a:srgbClr val="FF0000"/>
                </a:solidFill>
              </a:rPr>
              <a:t>514</a:t>
            </a:r>
            <a:r>
              <a:rPr lang="en-US" sz="3200" dirty="0" smtClean="0">
                <a:solidFill>
                  <a:schemeClr val="tx1">
                    <a:lumMod val="95000"/>
                    <a:lumOff val="5000"/>
                  </a:schemeClr>
                </a:solidFill>
              </a:rPr>
              <a:t>) – FEDERAL COURTS TEMPORARY.  ONCE DECLARED UNITARY (GOOD FAITH COMPLIANCE AND PAST DISCRIMINATION ELIMINATED), SHOULD BE RETURNED TO LOCAL CONTROL.</a:t>
            </a:r>
            <a:br>
              <a:rPr lang="en-US" sz="3200" dirty="0" smtClean="0">
                <a:solidFill>
                  <a:schemeClr val="tx1">
                    <a:lumMod val="95000"/>
                    <a:lumOff val="5000"/>
                  </a:schemeClr>
                </a:solidFill>
              </a:rPr>
            </a:br>
            <a:r>
              <a:rPr lang="en-US" sz="3200" dirty="0" smtClean="0">
                <a:solidFill>
                  <a:srgbClr val="FF0000"/>
                </a:solidFill>
              </a:rPr>
              <a:t>HANDOUT CL12</a:t>
            </a:r>
            <a:r>
              <a:rPr lang="en-US" sz="3200" dirty="0">
                <a:solidFill>
                  <a:srgbClr val="FF0000"/>
                </a:solidFill>
              </a:rPr>
              <a:t/>
            </a:r>
            <a:br>
              <a:rPr lang="en-US" sz="3200" dirty="0">
                <a:solidFill>
                  <a:srgbClr val="FF0000"/>
                </a:solidFill>
              </a:rPr>
            </a:br>
            <a:r>
              <a:rPr lang="en-US" sz="3200" dirty="0" smtClean="0">
                <a:solidFill>
                  <a:schemeClr val="tx1">
                    <a:lumMod val="95000"/>
                    <a:lumOff val="5000"/>
                  </a:schemeClr>
                </a:solidFill>
              </a:rPr>
              <a:t>BENIGN USE (AFFIRMATIVE ACTION)</a:t>
            </a:r>
            <a:br>
              <a:rPr lang="en-US" sz="3200" dirty="0" smtClean="0">
                <a:solidFill>
                  <a:schemeClr val="tx1">
                    <a:lumMod val="95000"/>
                    <a:lumOff val="5000"/>
                  </a:schemeClr>
                </a:solidFill>
              </a:rPr>
            </a:br>
            <a:r>
              <a:rPr lang="en-US" sz="3200" dirty="0" smtClean="0">
                <a:solidFill>
                  <a:schemeClr val="tx1">
                    <a:lumMod val="95000"/>
                    <a:lumOff val="5000"/>
                  </a:schemeClr>
                </a:solidFill>
              </a:rPr>
              <a:t>REMEDY HISTORY OF DISCRIMINATION v NO PENALTY IF YOU HAVEN’T DONE SOMETHING WRONG.</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UNIV OF CALIF REGENTS v BAKKE (1978 – </a:t>
            </a:r>
            <a:r>
              <a:rPr lang="en-US" sz="3200" dirty="0" smtClean="0">
                <a:solidFill>
                  <a:srgbClr val="FF0000"/>
                </a:solidFill>
              </a:rPr>
              <a:t>532</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WHAT ARE THE SPLITS ON USSC ?</a:t>
            </a:r>
            <a:br>
              <a:rPr lang="en-US" sz="3200" dirty="0" smtClean="0">
                <a:solidFill>
                  <a:schemeClr val="tx1">
                    <a:lumMod val="95000"/>
                    <a:lumOff val="5000"/>
                  </a:schemeClr>
                </a:solidFill>
              </a:rPr>
            </a:br>
            <a:r>
              <a:rPr lang="en-US" sz="3200" dirty="0" smtClean="0">
                <a:solidFill>
                  <a:schemeClr val="tx1">
                    <a:lumMod val="95000"/>
                    <a:lumOff val="5000"/>
                  </a:schemeClr>
                </a:solidFill>
              </a:rPr>
              <a:t>WHAT ARE THE STATE PURPOSES ?</a:t>
            </a:r>
            <a:br>
              <a:rPr lang="en-US" sz="3200" dirty="0" smtClean="0">
                <a:solidFill>
                  <a:schemeClr val="tx1">
                    <a:lumMod val="95000"/>
                    <a:lumOff val="5000"/>
                  </a:schemeClr>
                </a:solidFill>
              </a:rPr>
            </a:br>
            <a:r>
              <a:rPr lang="en-US" sz="3200" dirty="0" smtClean="0">
                <a:solidFill>
                  <a:schemeClr val="tx1">
                    <a:lumMod val="95000"/>
                    <a:lumOff val="5000"/>
                  </a:schemeClr>
                </a:solidFill>
              </a:rPr>
              <a:t>HOW DO YOU DEFINE QUALITY ?</a:t>
            </a:r>
            <a:endParaRPr lang="en-US" sz="3200" dirty="0"/>
          </a:p>
        </p:txBody>
      </p:sp>
    </p:spTree>
    <p:extLst>
      <p:ext uri="{BB962C8B-B14F-4D97-AF65-F5344CB8AC3E}">
        <p14:creationId xmlns:p14="http://schemas.microsoft.com/office/powerpoint/2010/main" val="317575415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DAVIS MEDICAL SCHOOL PROVIDES FOR 16 PLACES FOR MINORITIES FOR EVERY 100 STUDENTS.  16 MUST BE </a:t>
            </a:r>
            <a:r>
              <a:rPr lang="en-US" sz="3200" dirty="0" smtClean="0">
                <a:solidFill>
                  <a:srgbClr val="7030A0"/>
                </a:solidFill>
              </a:rPr>
              <a:t>DISADVANTAGED</a:t>
            </a:r>
            <a:r>
              <a:rPr lang="en-US" sz="3200" dirty="0" smtClean="0"/>
              <a:t>.  MINORITIES IN 16 HAD LOWER CREDENTIALS (MCAT AND UGPA) THAN BAKKE.</a:t>
            </a:r>
            <a:br>
              <a:rPr lang="en-US" sz="3200" dirty="0" smtClean="0"/>
            </a:br>
            <a:r>
              <a:rPr lang="en-US" sz="3200" dirty="0"/>
              <a:t/>
            </a:r>
            <a:br>
              <a:rPr lang="en-US" sz="3200" dirty="0"/>
            </a:br>
            <a:r>
              <a:rPr lang="en-US" sz="3200" dirty="0" smtClean="0">
                <a:solidFill>
                  <a:srgbClr val="FF0000"/>
                </a:solidFill>
              </a:rPr>
              <a:t>POWELL</a:t>
            </a:r>
            <a:r>
              <a:rPr lang="en-US" sz="3200" dirty="0" smtClean="0"/>
              <a:t>  - COMPELLING TEST, CAN CONSIDER</a:t>
            </a:r>
            <a:br>
              <a:rPr lang="en-US" sz="3200" dirty="0" smtClean="0"/>
            </a:br>
            <a:r>
              <a:rPr lang="en-US" sz="3200" dirty="0" smtClean="0"/>
              <a:t>RACE BUT BAKKE SHOULD BE IN.</a:t>
            </a:r>
            <a:br>
              <a:rPr lang="en-US" sz="3200" dirty="0" smtClean="0"/>
            </a:br>
            <a:r>
              <a:rPr lang="en-US" sz="3200" dirty="0"/>
              <a:t/>
            </a:r>
            <a:br>
              <a:rPr lang="en-US" sz="3200" dirty="0"/>
            </a:br>
            <a:r>
              <a:rPr lang="en-US" sz="3200" dirty="0" smtClean="0">
                <a:solidFill>
                  <a:srgbClr val="FF0000"/>
                </a:solidFill>
              </a:rPr>
              <a:t>BRENNAN + 3 </a:t>
            </a:r>
            <a:r>
              <a:rPr lang="en-US" sz="3200" dirty="0" smtClean="0"/>
              <a:t>=  INTERMEDIATE TEST, REMEDYING PAST SOCIETAL DISCRIMINATION OK.</a:t>
            </a:r>
            <a:br>
              <a:rPr lang="en-US" sz="3200" dirty="0" smtClean="0"/>
            </a:br>
            <a:r>
              <a:rPr lang="en-US" sz="3200" dirty="0"/>
              <a:t/>
            </a:r>
            <a:br>
              <a:rPr lang="en-US" sz="3200" dirty="0"/>
            </a:br>
            <a:r>
              <a:rPr lang="en-US" sz="3200" dirty="0" smtClean="0">
                <a:solidFill>
                  <a:srgbClr val="FF0000"/>
                </a:solidFill>
              </a:rPr>
              <a:t>STEVENS + 3 </a:t>
            </a:r>
            <a:r>
              <a:rPr lang="en-US" sz="3200" dirty="0" smtClean="0"/>
              <a:t>= CLEAR VIOLATION OF TITLE VI.  RACE CANNOT BE A FACTOR.  IF 14</a:t>
            </a:r>
            <a:r>
              <a:rPr lang="en-US" sz="3200" baseline="30000" dirty="0" smtClean="0"/>
              <a:t>TH</a:t>
            </a:r>
            <a:r>
              <a:rPr lang="en-US" sz="3200" dirty="0" smtClean="0"/>
              <a:t> A, THEN COMPELLING</a:t>
            </a:r>
            <a:endParaRPr lang="en-US" sz="3200" dirty="0"/>
          </a:p>
        </p:txBody>
      </p:sp>
    </p:spTree>
    <p:extLst>
      <p:ext uri="{BB962C8B-B14F-4D97-AF65-F5344CB8AC3E}">
        <p14:creationId xmlns:p14="http://schemas.microsoft.com/office/powerpoint/2010/main" val="293073984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STATE PURPOSES (</a:t>
            </a:r>
            <a:r>
              <a:rPr lang="en-US" sz="3200" dirty="0" smtClean="0">
                <a:solidFill>
                  <a:srgbClr val="FF0000"/>
                </a:solidFill>
              </a:rPr>
              <a:t>553</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REMEDY DEFICIENCY IN MEDICAL SCHOOLS AND PROFESSION</a:t>
            </a:r>
            <a:br>
              <a:rPr lang="en-US" sz="3200" dirty="0" smtClean="0">
                <a:solidFill>
                  <a:schemeClr val="tx1">
                    <a:lumMod val="95000"/>
                    <a:lumOff val="5000"/>
                  </a:schemeClr>
                </a:solidFill>
              </a:rPr>
            </a:br>
            <a:r>
              <a:rPr lang="en-US" sz="3200" dirty="0" smtClean="0">
                <a:solidFill>
                  <a:schemeClr val="tx1">
                    <a:lumMod val="95000"/>
                    <a:lumOff val="5000"/>
                  </a:schemeClr>
                </a:solidFill>
              </a:rPr>
              <a:t>2.  REMEDY EFFECTS OF SOCIETAL DISCRIMIN.</a:t>
            </a:r>
            <a:br>
              <a:rPr lang="en-US" sz="3200" dirty="0" smtClean="0">
                <a:solidFill>
                  <a:schemeClr val="tx1">
                    <a:lumMod val="95000"/>
                    <a:lumOff val="5000"/>
                  </a:schemeClr>
                </a:solidFill>
              </a:rPr>
            </a:br>
            <a:r>
              <a:rPr lang="en-US" sz="3200" dirty="0" smtClean="0">
                <a:solidFill>
                  <a:schemeClr val="tx1">
                    <a:lumMod val="95000"/>
                    <a:lumOff val="5000"/>
                  </a:schemeClr>
                </a:solidFill>
              </a:rPr>
              <a:t>3.  MORE DOCS IN MINORITY COMMUNITIES</a:t>
            </a:r>
            <a:br>
              <a:rPr lang="en-US" sz="3200" dirty="0" smtClean="0">
                <a:solidFill>
                  <a:schemeClr val="tx1">
                    <a:lumMod val="95000"/>
                    <a:lumOff val="5000"/>
                  </a:schemeClr>
                </a:solidFill>
              </a:rPr>
            </a:br>
            <a:r>
              <a:rPr lang="en-US" sz="3200" dirty="0" smtClean="0">
                <a:solidFill>
                  <a:schemeClr val="tx1">
                    <a:lumMod val="95000"/>
                    <a:lumOff val="5000"/>
                  </a:schemeClr>
                </a:solidFill>
              </a:rPr>
              <a:t>4.  ETHNICALLY DIVERSE STUDENT BODY</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POWELL</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TITLE VI = EQ PROTECTION STANDARDS.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IF BASED ON RACE, STRICT SCRUTINY. NOT LESS IF HELPING MINORITY.  </a:t>
            </a:r>
            <a:r>
              <a:rPr lang="en-US" sz="3200" dirty="0" smtClean="0">
                <a:solidFill>
                  <a:srgbClr val="FF0000"/>
                </a:solidFill>
              </a:rPr>
              <a:t>533 </a:t>
            </a:r>
            <a:r>
              <a:rPr lang="en-US" sz="3200" dirty="0" smtClean="0">
                <a:solidFill>
                  <a:schemeClr val="tx1">
                    <a:lumMod val="95000"/>
                    <a:lumOff val="5000"/>
                  </a:schemeClr>
                </a:solidFill>
              </a:rPr>
              <a:t>- QUOTE.</a:t>
            </a:r>
            <a:endParaRPr lang="en-US" sz="3200" dirty="0"/>
          </a:p>
        </p:txBody>
      </p:sp>
    </p:spTree>
    <p:extLst>
      <p:ext uri="{BB962C8B-B14F-4D97-AF65-F5344CB8AC3E}">
        <p14:creationId xmlns:p14="http://schemas.microsoft.com/office/powerpoint/2010/main" val="335528388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t>2.  NOT ALWAYS CLEAR IF HELPING – CAN REINFORCE STEROTYPES.  INEQUITY OF MAKING SOMEONE REMEDY DISCRIMINATION NOT OF HIS OWN MAKING.  COMPELLING TEST – </a:t>
            </a:r>
            <a:r>
              <a:rPr lang="en-US" sz="3200" dirty="0" smtClean="0">
                <a:solidFill>
                  <a:srgbClr val="FF0000"/>
                </a:solidFill>
              </a:rPr>
              <a:t>533</a:t>
            </a:r>
            <a:r>
              <a:rPr lang="en-US" sz="3200" dirty="0" smtClean="0">
                <a:solidFill>
                  <a:schemeClr val="tx1">
                    <a:lumMod val="95000"/>
                    <a:lumOff val="5000"/>
                  </a:schemeClr>
                </a:solidFill>
              </a:rPr>
              <a:t>.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3.  RACE BASED IS OK IF SPECIFIC FINDING OF PAST DISCRIMINATION AND USED AS REMEDY.</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4.  PURPOSES:</a:t>
            </a:r>
            <a:br>
              <a:rPr lang="en-US" sz="3200" dirty="0" smtClean="0">
                <a:solidFill>
                  <a:schemeClr val="tx1">
                    <a:lumMod val="95000"/>
                    <a:lumOff val="5000"/>
                  </a:schemeClr>
                </a:solidFill>
              </a:rPr>
            </a:br>
            <a:r>
              <a:rPr lang="en-US" sz="3200" dirty="0">
                <a:solidFill>
                  <a:schemeClr val="tx1">
                    <a:lumMod val="95000"/>
                    <a:lumOff val="5000"/>
                  </a:schemeClr>
                </a:solidFill>
              </a:rPr>
              <a:t> </a:t>
            </a:r>
            <a:r>
              <a:rPr lang="en-US" sz="3200" dirty="0" smtClean="0">
                <a:solidFill>
                  <a:schemeClr val="tx1">
                    <a:lumMod val="95000"/>
                    <a:lumOff val="5000"/>
                  </a:schemeClr>
                </a:solidFill>
              </a:rPr>
              <a:t>  A.  CAN’T JUST SAY REMEDYING PAST SOCIETAL.  FINDING BY APPROPRIATE BODY, NOT JUST FACULTY.</a:t>
            </a:r>
            <a:br>
              <a:rPr lang="en-US" sz="3200" dirty="0" smtClean="0">
                <a:solidFill>
                  <a:schemeClr val="tx1">
                    <a:lumMod val="95000"/>
                    <a:lumOff val="5000"/>
                  </a:schemeClr>
                </a:solidFill>
              </a:rPr>
            </a:br>
            <a:r>
              <a:rPr lang="en-US" sz="3200" dirty="0">
                <a:solidFill>
                  <a:schemeClr val="tx1">
                    <a:lumMod val="95000"/>
                    <a:lumOff val="5000"/>
                  </a:schemeClr>
                </a:solidFill>
              </a:rPr>
              <a:t> </a:t>
            </a:r>
            <a:r>
              <a:rPr lang="en-US" sz="3200" dirty="0" smtClean="0">
                <a:solidFill>
                  <a:schemeClr val="tx1">
                    <a:lumMod val="95000"/>
                    <a:lumOff val="5000"/>
                  </a:schemeClr>
                </a:solidFill>
              </a:rPr>
              <a:t>  B. NO PROOF MINORITY GRADS WILL WORK IN INNER CITY – STEROTYPE.</a:t>
            </a:r>
            <a:br>
              <a:rPr lang="en-US" sz="3200" dirty="0" smtClean="0">
                <a:solidFill>
                  <a:schemeClr val="tx1">
                    <a:lumMod val="95000"/>
                    <a:lumOff val="5000"/>
                  </a:schemeClr>
                </a:solidFill>
              </a:rPr>
            </a:br>
            <a:r>
              <a:rPr lang="en-US" sz="3200" dirty="0">
                <a:solidFill>
                  <a:schemeClr val="tx1">
                    <a:lumMod val="95000"/>
                    <a:lumOff val="5000"/>
                  </a:schemeClr>
                </a:solidFill>
              </a:rPr>
              <a:t> </a:t>
            </a:r>
            <a:r>
              <a:rPr lang="en-US" sz="3200" dirty="0" smtClean="0">
                <a:solidFill>
                  <a:schemeClr val="tx1">
                    <a:lumMod val="95000"/>
                    <a:lumOff val="5000"/>
                  </a:schemeClr>
                </a:solidFill>
              </a:rPr>
              <a:t>  C.  ACADEMIC FREEDOM AND VALUE OF DIVERSITY = COMPELLING PURPOSE.</a:t>
            </a:r>
            <a:endParaRPr lang="en-US" sz="3200" dirty="0"/>
          </a:p>
        </p:txBody>
      </p:sp>
    </p:spTree>
    <p:extLst>
      <p:ext uri="{BB962C8B-B14F-4D97-AF65-F5344CB8AC3E}">
        <p14:creationId xmlns:p14="http://schemas.microsoft.com/office/powerpoint/2010/main" val="200101041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507162"/>
          </a:xfrm>
        </p:spPr>
        <p:txBody>
          <a:bodyPr anchor="t">
            <a:normAutofit/>
          </a:bodyPr>
          <a:lstStyle/>
          <a:p>
            <a:pPr algn="l"/>
            <a:r>
              <a:rPr lang="en-US" sz="3200" dirty="0" smtClean="0"/>
              <a:t>5.  BUT A </a:t>
            </a:r>
            <a:r>
              <a:rPr lang="en-US" sz="3200" dirty="0" smtClean="0">
                <a:solidFill>
                  <a:srgbClr val="7030A0"/>
                </a:solidFill>
              </a:rPr>
              <a:t>QUOTA</a:t>
            </a:r>
            <a:r>
              <a:rPr lang="en-US" sz="3200" dirty="0" smtClean="0"/>
              <a:t> SYSTEM DOES NOT SATISFY THE </a:t>
            </a:r>
            <a:r>
              <a:rPr lang="en-US" sz="3200" dirty="0" smtClean="0">
                <a:solidFill>
                  <a:srgbClr val="00B050"/>
                </a:solidFill>
              </a:rPr>
              <a:t>NECESSARY </a:t>
            </a:r>
            <a:r>
              <a:rPr lang="en-US" sz="3200" dirty="0">
                <a:solidFill>
                  <a:srgbClr val="00B050"/>
                </a:solidFill>
              </a:rPr>
              <a:t>TO THE </a:t>
            </a:r>
            <a:r>
              <a:rPr lang="en-US" sz="3200" dirty="0" smtClean="0">
                <a:solidFill>
                  <a:srgbClr val="00B050"/>
                </a:solidFill>
              </a:rPr>
              <a:t>ACCOMPLISHMENT OF </a:t>
            </a:r>
            <a:r>
              <a:rPr lang="en-US" sz="3200" dirty="0" smtClean="0"/>
              <a:t>STANDARD.  RACE CAN BE A FACTOR, NOT THE SOLE DETERMINANT.    HARVARD.  EVIL IS LACK OF INDIVIDUALIZED ATTENTION.  </a:t>
            </a:r>
            <a:br>
              <a:rPr lang="en-US" sz="3200" dirty="0" smtClean="0"/>
            </a:br>
            <a:r>
              <a:rPr lang="en-US" sz="3200" dirty="0"/>
              <a:t/>
            </a:r>
            <a:br>
              <a:rPr lang="en-US" sz="3200" dirty="0"/>
            </a:br>
            <a:r>
              <a:rPr lang="en-US" sz="3200" dirty="0" smtClean="0"/>
              <a:t>BRENNAN + 3</a:t>
            </a:r>
            <a:br>
              <a:rPr lang="en-US" sz="3200" dirty="0" smtClean="0"/>
            </a:br>
            <a:r>
              <a:rPr lang="en-US" sz="3200" dirty="0"/>
              <a:t/>
            </a:r>
            <a:br>
              <a:rPr lang="en-US" sz="3200" dirty="0"/>
            </a:br>
            <a:r>
              <a:rPr lang="en-US" sz="3200" dirty="0" smtClean="0"/>
              <a:t>1.  GIVEN PAST, CAN’T SAY COLOR BLIND NOW.</a:t>
            </a:r>
            <a:br>
              <a:rPr lang="en-US" sz="3200" dirty="0" smtClean="0"/>
            </a:br>
            <a:r>
              <a:rPr lang="en-US" sz="3200" dirty="0"/>
              <a:t/>
            </a:r>
            <a:br>
              <a:rPr lang="en-US" sz="3200" dirty="0"/>
            </a:br>
            <a:r>
              <a:rPr lang="en-US" sz="3200" dirty="0" smtClean="0"/>
              <a:t>2.  NO SUSPECT CLASS HERE – NO TRADITIONAL </a:t>
            </a:r>
            <a:r>
              <a:rPr lang="en-US" sz="3200" dirty="0" smtClean="0">
                <a:solidFill>
                  <a:srgbClr val="7030A0"/>
                </a:solidFill>
              </a:rPr>
              <a:t>INDICIA OF SUSPECTNESS </a:t>
            </a:r>
            <a:r>
              <a:rPr lang="en-US" sz="3200" dirty="0" smtClean="0"/>
              <a:t>AND NO STIGMA BASED ON RACIAL INFERIORITY.</a:t>
            </a:r>
            <a:endParaRPr lang="en-US" sz="3200" dirty="0"/>
          </a:p>
        </p:txBody>
      </p:sp>
    </p:spTree>
    <p:extLst>
      <p:ext uri="{BB962C8B-B14F-4D97-AF65-F5344CB8AC3E}">
        <p14:creationId xmlns:p14="http://schemas.microsoft.com/office/powerpoint/2010/main" val="293357831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3.  </a:t>
            </a:r>
            <a:r>
              <a:rPr lang="en-US" sz="3200" dirty="0" smtClean="0">
                <a:solidFill>
                  <a:srgbClr val="FF0000"/>
                </a:solidFill>
              </a:rPr>
              <a:t>536</a:t>
            </a:r>
            <a:r>
              <a:rPr lang="en-US" sz="3200" dirty="0" smtClean="0">
                <a:solidFill>
                  <a:schemeClr val="tx1">
                    <a:lumMod val="95000"/>
                    <a:lumOff val="5000"/>
                  </a:schemeClr>
                </a:solidFill>
              </a:rPr>
              <a:t> – INTERMEDIATE SCRUTINY – IMPORTANT PURPOSE AND SUBSTANTIALLY RELATED (FROM GENDER CASES).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4.  REMEDYING PAST SOCIETAL DISCRIMINATION SATISFIES.  VOLUNTARY COMPLIANCE IS BETTER.</a:t>
            </a:r>
            <a:br>
              <a:rPr lang="en-US" sz="3200" dirty="0" smtClean="0">
                <a:solidFill>
                  <a:schemeClr val="tx1">
                    <a:lumMod val="95000"/>
                    <a:lumOff val="5000"/>
                  </a:schemeClr>
                </a:solidFill>
              </a:rPr>
            </a:br>
            <a:r>
              <a:rPr lang="en-US" sz="3200" dirty="0" smtClean="0">
                <a:solidFill>
                  <a:schemeClr val="tx1">
                    <a:lumMod val="95000"/>
                    <a:lumOff val="5000"/>
                  </a:schemeClr>
                </a:solidFill>
              </a:rPr>
              <a:t>SOUND BASIS FOR BELIEF.</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5. </a:t>
            </a:r>
            <a:r>
              <a:rPr lang="en-US" sz="3200" dirty="0" smtClean="0">
                <a:solidFill>
                  <a:srgbClr val="FF0000"/>
                </a:solidFill>
              </a:rPr>
              <a:t>537 – 538 </a:t>
            </a:r>
            <a:r>
              <a:rPr lang="en-US" sz="3200" dirty="0" smtClean="0">
                <a:solidFill>
                  <a:schemeClr val="tx1">
                    <a:lumMod val="95000"/>
                    <a:lumOff val="5000"/>
                  </a:schemeClr>
                </a:solidFill>
              </a:rPr>
              <a:t> - MARSHALL QUOTE – 200 YEARS.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STEVENS + 3</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CAN’T DISCRIMINATE ON BASIS OF RACE</a:t>
            </a:r>
            <a:endParaRPr lang="en-US" sz="3200" dirty="0"/>
          </a:p>
        </p:txBody>
      </p:sp>
    </p:spTree>
    <p:extLst>
      <p:ext uri="{BB962C8B-B14F-4D97-AF65-F5344CB8AC3E}">
        <p14:creationId xmlns:p14="http://schemas.microsoft.com/office/powerpoint/2010/main" val="427366910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NO PAST DISCRIMINATION AT DAVIS.</a:t>
            </a:r>
            <a:br>
              <a:rPr lang="en-US" sz="3200" dirty="0" smtClean="0"/>
            </a:br>
            <a:r>
              <a:rPr lang="en-US" sz="3200" dirty="0"/>
              <a:t/>
            </a:r>
            <a:br>
              <a:rPr lang="en-US" sz="3200" dirty="0"/>
            </a:br>
            <a:r>
              <a:rPr lang="en-US" sz="3200" dirty="0" smtClean="0"/>
              <a:t>IS PROBLEM THE NUMBER 16 ?</a:t>
            </a:r>
            <a:br>
              <a:rPr lang="en-US" sz="3200" dirty="0" smtClean="0"/>
            </a:br>
            <a:r>
              <a:rPr lang="en-US" sz="3200" dirty="0"/>
              <a:t/>
            </a:r>
            <a:br>
              <a:rPr lang="en-US" sz="3200" dirty="0"/>
            </a:br>
            <a:r>
              <a:rPr lang="en-US" sz="3200" dirty="0" smtClean="0"/>
              <a:t>GOOD/BAD DECISION ?</a:t>
            </a:r>
            <a:br>
              <a:rPr lang="en-US" sz="3200" dirty="0" smtClean="0"/>
            </a:br>
            <a:r>
              <a:rPr lang="en-US" sz="3200" dirty="0"/>
              <a:t/>
            </a:r>
            <a:br>
              <a:rPr lang="en-US" sz="3200" dirty="0"/>
            </a:br>
            <a:r>
              <a:rPr lang="en-US" sz="3200" dirty="0" smtClean="0"/>
              <a:t>FULLILOVE v KLUTZNICK (1980 – </a:t>
            </a:r>
            <a:r>
              <a:rPr lang="en-US" sz="3200" dirty="0" smtClean="0">
                <a:solidFill>
                  <a:srgbClr val="FF0000"/>
                </a:solidFill>
              </a:rPr>
              <a:t>539</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10 % OF FEDERAL PUBLIC WORKS PROJECT FUNDS MUST BE GIVEN TO BUSINESS OWNED BY CERTAIN MINORITY GROUPS.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endParaRPr lang="en-US" sz="3200" dirty="0"/>
          </a:p>
        </p:txBody>
      </p:sp>
    </p:spTree>
    <p:extLst>
      <p:ext uri="{BB962C8B-B14F-4D97-AF65-F5344CB8AC3E}">
        <p14:creationId xmlns:p14="http://schemas.microsoft.com/office/powerpoint/2010/main" val="3943833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a:bodyPr>
          <a:lstStyle/>
          <a:p>
            <a:pPr algn="l"/>
            <a:r>
              <a:rPr lang="en-US" sz="3200" dirty="0" smtClean="0"/>
              <a:t>DOUGLAS</a:t>
            </a:r>
            <a:br>
              <a:rPr lang="en-US" sz="3200" dirty="0" smtClean="0"/>
            </a:br>
            <a:r>
              <a:rPr lang="en-US" sz="3200" dirty="0" smtClean="0"/>
              <a:t/>
            </a:r>
            <a:br>
              <a:rPr lang="en-US" sz="3200" dirty="0" smtClean="0"/>
            </a:br>
            <a:r>
              <a:rPr lang="en-US" sz="3200" dirty="0" smtClean="0"/>
              <a:t>1.  CAN SUE UNDER 1982 – INTERFERES WITH ABILITY TO LEASE.</a:t>
            </a:r>
            <a:br>
              <a:rPr lang="en-US" sz="3200" dirty="0" smtClean="0"/>
            </a:br>
            <a:r>
              <a:rPr lang="en-US" sz="3200" dirty="0" smtClean="0"/>
              <a:t/>
            </a:r>
            <a:br>
              <a:rPr lang="en-US" sz="3200" dirty="0" smtClean="0"/>
            </a:br>
            <a:r>
              <a:rPr lang="en-US" sz="3200" dirty="0" smtClean="0"/>
              <a:t>2. NOT A PRIVATE SOCIAL CLUB</a:t>
            </a:r>
            <a:br>
              <a:rPr lang="en-US" sz="3200" dirty="0" smtClean="0"/>
            </a:br>
            <a:r>
              <a:rPr lang="en-US" sz="3200" dirty="0" smtClean="0"/>
              <a:t/>
            </a:r>
            <a:br>
              <a:rPr lang="en-US" sz="3200" dirty="0" smtClean="0"/>
            </a:br>
            <a:r>
              <a:rPr lang="en-US" sz="3200" dirty="0" smtClean="0"/>
              <a:t>RUNYON v MCCARY (1976 - </a:t>
            </a:r>
            <a:r>
              <a:rPr lang="en-US" sz="3200" dirty="0" smtClean="0">
                <a:solidFill>
                  <a:srgbClr val="FF0000"/>
                </a:solidFill>
              </a:rPr>
              <a:t>725</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1981 PROHIBITS PRIVATE COMMERIALLY OPERATED NON SECTARIAN SCHOOLS FROM DISCRIMINATING.</a:t>
            </a:r>
            <a:endParaRPr lang="en-US" sz="3200"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chor="t">
            <a:normAutofit fontScale="90000"/>
          </a:bodyPr>
          <a:lstStyle/>
          <a:p>
            <a:pPr algn="l"/>
            <a:r>
              <a:rPr lang="en-US" sz="3200" dirty="0" smtClean="0"/>
              <a:t>BURGER + 2</a:t>
            </a:r>
            <a:br>
              <a:rPr lang="en-US" sz="3200" dirty="0" smtClean="0"/>
            </a:br>
            <a:r>
              <a:rPr lang="en-US" sz="3200" dirty="0"/>
              <a:t/>
            </a:r>
            <a:br>
              <a:rPr lang="en-US" sz="3200" dirty="0"/>
            </a:br>
            <a:r>
              <a:rPr lang="en-US" sz="3200" dirty="0" smtClean="0"/>
              <a:t>DEFER TO CONGRESS – REMEDIAL.  OUT CLAUSE IF CAN’T FIND ENOUGH MINORITY.</a:t>
            </a:r>
            <a:br>
              <a:rPr lang="en-US" sz="3200" dirty="0" smtClean="0"/>
            </a:br>
            <a:r>
              <a:rPr lang="en-US" sz="3200" dirty="0"/>
              <a:t/>
            </a:r>
            <a:br>
              <a:rPr lang="en-US" sz="3200" dirty="0"/>
            </a:br>
            <a:r>
              <a:rPr lang="en-US" sz="3200" dirty="0" smtClean="0"/>
              <a:t>MARSHALL + 2</a:t>
            </a:r>
            <a:br>
              <a:rPr lang="en-US" sz="3200" dirty="0" smtClean="0"/>
            </a:br>
            <a:r>
              <a:rPr lang="en-US" sz="3200" dirty="0"/>
              <a:t/>
            </a:r>
            <a:br>
              <a:rPr lang="en-US" sz="3200" dirty="0"/>
            </a:br>
            <a:r>
              <a:rPr lang="en-US" sz="3200" dirty="0" smtClean="0"/>
              <a:t>SATISFIES INTERMEDIATE STANDARD</a:t>
            </a:r>
            <a:br>
              <a:rPr lang="en-US" sz="3200" dirty="0" smtClean="0"/>
            </a:br>
            <a:r>
              <a:rPr lang="en-US" sz="3200" dirty="0"/>
              <a:t/>
            </a:r>
            <a:br>
              <a:rPr lang="en-US" sz="3200" dirty="0"/>
            </a:br>
            <a:r>
              <a:rPr lang="en-US" sz="3200" dirty="0" smtClean="0"/>
              <a:t>STEWART + 1 </a:t>
            </a:r>
            <a:br>
              <a:rPr lang="en-US" sz="3200" dirty="0" smtClean="0"/>
            </a:br>
            <a:r>
              <a:rPr lang="en-US" sz="3200" dirty="0"/>
              <a:t/>
            </a:r>
            <a:br>
              <a:rPr lang="en-US" sz="3200" dirty="0"/>
            </a:br>
            <a:r>
              <a:rPr lang="en-US" sz="3200" dirty="0" smtClean="0"/>
              <a:t>ALL ARE INVALID</a:t>
            </a:r>
            <a:br>
              <a:rPr lang="en-US" sz="3200" dirty="0" smtClean="0"/>
            </a:br>
            <a:r>
              <a:rPr lang="en-US" sz="3200" dirty="0"/>
              <a:t/>
            </a:r>
            <a:br>
              <a:rPr lang="en-US" sz="3200" dirty="0"/>
            </a:br>
            <a:r>
              <a:rPr lang="en-US" sz="3200" dirty="0" smtClean="0"/>
              <a:t>STEVENS – CONGRESS TOO PERFUNCTORY</a:t>
            </a:r>
            <a:endParaRPr lang="en-US" sz="3200" dirty="0"/>
          </a:p>
        </p:txBody>
      </p:sp>
    </p:spTree>
    <p:extLst>
      <p:ext uri="{BB962C8B-B14F-4D97-AF65-F5344CB8AC3E}">
        <p14:creationId xmlns:p14="http://schemas.microsoft.com/office/powerpoint/2010/main" val="339217372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WYGANT v JACKSON BD OF ED (1985 – </a:t>
            </a:r>
            <a:r>
              <a:rPr lang="en-US" sz="3200" dirty="0" smtClean="0">
                <a:solidFill>
                  <a:srgbClr val="FF0000"/>
                </a:solidFill>
              </a:rPr>
              <a:t>538</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BOARD AND UNION PUT IN CBA – IF LAYOFFS, ONLY LAYOFFS AFRICAN-AMERICAN TEACHERS IN % OF TOTAL TEACHERS EMPLOYED.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WHAT DOES THIS PROVISION IGNORE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DC AND COFA – VALID – REMEDY SOCIETAL DISRIMINATION AND PROVIDE ROLE MODELS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POWELL + 3</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STRICT SCRUTINY APPLIES TO ALL BASED ON RACE.</a:t>
            </a:r>
            <a:endParaRPr lang="en-US" sz="3200" dirty="0"/>
          </a:p>
        </p:txBody>
      </p:sp>
    </p:spTree>
    <p:extLst>
      <p:ext uri="{BB962C8B-B14F-4D97-AF65-F5344CB8AC3E}">
        <p14:creationId xmlns:p14="http://schemas.microsoft.com/office/powerpoint/2010/main" val="34468086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1.  SOCIETAL DISCRIMINATION DOESN’T SATISFY.  ONLY IF REMEDYING PAST DISCRIMINATION BY INSTITUTION.</a:t>
            </a:r>
            <a:br>
              <a:rPr lang="en-US" sz="3200" dirty="0" smtClean="0"/>
            </a:br>
            <a:r>
              <a:rPr lang="en-US" sz="3200" dirty="0"/>
              <a:t/>
            </a:r>
            <a:br>
              <a:rPr lang="en-US" sz="3200" dirty="0"/>
            </a:br>
            <a:r>
              <a:rPr lang="en-US" sz="3200" dirty="0" smtClean="0"/>
              <a:t>2.  ROLE MODEL LIMITLESS.  IDEA THAT BLACK STUDENTS NEED BLACK TEACHERS = PLESSY.</a:t>
            </a:r>
            <a:br>
              <a:rPr lang="en-US" sz="3200" dirty="0" smtClean="0"/>
            </a:br>
            <a:r>
              <a:rPr lang="en-US" sz="3200" dirty="0"/>
              <a:t/>
            </a:r>
            <a:br>
              <a:rPr lang="en-US" sz="3200" dirty="0"/>
            </a:br>
            <a:r>
              <a:rPr lang="en-US" sz="3200" dirty="0" smtClean="0"/>
              <a:t>3.  LAYOFF DIFFERENT FROM HIRING – MORE HARM TO THE INDIVIDUAL.  </a:t>
            </a:r>
            <a:br>
              <a:rPr lang="en-US" sz="3200" dirty="0" smtClean="0"/>
            </a:br>
            <a:r>
              <a:rPr lang="en-US" sz="3200" dirty="0"/>
              <a:t/>
            </a:r>
            <a:br>
              <a:rPr lang="en-US" sz="3200" dirty="0"/>
            </a:br>
            <a:r>
              <a:rPr lang="en-US" sz="3200" dirty="0" smtClean="0"/>
              <a:t>WHITE</a:t>
            </a:r>
            <a:br>
              <a:rPr lang="en-US" sz="3200" dirty="0" smtClean="0"/>
            </a:br>
            <a:r>
              <a:rPr lang="en-US" sz="3200" dirty="0"/>
              <a:t/>
            </a:r>
            <a:br>
              <a:rPr lang="en-US" sz="3200" dirty="0"/>
            </a:br>
            <a:r>
              <a:rPr lang="en-US" sz="3200" dirty="0" smtClean="0"/>
              <a:t>CAN’T FIRE WHITES WHEN NONE OF BLACKS VICTIMS OF DISCRIMINATION BY BOARD.</a:t>
            </a:r>
            <a:endParaRPr lang="en-US" sz="3200" dirty="0"/>
          </a:p>
        </p:txBody>
      </p:sp>
    </p:spTree>
    <p:extLst>
      <p:ext uri="{BB962C8B-B14F-4D97-AF65-F5344CB8AC3E}">
        <p14:creationId xmlns:p14="http://schemas.microsoft.com/office/powerpoint/2010/main" val="10812871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O’CONNOR</a:t>
            </a:r>
            <a:br>
              <a:rPr lang="en-US" sz="3200" dirty="0" smtClean="0"/>
            </a:br>
            <a:r>
              <a:rPr lang="en-US" sz="3200" dirty="0"/>
              <a:t/>
            </a:r>
            <a:br>
              <a:rPr lang="en-US" sz="3200" dirty="0"/>
            </a:br>
            <a:r>
              <a:rPr lang="en-US" sz="3200" dirty="0" smtClean="0"/>
              <a:t>1.  GENERALLY WANT VOLUNTARY COMPLIANCE.</a:t>
            </a:r>
            <a:br>
              <a:rPr lang="en-US" sz="3200" dirty="0" smtClean="0"/>
            </a:br>
            <a:r>
              <a:rPr lang="en-US" sz="3200" dirty="0" smtClean="0"/>
              <a:t>2.  SOCIETAL DISCRIMINATION DOESN’T SATISFY</a:t>
            </a:r>
            <a:br>
              <a:rPr lang="en-US" sz="3200" dirty="0" smtClean="0"/>
            </a:br>
            <a:r>
              <a:rPr lang="en-US" sz="3200" dirty="0" smtClean="0"/>
              <a:t>3.  IF PROTECTING HIRING IS PURPOSE, NOT </a:t>
            </a:r>
            <a:br>
              <a:rPr lang="en-US" sz="3200" dirty="0" smtClean="0"/>
            </a:br>
            <a:r>
              <a:rPr lang="en-US" sz="3200" dirty="0"/>
              <a:t> </a:t>
            </a:r>
            <a:r>
              <a:rPr lang="en-US" sz="3200" dirty="0" smtClean="0"/>
              <a:t>    NECESSARY TO ACCOMPLISHMENT OF.</a:t>
            </a:r>
            <a:br>
              <a:rPr lang="en-US" sz="3200" dirty="0" smtClean="0"/>
            </a:br>
            <a:r>
              <a:rPr lang="en-US" sz="3200" dirty="0"/>
              <a:t/>
            </a:r>
            <a:br>
              <a:rPr lang="en-US" sz="3200" dirty="0"/>
            </a:br>
            <a:r>
              <a:rPr lang="en-US" sz="3200" dirty="0" smtClean="0"/>
              <a:t>MARSHALL + 3 D</a:t>
            </a:r>
            <a:br>
              <a:rPr lang="en-US" sz="3200" dirty="0" smtClean="0"/>
            </a:br>
            <a:r>
              <a:rPr lang="en-US" sz="3200" dirty="0"/>
              <a:t/>
            </a:r>
            <a:br>
              <a:rPr lang="en-US" sz="3200" dirty="0"/>
            </a:br>
            <a:r>
              <a:rPr lang="en-US" sz="3200" dirty="0" smtClean="0"/>
              <a:t>1. HIRING MEANINGLESS IF EVISERATED BY LAYOFFS.</a:t>
            </a:r>
            <a:br>
              <a:rPr lang="en-US" sz="3200" dirty="0" smtClean="0"/>
            </a:br>
            <a:r>
              <a:rPr lang="en-US" sz="3200" dirty="0"/>
              <a:t/>
            </a:r>
            <a:br>
              <a:rPr lang="en-US" sz="3200" dirty="0"/>
            </a:br>
            <a:r>
              <a:rPr lang="en-US" sz="3200" dirty="0" smtClean="0"/>
              <a:t>2.  ASSUMPTION THAT SENORITY IS PROTECTED.</a:t>
            </a:r>
            <a:endParaRPr lang="en-US" sz="3200" dirty="0"/>
          </a:p>
        </p:txBody>
      </p:sp>
    </p:spTree>
    <p:extLst>
      <p:ext uri="{BB962C8B-B14F-4D97-AF65-F5344CB8AC3E}">
        <p14:creationId xmlns:p14="http://schemas.microsoft.com/office/powerpoint/2010/main" val="80325080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t>STEVENS D</a:t>
            </a:r>
            <a:br>
              <a:rPr lang="en-US" sz="3200" dirty="0" smtClean="0"/>
            </a:br>
            <a:r>
              <a:rPr lang="en-US" sz="3200" dirty="0"/>
              <a:t/>
            </a:r>
            <a:br>
              <a:rPr lang="en-US" sz="3200" dirty="0"/>
            </a:br>
            <a:r>
              <a:rPr lang="en-US" sz="3200" dirty="0" smtClean="0"/>
              <a:t>ECONOMY CAUSING LAYOFFS, NOT BOARD.  INTEGRATED FACULTY PROVIDES ACADEMIC BENEFITS.</a:t>
            </a:r>
            <a:br>
              <a:rPr lang="en-US" sz="3200" dirty="0" smtClean="0"/>
            </a:br>
            <a:r>
              <a:rPr lang="en-US" sz="3200" dirty="0"/>
              <a:t/>
            </a:r>
            <a:br>
              <a:rPr lang="en-US" sz="3200" dirty="0"/>
            </a:br>
            <a:r>
              <a:rPr lang="en-US" sz="3200" dirty="0" smtClean="0"/>
              <a:t>CAN YOU DO SAME FOR MATH/SCIENCE TEACHERS ?</a:t>
            </a:r>
            <a:br>
              <a:rPr lang="en-US" sz="3200" dirty="0" smtClean="0"/>
            </a:br>
            <a:r>
              <a:rPr lang="en-US" sz="3200" dirty="0"/>
              <a:t/>
            </a:r>
            <a:br>
              <a:rPr lang="en-US" sz="3200" dirty="0"/>
            </a:br>
            <a:r>
              <a:rPr lang="en-US" sz="3200" dirty="0" smtClean="0"/>
              <a:t>COLLECTIVE BARGAINING PROCESS ?</a:t>
            </a:r>
            <a:br>
              <a:rPr lang="en-US" sz="3200" dirty="0" smtClean="0"/>
            </a:br>
            <a:r>
              <a:rPr lang="en-US" sz="3200" dirty="0"/>
              <a:t/>
            </a:r>
            <a:br>
              <a:rPr lang="en-US" sz="3200" dirty="0"/>
            </a:br>
            <a:r>
              <a:rPr lang="en-US" sz="3200" dirty="0" smtClean="0"/>
              <a:t>RICHMOND v CROSON (1989 – </a:t>
            </a:r>
            <a:r>
              <a:rPr lang="en-US" sz="3200" dirty="0" smtClean="0">
                <a:solidFill>
                  <a:srgbClr val="FF0000"/>
                </a:solidFill>
              </a:rPr>
              <a:t>541</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30% MUST GO TO MBE.  ANYWHERE IN US – BLACK, SPANISH, ORIENTAL, AMERICAN INDIAN, ESKIMO. ONLY 4.7% = MBE.  41% OF THOSE IN 5 STATES.</a:t>
            </a:r>
            <a:endParaRPr lang="en-US" sz="3200" dirty="0"/>
          </a:p>
        </p:txBody>
      </p:sp>
    </p:spTree>
    <p:extLst>
      <p:ext uri="{BB962C8B-B14F-4D97-AF65-F5344CB8AC3E}">
        <p14:creationId xmlns:p14="http://schemas.microsoft.com/office/powerpoint/2010/main" val="136022027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705600"/>
          </a:xfrm>
        </p:spPr>
        <p:txBody>
          <a:bodyPr anchor="t">
            <a:normAutofit fontScale="90000"/>
          </a:bodyPr>
          <a:lstStyle/>
          <a:p>
            <a:pPr algn="l"/>
            <a:r>
              <a:rPr lang="en-US" sz="3200" dirty="0" smtClean="0"/>
              <a:t>O’CONNOR </a:t>
            </a:r>
            <a:br>
              <a:rPr lang="en-US" sz="3200" dirty="0" smtClean="0"/>
            </a:br>
            <a:r>
              <a:rPr lang="en-US" sz="3200" dirty="0"/>
              <a:t> </a:t>
            </a:r>
            <a:r>
              <a:rPr lang="en-US" sz="3200" dirty="0" smtClean="0"/>
              <a:t/>
            </a:r>
            <a:br>
              <a:rPr lang="en-US" sz="3200" dirty="0" smtClean="0"/>
            </a:br>
            <a:r>
              <a:rPr lang="en-US" sz="3200" dirty="0" smtClean="0"/>
              <a:t>1.  FULLILOVE DOESN’T CONTROL – STATE DIFFERENT FROM CONGRESS (SEC 5 OF 14</a:t>
            </a:r>
            <a:r>
              <a:rPr lang="en-US" sz="3200" baseline="30000" dirty="0" smtClean="0"/>
              <a:t>TH</a:t>
            </a:r>
            <a:r>
              <a:rPr lang="en-US" sz="3200" dirty="0" smtClean="0"/>
              <a:t> A).</a:t>
            </a:r>
            <a:br>
              <a:rPr lang="en-US" sz="3200" dirty="0" smtClean="0"/>
            </a:br>
            <a:r>
              <a:rPr lang="en-US" sz="3200" dirty="0"/>
              <a:t/>
            </a:r>
            <a:br>
              <a:rPr lang="en-US" sz="3200" dirty="0"/>
            </a:br>
            <a:r>
              <a:rPr lang="en-US" sz="3200" dirty="0" smtClean="0"/>
              <a:t>2.  STRICT SCRUTINY.  5 OF 9 ON COUNCIL BLACK – THIS IS BLACK HELPING BLACK.</a:t>
            </a:r>
            <a:br>
              <a:rPr lang="en-US" sz="3200" dirty="0" smtClean="0"/>
            </a:br>
            <a:r>
              <a:rPr lang="en-US" sz="3200" dirty="0"/>
              <a:t/>
            </a:r>
            <a:br>
              <a:rPr lang="en-US" sz="3200" dirty="0"/>
            </a:br>
            <a:r>
              <a:rPr lang="en-US" sz="3200" dirty="0" smtClean="0"/>
              <a:t>3.  PURPOSE TOO GENERALIZED HERE.  30% MADE UP – NOT TIED TO INJURY.  ESKIMO ???</a:t>
            </a:r>
            <a:br>
              <a:rPr lang="en-US" sz="3200" dirty="0" smtClean="0"/>
            </a:br>
            <a:r>
              <a:rPr lang="en-US" sz="3200" dirty="0"/>
              <a:t/>
            </a:r>
            <a:br>
              <a:rPr lang="en-US" sz="3200" dirty="0"/>
            </a:br>
            <a:r>
              <a:rPr lang="en-US" sz="3200" dirty="0" smtClean="0"/>
              <a:t>SCALIA</a:t>
            </a:r>
            <a:br>
              <a:rPr lang="en-US" sz="3200" dirty="0" smtClean="0"/>
            </a:br>
            <a:r>
              <a:rPr lang="en-US" sz="3200" dirty="0" smtClean="0"/>
              <a:t/>
            </a:r>
            <a:br>
              <a:rPr lang="en-US" sz="3200" dirty="0" smtClean="0"/>
            </a:br>
            <a:r>
              <a:rPr lang="en-US" sz="3200" dirty="0" smtClean="0"/>
              <a:t>ONLY OK IF SPECIFICALLY IDENTIFIED VICTIMS OF PAST DISRIMINATION</a:t>
            </a:r>
            <a:endParaRPr lang="en-US" sz="3200" dirty="0"/>
          </a:p>
        </p:txBody>
      </p:sp>
    </p:spTree>
    <p:extLst>
      <p:ext uri="{BB962C8B-B14F-4D97-AF65-F5344CB8AC3E}">
        <p14:creationId xmlns:p14="http://schemas.microsoft.com/office/powerpoint/2010/main" val="206549423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t>MARSHALL + 3 D</a:t>
            </a:r>
            <a:br>
              <a:rPr lang="en-US" sz="3200" dirty="0" smtClean="0"/>
            </a:br>
            <a:r>
              <a:rPr lang="en-US" sz="3200" dirty="0"/>
              <a:t/>
            </a:r>
            <a:br>
              <a:rPr lang="en-US" sz="3200" dirty="0"/>
            </a:br>
            <a:r>
              <a:rPr lang="en-US" sz="3200" dirty="0" smtClean="0"/>
              <a:t>RICHMOND KNOWS RACISM. PLAN IS TAILORED.</a:t>
            </a:r>
            <a:br>
              <a:rPr lang="en-US" sz="3200" dirty="0" smtClean="0"/>
            </a:br>
            <a:r>
              <a:rPr lang="en-US" sz="3200" dirty="0"/>
              <a:t/>
            </a:r>
            <a:br>
              <a:rPr lang="en-US" sz="3200" dirty="0"/>
            </a:br>
            <a:r>
              <a:rPr lang="en-US" sz="3200" dirty="0" smtClean="0"/>
              <a:t>STATES DIFFERENT THAN CONGRESS ?</a:t>
            </a:r>
            <a:br>
              <a:rPr lang="en-US" sz="3200" dirty="0" smtClean="0"/>
            </a:br>
            <a:r>
              <a:rPr lang="en-US" sz="3200" dirty="0"/>
              <a:t/>
            </a:r>
            <a:br>
              <a:rPr lang="en-US" sz="3200" dirty="0"/>
            </a:br>
            <a:r>
              <a:rPr lang="en-US" sz="3200" dirty="0" smtClean="0"/>
              <a:t>METRO BROADCASTING v FCC (1990 – </a:t>
            </a:r>
            <a:r>
              <a:rPr lang="en-US" sz="3200" dirty="0" smtClean="0">
                <a:solidFill>
                  <a:srgbClr val="FF0000"/>
                </a:solidFill>
              </a:rPr>
              <a:t>545</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FCC – MINORITY OWNERSHIP A PLUS IN AWARDING NEW STATION OWNERSHIP.  MUCH CONGRESSIONAL DELIBERATION – FEW MINORITY OWNED STATIONS.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BRENNAN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INTERMEDIATE SCRUTINY.  BURDEN SLIGHT </a:t>
            </a:r>
            <a:r>
              <a:rPr lang="en-US" sz="3200" dirty="0" smtClean="0"/>
              <a:t> </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127438771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O’CONNOR + 3 D</a:t>
            </a:r>
            <a:br>
              <a:rPr lang="en-US" sz="3200" dirty="0" smtClean="0"/>
            </a:br>
            <a:r>
              <a:rPr lang="en-US" sz="3200" dirty="0"/>
              <a:t/>
            </a:r>
            <a:br>
              <a:rPr lang="en-US" sz="3200" dirty="0"/>
            </a:br>
            <a:r>
              <a:rPr lang="en-US" sz="3200" dirty="0" smtClean="0"/>
              <a:t>NO DEFERENCE TO CONGRESS – NOT 14</a:t>
            </a:r>
            <a:r>
              <a:rPr lang="en-US" sz="3200" baseline="30000" dirty="0" smtClean="0"/>
              <a:t>TH</a:t>
            </a:r>
            <a:r>
              <a:rPr lang="en-US" sz="3200" dirty="0" smtClean="0"/>
              <a:t> A.</a:t>
            </a:r>
            <a:br>
              <a:rPr lang="en-US" sz="3200" dirty="0" smtClean="0"/>
            </a:br>
            <a:r>
              <a:rPr lang="en-US" sz="3200" dirty="0"/>
              <a:t/>
            </a:r>
            <a:br>
              <a:rPr lang="en-US" sz="3200" dirty="0"/>
            </a:br>
            <a:r>
              <a:rPr lang="en-US" sz="3200" dirty="0" smtClean="0"/>
              <a:t>ADARAND CONSTRUCTION v PENA (1995 – </a:t>
            </a:r>
            <a:r>
              <a:rPr lang="en-US" sz="3200" dirty="0" smtClean="0">
                <a:solidFill>
                  <a:srgbClr val="FF0000"/>
                </a:solidFill>
              </a:rPr>
              <a:t>543</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GENERAL CONTRACTOR ON HIGHWAY PROJECT.  ADARAND LOW BID FOR GUARDRAIL WORK.  GIVES TO GONZALEZ – RECEIVED ADDITIONAL COMPENSATION IF USED BUSINESS OWNED BY SOCIALLY AND ECONOMICALLY DISADVANTAGED.  WOULD HAVE GIVEN TO ADARAND EXCEPT FOR PAYMENT.</a:t>
            </a:r>
            <a:endParaRPr lang="en-US" sz="3200" dirty="0"/>
          </a:p>
        </p:txBody>
      </p:sp>
    </p:spTree>
    <p:extLst>
      <p:ext uri="{BB962C8B-B14F-4D97-AF65-F5344CB8AC3E}">
        <p14:creationId xmlns:p14="http://schemas.microsoft.com/office/powerpoint/2010/main" val="333739985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05600"/>
          </a:xfrm>
        </p:spPr>
        <p:txBody>
          <a:bodyPr anchor="t">
            <a:normAutofit fontScale="90000"/>
          </a:bodyPr>
          <a:lstStyle/>
          <a:p>
            <a:pPr algn="l"/>
            <a:r>
              <a:rPr lang="en-US" sz="3200" dirty="0" smtClean="0"/>
              <a:t>O’CONNOR</a:t>
            </a:r>
            <a:br>
              <a:rPr lang="en-US" sz="3200" dirty="0" smtClean="0"/>
            </a:br>
            <a:r>
              <a:rPr lang="en-US" sz="3200" dirty="0"/>
              <a:t/>
            </a:r>
            <a:br>
              <a:rPr lang="en-US" sz="3200" dirty="0"/>
            </a:br>
            <a:r>
              <a:rPr lang="en-US" sz="3200" dirty="0" smtClean="0"/>
              <a:t>1.  METRO BROADCASTING OVERRULED – ALL RACE = COMPELLING AND NARROWLY TAILORED.</a:t>
            </a:r>
            <a:br>
              <a:rPr lang="en-US" sz="3200" dirty="0" smtClean="0"/>
            </a:br>
            <a:r>
              <a:rPr lang="en-US" sz="3200" dirty="0"/>
              <a:t/>
            </a:r>
            <a:br>
              <a:rPr lang="en-US" sz="3200" dirty="0"/>
            </a:br>
            <a:r>
              <a:rPr lang="en-US" sz="3200" dirty="0" smtClean="0"/>
              <a:t>2.  CONGRESS TREATED IN SAME MANNER AS STATES.</a:t>
            </a:r>
            <a:br>
              <a:rPr lang="en-US" sz="3200" dirty="0" smtClean="0"/>
            </a:br>
            <a:r>
              <a:rPr lang="en-US" sz="3200" dirty="0"/>
              <a:t/>
            </a:r>
            <a:br>
              <a:rPr lang="en-US" sz="3200" dirty="0"/>
            </a:br>
            <a:r>
              <a:rPr lang="en-US" sz="3200" dirty="0" smtClean="0"/>
              <a:t>SCALIA C</a:t>
            </a:r>
            <a:br>
              <a:rPr lang="en-US" sz="3200" dirty="0" smtClean="0"/>
            </a:br>
            <a:r>
              <a:rPr lang="en-US" sz="3200" dirty="0"/>
              <a:t/>
            </a:r>
            <a:br>
              <a:rPr lang="en-US" sz="3200" dirty="0"/>
            </a:br>
            <a:r>
              <a:rPr lang="en-US" sz="3200" dirty="0" smtClean="0"/>
              <a:t>NO DEBTOR OR CREDITOR RACE.</a:t>
            </a:r>
            <a:br>
              <a:rPr lang="en-US" sz="3200" dirty="0" smtClean="0"/>
            </a:br>
            <a:r>
              <a:rPr lang="en-US" sz="3200" dirty="0"/>
              <a:t/>
            </a:r>
            <a:br>
              <a:rPr lang="en-US" sz="3200" dirty="0"/>
            </a:br>
            <a:r>
              <a:rPr lang="en-US" sz="3200" dirty="0" smtClean="0"/>
              <a:t>THOMAS C</a:t>
            </a:r>
            <a:br>
              <a:rPr lang="en-US" sz="3200" dirty="0" smtClean="0"/>
            </a:br>
            <a:r>
              <a:rPr lang="en-US" sz="3200" dirty="0"/>
              <a:t/>
            </a:r>
            <a:br>
              <a:rPr lang="en-US" sz="3200" dirty="0"/>
            </a:br>
            <a:r>
              <a:rPr lang="en-US" sz="3200" dirty="0" smtClean="0"/>
              <a:t>GOOD MOTIVATION DOESN’T SAVE.  BADGE OF INFERIORITY.</a:t>
            </a:r>
            <a:endParaRPr lang="en-US" sz="3200" dirty="0"/>
          </a:p>
        </p:txBody>
      </p:sp>
    </p:spTree>
    <p:extLst>
      <p:ext uri="{BB962C8B-B14F-4D97-AF65-F5344CB8AC3E}">
        <p14:creationId xmlns:p14="http://schemas.microsoft.com/office/powerpoint/2010/main" val="65870015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STEVES D</a:t>
            </a:r>
            <a:br>
              <a:rPr lang="en-US" sz="3200" dirty="0" smtClean="0"/>
            </a:br>
            <a:r>
              <a:rPr lang="en-US" sz="3200" dirty="0"/>
              <a:t/>
            </a:r>
            <a:br>
              <a:rPr lang="en-US" sz="3200" dirty="0"/>
            </a:br>
            <a:r>
              <a:rPr lang="en-US" sz="3200" dirty="0" smtClean="0"/>
              <a:t>FIRST TIME EVER INVALIDATING CONGRESSIONAL AFFIRMATIVE ACTION.  QUESTION IS HOW TO REMEDY WHEN COUNTRY DIDN’T EMBRACE ONE RACE THEORY FOR MOST OF ITS EXISTENCE.</a:t>
            </a:r>
            <a:br>
              <a:rPr lang="en-US" sz="3200" dirty="0" smtClean="0"/>
            </a:br>
            <a:r>
              <a:rPr lang="en-US" sz="3200" dirty="0"/>
              <a:t/>
            </a:r>
            <a:br>
              <a:rPr lang="en-US" sz="3200" dirty="0"/>
            </a:br>
            <a:r>
              <a:rPr lang="en-US" sz="3200" dirty="0" smtClean="0"/>
              <a:t>GRUTTER v BOLLINGER (2003 – </a:t>
            </a:r>
            <a:r>
              <a:rPr lang="en-US" sz="3200" dirty="0" smtClean="0">
                <a:solidFill>
                  <a:srgbClr val="FF0000"/>
                </a:solidFill>
              </a:rPr>
              <a:t>549</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MICHIGAN LAW SCHOOL.  RACE AS A FACTOR.  DIVERSITY ENRICHES EVERYONE’S EDUCATION.  BROADLY DEFINED BUT SPECIAL EMPHASIS ON AFRICAN AMERICAN, HISPANIC AND NATIVE AMERICAN.  </a:t>
            </a:r>
            <a:r>
              <a:rPr lang="en-US" sz="3200" dirty="0" smtClean="0">
                <a:solidFill>
                  <a:srgbClr val="7030A0"/>
                </a:solidFill>
              </a:rPr>
              <a:t>CRITICAL MASS</a:t>
            </a:r>
            <a:r>
              <a:rPr lang="en-US" sz="3200" dirty="0" smtClean="0">
                <a:solidFill>
                  <a:schemeClr val="tx1">
                    <a:lumMod val="95000"/>
                    <a:lumOff val="5000"/>
                  </a:schemeClr>
                </a:solidFill>
              </a:rPr>
              <a:t>.  P = 3.8, 161</a:t>
            </a:r>
            <a:r>
              <a:rPr lang="en-US" sz="3200" dirty="0" smtClean="0"/>
              <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4233729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chor="t">
            <a:normAutofit fontScale="90000"/>
          </a:bodyPr>
          <a:lstStyle/>
          <a:p>
            <a:pPr algn="l"/>
            <a:r>
              <a:rPr lang="en-US" sz="3200" dirty="0" smtClean="0"/>
              <a:t>1. FIRST AMENDMENT RIGHT TO HAVE SCHOOLS THAT BELIEVE IN SEGRAGATION BUT NOT TO PRACTICE IT.  </a:t>
            </a:r>
            <a:br>
              <a:rPr lang="en-US" sz="3200" dirty="0" smtClean="0"/>
            </a:br>
            <a:r>
              <a:rPr lang="en-US" sz="3200" dirty="0" smtClean="0"/>
              <a:t/>
            </a:r>
            <a:br>
              <a:rPr lang="en-US" sz="3200" dirty="0" smtClean="0"/>
            </a:br>
            <a:r>
              <a:rPr lang="en-US" sz="3200" dirty="0" smtClean="0"/>
              <a:t>2.  NOT PRIVATE – PUBLIC ADVERTISING FOR STUDENTS.</a:t>
            </a:r>
            <a:br>
              <a:rPr lang="en-US" sz="3200" dirty="0" smtClean="0"/>
            </a:br>
            <a:r>
              <a:rPr lang="en-US" sz="3200" dirty="0" smtClean="0"/>
              <a:t/>
            </a:r>
            <a:br>
              <a:rPr lang="en-US" sz="3200" dirty="0" smtClean="0"/>
            </a:br>
            <a:r>
              <a:rPr lang="en-US" sz="3200" dirty="0" smtClean="0">
                <a:solidFill>
                  <a:srgbClr val="7030A0"/>
                </a:solidFill>
              </a:rPr>
              <a:t>14</a:t>
            </a:r>
            <a:r>
              <a:rPr lang="en-US" sz="3200" baseline="30000" dirty="0" smtClean="0">
                <a:solidFill>
                  <a:srgbClr val="7030A0"/>
                </a:solidFill>
              </a:rPr>
              <a:t>TH</a:t>
            </a:r>
            <a:r>
              <a:rPr lang="en-US" sz="3200" dirty="0" smtClean="0">
                <a:solidFill>
                  <a:srgbClr val="7030A0"/>
                </a:solidFill>
              </a:rPr>
              <a:t> AMENDMENT – THE STATE ACTION DOCTRINE</a:t>
            </a:r>
            <a:br>
              <a:rPr lang="en-US" sz="3200" dirty="0" smtClean="0">
                <a:solidFill>
                  <a:srgbClr val="7030A0"/>
                </a:solidFill>
              </a:rPr>
            </a:br>
            <a:r>
              <a:rPr lang="en-US" sz="3200" dirty="0" smtClean="0">
                <a:solidFill>
                  <a:srgbClr val="7030A0"/>
                </a:solidFill>
              </a:rPr>
              <a:t/>
            </a:r>
            <a:br>
              <a:rPr lang="en-US" sz="3200" dirty="0" smtClean="0">
                <a:solidFill>
                  <a:srgbClr val="7030A0"/>
                </a:solidFill>
              </a:rPr>
            </a:br>
            <a:r>
              <a:rPr lang="en-US" sz="3200" dirty="0" smtClean="0">
                <a:solidFill>
                  <a:schemeClr val="tx1">
                    <a:lumMod val="95000"/>
                    <a:lumOff val="5000"/>
                  </a:schemeClr>
                </a:solidFill>
              </a:rPr>
              <a:t>CIVIL RIGHTS </a:t>
            </a:r>
            <a:r>
              <a:rPr lang="en-US" sz="3200" smtClean="0">
                <a:solidFill>
                  <a:schemeClr val="tx1">
                    <a:lumMod val="95000"/>
                    <a:lumOff val="5000"/>
                  </a:schemeClr>
                </a:solidFill>
              </a:rPr>
              <a:t>CASES ESTABLISHE PRINCIPLE.  </a:t>
            </a:r>
            <a:r>
              <a:rPr lang="en-US" sz="3200" dirty="0" smtClean="0">
                <a:solidFill>
                  <a:schemeClr val="tx1">
                    <a:lumMod val="95000"/>
                    <a:lumOff val="5000"/>
                  </a:schemeClr>
                </a:solidFill>
              </a:rPr>
              <a:t>HERE TRYING TO INCLUDE PRIVATE INDIVIDUAL WITHIN 14</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AMENDMENT REQUIREMENTS ON GROUNDS EQUIVALENT TO STATE.  </a:t>
            </a:r>
            <a:r>
              <a:rPr lang="en-US" sz="3200" dirty="0" smtClean="0">
                <a:solidFill>
                  <a:srgbClr val="0070C0"/>
                </a:solidFill>
              </a:rPr>
              <a:t>WHY LESS IMPORTANT IN 2014 ?</a:t>
            </a:r>
            <a:endParaRPr lang="en-US" sz="3200"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O’CONNOR</a:t>
            </a:r>
            <a:br>
              <a:rPr lang="en-US" sz="3200" dirty="0" smtClean="0"/>
            </a:br>
            <a:r>
              <a:rPr lang="en-US" sz="3200" dirty="0"/>
              <a:t/>
            </a:r>
            <a:br>
              <a:rPr lang="en-US" sz="3200" dirty="0"/>
            </a:br>
            <a:r>
              <a:rPr lang="en-US" sz="3200" dirty="0" smtClean="0"/>
              <a:t>1.  </a:t>
            </a:r>
            <a:r>
              <a:rPr lang="en-US" sz="3200" dirty="0" smtClean="0">
                <a:solidFill>
                  <a:srgbClr val="FF0000"/>
                </a:solidFill>
              </a:rPr>
              <a:t>550</a:t>
            </a:r>
            <a:r>
              <a:rPr lang="en-US" sz="3200" dirty="0" smtClean="0">
                <a:solidFill>
                  <a:schemeClr val="tx1">
                    <a:lumMod val="95000"/>
                    <a:lumOff val="5000"/>
                  </a:schemeClr>
                </a:solidFill>
              </a:rPr>
              <a:t> – ALL GET STRICT SCRUTINY.  BUT PURPOSE OF </a:t>
            </a:r>
            <a:r>
              <a:rPr lang="en-US" sz="3200" dirty="0" smtClean="0">
                <a:solidFill>
                  <a:srgbClr val="7030A0"/>
                </a:solidFill>
              </a:rPr>
              <a:t>EDUCATIONAL BENEFITS FROM DIVERSE STUDENT BODY </a:t>
            </a:r>
            <a:r>
              <a:rPr lang="en-US" sz="3200" dirty="0" smtClean="0">
                <a:solidFill>
                  <a:schemeClr val="tx1">
                    <a:lumMod val="95000"/>
                    <a:lumOff val="5000"/>
                  </a:schemeClr>
                </a:solidFill>
              </a:rPr>
              <a:t>SATISFIES.  DEFER TO UNIVERSITY.</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CRITICAL MASS NOT QUOTA.  </a:t>
            </a:r>
            <a:r>
              <a:rPr lang="en-US" sz="3200" dirty="0" smtClean="0">
                <a:solidFill>
                  <a:srgbClr val="FF0000"/>
                </a:solidFill>
              </a:rPr>
              <a:t>551</a:t>
            </a:r>
            <a:r>
              <a:rPr lang="en-US" sz="3200" dirty="0" smtClean="0">
                <a:solidFill>
                  <a:schemeClr val="tx1">
                    <a:lumMod val="95000"/>
                    <a:lumOff val="5000"/>
                  </a:schemeClr>
                </a:solidFill>
              </a:rPr>
              <a:t> – CLASSROOM BENEFITS TO DIVERSTIY.</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3.  INDIVIDUAL EVALUATION.  RACE JUST A PLUS FACTOR.  MANY WAYS TO CONTRIBUTE TO DIVERSITY – RACE JUST ONE. </a:t>
            </a:r>
            <a:endParaRPr lang="en-US" sz="3200" dirty="0"/>
          </a:p>
        </p:txBody>
      </p:sp>
    </p:spTree>
    <p:extLst>
      <p:ext uri="{BB962C8B-B14F-4D97-AF65-F5344CB8AC3E}">
        <p14:creationId xmlns:p14="http://schemas.microsoft.com/office/powerpoint/2010/main" val="146710910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SCALIA D</a:t>
            </a:r>
            <a:br>
              <a:rPr lang="en-US" sz="3200" dirty="0" smtClean="0"/>
            </a:br>
            <a:r>
              <a:rPr lang="en-US" sz="3200" dirty="0"/>
              <a:t/>
            </a:r>
            <a:br>
              <a:rPr lang="en-US" sz="3200" dirty="0"/>
            </a:br>
            <a:r>
              <a:rPr lang="en-US" sz="3200" dirty="0" smtClean="0"/>
              <a:t>DECISION GIVES NO GUIDANCE FOR FUTURE.</a:t>
            </a:r>
            <a:br>
              <a:rPr lang="en-US" sz="3200" dirty="0" smtClean="0"/>
            </a:br>
            <a:r>
              <a:rPr lang="en-US" sz="3200" dirty="0"/>
              <a:t/>
            </a:r>
            <a:br>
              <a:rPr lang="en-US" sz="3200" dirty="0"/>
            </a:br>
            <a:r>
              <a:rPr lang="en-US" sz="3200" dirty="0" smtClean="0"/>
              <a:t>THOMAS D</a:t>
            </a:r>
            <a:br>
              <a:rPr lang="en-US" sz="3200" dirty="0" smtClean="0"/>
            </a:br>
            <a:r>
              <a:rPr lang="en-US" sz="3200" dirty="0" smtClean="0"/>
              <a:t/>
            </a:r>
            <a:br>
              <a:rPr lang="en-US" sz="3200" dirty="0" smtClean="0"/>
            </a:br>
            <a:r>
              <a:rPr lang="en-US" sz="3200" dirty="0" smtClean="0"/>
              <a:t>1.  </a:t>
            </a:r>
            <a:r>
              <a:rPr lang="en-US" sz="3200" dirty="0" smtClean="0">
                <a:solidFill>
                  <a:srgbClr val="FF0000"/>
                </a:solidFill>
              </a:rPr>
              <a:t>554 FN</a:t>
            </a:r>
            <a:r>
              <a:rPr lang="en-US" sz="3200" dirty="0" smtClean="0">
                <a:solidFill>
                  <a:schemeClr val="tx1">
                    <a:lumMod val="95000"/>
                    <a:lumOff val="5000"/>
                  </a:schemeClr>
                </a:solidFill>
              </a:rPr>
              <a:t> – DIVERSITY AT ELITES DOESN’T REALLY MATTER.</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NOT REALLY ON MERIT – MANY EXCEPTIONS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3.  DEMEANS MINORITIES WHO WOULD HAVE GOTTEN IN WITHOUT PLUS FACTOR.</a:t>
            </a:r>
            <a:r>
              <a:rPr lang="en-US" sz="3200" dirty="0" smtClean="0"/>
              <a:t>  </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387686234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REHNQUIST D</a:t>
            </a:r>
            <a:br>
              <a:rPr lang="en-US" sz="3200" dirty="0" smtClean="0"/>
            </a:br>
            <a:r>
              <a:rPr lang="en-US" sz="3200" dirty="0"/>
              <a:t/>
            </a:r>
            <a:br>
              <a:rPr lang="en-US" sz="3200" dirty="0"/>
            </a:br>
            <a:r>
              <a:rPr lang="en-US" sz="3200" dirty="0" smtClean="0"/>
              <a:t>INDIVIDUAL APPROACH A FRAUD.  </a:t>
            </a:r>
            <a:r>
              <a:rPr lang="en-US" sz="3200" dirty="0" smtClean="0">
                <a:solidFill>
                  <a:srgbClr val="FF0000"/>
                </a:solidFill>
              </a:rPr>
              <a:t>557 </a:t>
            </a:r>
            <a:r>
              <a:rPr lang="en-US" sz="3200" dirty="0" smtClean="0">
                <a:solidFill>
                  <a:schemeClr val="tx1">
                    <a:lumMod val="95000"/>
                    <a:lumOff val="5000"/>
                  </a:schemeClr>
                </a:solidFill>
              </a:rPr>
              <a:t>- % OF MINORITIES IN ADMITTED CLASS = % OF MINORITIES IN APPLICANT POOL.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GRATZ v BOLLINGER (2003 – </a:t>
            </a:r>
            <a:r>
              <a:rPr lang="en-US" sz="3200" dirty="0" smtClean="0">
                <a:solidFill>
                  <a:srgbClr val="FF0000"/>
                </a:solidFill>
              </a:rPr>
              <a:t>557</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MICHIGAN COLLEGE OF LITERATURE, ARTS AND SCIENCE.  NEED 100 POINTS – GOT 20 IF YOU WERE A MEMBER OF 3 RACIAL GROUPS.  UNIVERSITY ADMITTED VIRTUALLY ALL QUALIFIED APPLICANTS FROM THIS GROUP.</a:t>
            </a:r>
            <a:endParaRPr lang="en-US" sz="3200" dirty="0"/>
          </a:p>
        </p:txBody>
      </p:sp>
    </p:spTree>
    <p:extLst>
      <p:ext uri="{BB962C8B-B14F-4D97-AF65-F5344CB8AC3E}">
        <p14:creationId xmlns:p14="http://schemas.microsoft.com/office/powerpoint/2010/main" val="291053556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t>REHNQUIST</a:t>
            </a:r>
            <a:br>
              <a:rPr lang="en-US" sz="3200" dirty="0" smtClean="0"/>
            </a:br>
            <a:r>
              <a:rPr lang="en-US" sz="3200" dirty="0"/>
              <a:t/>
            </a:r>
            <a:br>
              <a:rPr lang="en-US" sz="3200" dirty="0"/>
            </a:br>
            <a:r>
              <a:rPr lang="en-US" sz="3200" dirty="0" smtClean="0"/>
              <a:t>1.  NOT NARROWLY TAILORED – NOT INDIVIDUAL ASSESSMENT – AUTOMATIC 20.</a:t>
            </a:r>
            <a:br>
              <a:rPr lang="en-US" sz="3200" dirty="0" smtClean="0"/>
            </a:br>
            <a:r>
              <a:rPr lang="en-US" sz="3200" dirty="0"/>
              <a:t/>
            </a:r>
            <a:br>
              <a:rPr lang="en-US" sz="3200" dirty="0"/>
            </a:br>
            <a:r>
              <a:rPr lang="en-US" sz="3200" dirty="0" smtClean="0"/>
              <a:t>2.  PRACTICALITY DOESN’T MATTER TO CONSTITUTIONALITY. </a:t>
            </a:r>
            <a:br>
              <a:rPr lang="en-US" sz="3200" dirty="0" smtClean="0"/>
            </a:br>
            <a:r>
              <a:rPr lang="en-US" sz="3200" dirty="0"/>
              <a:t/>
            </a:r>
            <a:br>
              <a:rPr lang="en-US" sz="3200" dirty="0"/>
            </a:br>
            <a:r>
              <a:rPr lang="en-US" sz="3200" dirty="0" smtClean="0"/>
              <a:t>SOUTER D</a:t>
            </a:r>
            <a:br>
              <a:rPr lang="en-US" sz="3200" dirty="0" smtClean="0"/>
            </a:br>
            <a:r>
              <a:rPr lang="en-US" sz="3200" dirty="0"/>
              <a:t/>
            </a:r>
            <a:br>
              <a:rPr lang="en-US" sz="3200" dirty="0"/>
            </a:br>
            <a:r>
              <a:rPr lang="en-US" sz="3200" dirty="0" smtClean="0"/>
              <a:t>1.  20 POINTS FOR – ATHLETES, PROVOST DISCRETION, SOCIOECONOMIC DISADVANTAGE.</a:t>
            </a:r>
            <a:br>
              <a:rPr lang="en-US" sz="3200" dirty="0" smtClean="0"/>
            </a:br>
            <a:r>
              <a:rPr lang="en-US" sz="3200" dirty="0"/>
              <a:t/>
            </a:r>
            <a:br>
              <a:rPr lang="en-US" sz="3200" dirty="0"/>
            </a:br>
            <a:r>
              <a:rPr lang="en-US" sz="3200" dirty="0" smtClean="0"/>
              <a:t>GINSBURG D – OFFICAL DISCRIM. STILL AFFECTING QUALITY OF EDUCATION.  NO RESERVED SPOTS.</a:t>
            </a:r>
            <a:endParaRPr lang="en-US" sz="3200" dirty="0"/>
          </a:p>
        </p:txBody>
      </p:sp>
    </p:spTree>
    <p:extLst>
      <p:ext uri="{BB962C8B-B14F-4D97-AF65-F5344CB8AC3E}">
        <p14:creationId xmlns:p14="http://schemas.microsoft.com/office/powerpoint/2010/main" val="177818897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solidFill>
                  <a:srgbClr val="FF0000"/>
                </a:solidFill>
              </a:rPr>
              <a:t>553 </a:t>
            </a:r>
            <a:r>
              <a:rPr lang="en-US" sz="3200" dirty="0" smtClean="0">
                <a:solidFill>
                  <a:schemeClr val="tx1">
                    <a:lumMod val="95000"/>
                    <a:lumOff val="5000"/>
                  </a:schemeClr>
                </a:solidFill>
              </a:rPr>
              <a:t>- O’CONNOR SAYS WON’T BE NEEDED IN 25 YEARS.  REALLY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GRUTER AND GRATZ REAFFIRM BAKKE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WHY DO UNIVERSITIES ONLY CARE ABOUT RACIAL DIVERSITY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PARENTS INVOLVED v SEATTLE (2007 – </a:t>
            </a:r>
            <a:r>
              <a:rPr lang="en-US" sz="3200" dirty="0" smtClean="0">
                <a:solidFill>
                  <a:srgbClr val="FF0000"/>
                </a:solidFill>
              </a:rPr>
              <a:t>567</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SEATTLE – NEVER DUAL AND NO INTEGRATION ORDER.  STUDENTS RANK HS. FIRST PREFERNCE TO SIBLINGS – THEN RACIAL BALANCE IF NOT WITHIN 10 % OF 41% WHITE DISTRICT PERCENTAGE.</a:t>
            </a:r>
            <a:endParaRPr lang="en-US" sz="3200" dirty="0">
              <a:solidFill>
                <a:srgbClr val="FF0000"/>
              </a:solidFill>
            </a:endParaRPr>
          </a:p>
        </p:txBody>
      </p:sp>
    </p:spTree>
    <p:extLst>
      <p:ext uri="{BB962C8B-B14F-4D97-AF65-F5344CB8AC3E}">
        <p14:creationId xmlns:p14="http://schemas.microsoft.com/office/powerpoint/2010/main" val="92471684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t>JEFFERSON COUNTY KY – DUAL BUT PRONOUNCED UNITARY IN 2000.  ALL NON MAGNETS MUST BE 15 – 50 % BLACK.  4 -1 – 4.</a:t>
            </a:r>
            <a:br>
              <a:rPr lang="en-US" sz="3200" dirty="0" smtClean="0"/>
            </a:br>
            <a:r>
              <a:rPr lang="en-US" sz="3200" dirty="0"/>
              <a:t/>
            </a:r>
            <a:br>
              <a:rPr lang="en-US" sz="3200" dirty="0"/>
            </a:br>
            <a:r>
              <a:rPr lang="en-US" sz="3200" dirty="0" smtClean="0"/>
              <a:t>ROBERTS</a:t>
            </a:r>
            <a:br>
              <a:rPr lang="en-US" sz="3200" dirty="0" smtClean="0"/>
            </a:br>
            <a:r>
              <a:rPr lang="en-US" sz="3200" dirty="0"/>
              <a:t/>
            </a:r>
            <a:br>
              <a:rPr lang="en-US" sz="3200" dirty="0"/>
            </a:br>
            <a:r>
              <a:rPr lang="en-US" sz="3200" dirty="0" smtClean="0"/>
              <a:t>1.  STRICT SCRUTINY.  ONLY 2 SATISFY – REMEDY PAST INTENTIONAL DISCRIMINATION AND DIVERSITY IN HIGHER ED.  NEITHER HERE.</a:t>
            </a:r>
            <a:br>
              <a:rPr lang="en-US" sz="3200" dirty="0" smtClean="0"/>
            </a:br>
            <a:r>
              <a:rPr lang="en-US" sz="3200" dirty="0"/>
              <a:t/>
            </a:r>
            <a:br>
              <a:rPr lang="en-US" sz="3200" dirty="0"/>
            </a:br>
            <a:r>
              <a:rPr lang="en-US" sz="3200" dirty="0" smtClean="0"/>
              <a:t>2.  RACIAL BALANCING NOT NARROWLY TAILORED.  NOT INDIVIDUALIZED.</a:t>
            </a:r>
            <a:br>
              <a:rPr lang="en-US" sz="3200" dirty="0" smtClean="0"/>
            </a:br>
            <a:r>
              <a:rPr lang="en-US" sz="3200" dirty="0"/>
              <a:t/>
            </a:r>
            <a:br>
              <a:rPr lang="en-US" sz="3200" dirty="0"/>
            </a:br>
            <a:r>
              <a:rPr lang="en-US" sz="3200" dirty="0" smtClean="0"/>
              <a:t>3.  </a:t>
            </a:r>
            <a:r>
              <a:rPr lang="en-US" sz="3200" dirty="0" smtClean="0">
                <a:solidFill>
                  <a:srgbClr val="FF0000"/>
                </a:solidFill>
              </a:rPr>
              <a:t>569</a:t>
            </a:r>
            <a:r>
              <a:rPr lang="en-US" sz="3200" dirty="0" smtClean="0">
                <a:solidFill>
                  <a:schemeClr val="tx1">
                    <a:lumMod val="95000"/>
                    <a:lumOff val="5000"/>
                  </a:schemeClr>
                </a:solidFill>
              </a:rPr>
              <a:t> - % NOT TIED TO PEDAGOGICAL VALUE.  NO PROOF THESE NUMBERS IMPROVE LEARNING.</a:t>
            </a:r>
            <a:endParaRPr lang="en-US" sz="3200" dirty="0"/>
          </a:p>
        </p:txBody>
      </p:sp>
    </p:spTree>
    <p:extLst>
      <p:ext uri="{BB962C8B-B14F-4D97-AF65-F5344CB8AC3E}">
        <p14:creationId xmlns:p14="http://schemas.microsoft.com/office/powerpoint/2010/main" val="19839853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t>KENNEDY C</a:t>
            </a:r>
            <a:br>
              <a:rPr lang="en-US" sz="3200" dirty="0" smtClean="0"/>
            </a:br>
            <a:r>
              <a:rPr lang="en-US" sz="3200" dirty="0"/>
              <a:t/>
            </a:r>
            <a:br>
              <a:rPr lang="en-US" sz="3200" dirty="0"/>
            </a:br>
            <a:r>
              <a:rPr lang="en-US" sz="3200" dirty="0" smtClean="0"/>
              <a:t>DON’T WANT TO TELL SCHOOL BOARDS RACE NOT IMPORTANT.  PROBLEM IS GOVERNMENT DEFINING RACE. SMALL NUMBERS MEAN SOMETHING ELSE WOULD WORK.  </a:t>
            </a:r>
            <a:r>
              <a:rPr lang="en-US" sz="3200" dirty="0" smtClean="0">
                <a:solidFill>
                  <a:srgbClr val="FF0000"/>
                </a:solidFill>
              </a:rPr>
              <a:t>572</a:t>
            </a:r>
            <a:r>
              <a:rPr lang="en-US" sz="3200" dirty="0" smtClean="0">
                <a:solidFill>
                  <a:schemeClr val="tx1">
                    <a:lumMod val="95000"/>
                    <a:lumOff val="5000"/>
                  </a:schemeClr>
                </a:solidFill>
              </a:rPr>
              <a:t> – PERMISSIBLE THINGS.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BREYER + 3</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DEFER TO SCHOOL BOARD’S LOCAL KNOWLEDGE.  NOT EXCLUDING HERE.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VOLUNTARY TO A CERTAIN EXTENT. NO STIGMA. NOT A QUOTA.</a:t>
            </a:r>
            <a:endParaRPr lang="en-US" sz="3200" dirty="0">
              <a:solidFill>
                <a:srgbClr val="FF0000"/>
              </a:solidFill>
            </a:endParaRPr>
          </a:p>
        </p:txBody>
      </p:sp>
    </p:spTree>
    <p:extLst>
      <p:ext uri="{BB962C8B-B14F-4D97-AF65-F5344CB8AC3E}">
        <p14:creationId xmlns:p14="http://schemas.microsoft.com/office/powerpoint/2010/main" val="338788309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FISHER v U OF TEXAS (2013 - </a:t>
            </a:r>
            <a:r>
              <a:rPr lang="en-US" sz="3200" dirty="0" smtClean="0">
                <a:solidFill>
                  <a:srgbClr val="FF0000"/>
                </a:solidFill>
              </a:rPr>
              <a:t>13S27</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TEXAS ADOPTED 10% PLAN – SUCCESSFUL.  FILLS MOST OF THE CLASS. FOR OTHERS, ACADEMIC INDEX AND PERSONAL ACHIEVEMENT INDEX.  FOR LATTER, RACE (HISPANIC AND AFRICAN AMERICAN ONLY) ARE A FACTOR.  THAT IS THE ISSUE.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KENNEDY</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ACCEPT ACADEMIC DIVERSITY SATISFIES COMPELLING.  DEFER TO UNIVERSITY ON BENEFITS.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NO DEFER ON NARROWLY TAILORED.</a:t>
            </a:r>
            <a:endParaRPr lang="en-US" sz="3200"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430962"/>
          </a:xfrm>
        </p:spPr>
        <p:txBody>
          <a:bodyPr anchor="t">
            <a:normAutofit fontScale="90000"/>
          </a:bodyPr>
          <a:lstStyle/>
          <a:p>
            <a:pPr algn="l"/>
            <a:r>
              <a:rPr lang="en-US" sz="3200" dirty="0" smtClean="0"/>
              <a:t>3.  MUST SHOW THAT RACE NEUTRAL WOULD NOT WORK.  EACH APPLICANT AS AN INDIVIDUAL NOT DEFINED BY RACE.  UNIVERSITY MUST HAVE MADE A GOOD FAITH CONSIDERATION OF RACE NEUTRAL.</a:t>
            </a:r>
            <a:br>
              <a:rPr lang="en-US" sz="3200" dirty="0" smtClean="0"/>
            </a:br>
            <a:r>
              <a:rPr lang="en-US" sz="3200" dirty="0" smtClean="0"/>
              <a:t/>
            </a:r>
            <a:br>
              <a:rPr lang="en-US" sz="3200" dirty="0" smtClean="0"/>
            </a:br>
            <a:r>
              <a:rPr lang="en-US" sz="3200" dirty="0" smtClean="0"/>
              <a:t>4.  REMAND TO DC – THEY DEFERRED.</a:t>
            </a:r>
            <a:br>
              <a:rPr lang="en-US" sz="3200" dirty="0" smtClean="0"/>
            </a:br>
            <a:r>
              <a:rPr lang="en-US" sz="3200" dirty="0" smtClean="0"/>
              <a:t/>
            </a:r>
            <a:br>
              <a:rPr lang="en-US" sz="3200" dirty="0" smtClean="0"/>
            </a:br>
            <a:r>
              <a:rPr lang="en-US" sz="3200" dirty="0" smtClean="0"/>
              <a:t>THOMAS C – OVERRULE GRUTTER.  </a:t>
            </a:r>
            <a:br>
              <a:rPr lang="en-US" sz="3200" dirty="0" smtClean="0"/>
            </a:br>
            <a:r>
              <a:rPr lang="en-US" sz="3200" dirty="0" smtClean="0"/>
              <a:t/>
            </a:r>
            <a:br>
              <a:rPr lang="en-US" sz="3200" dirty="0" smtClean="0"/>
            </a:br>
            <a:r>
              <a:rPr lang="en-US" sz="3200" dirty="0" smtClean="0"/>
              <a:t>GINSBURG D – LIKE HARVARD PLAN IN BAKKE.  TRUTH IS EVEN TOP 10% MOTIVATED BY RACIAL CONCERNS.</a:t>
            </a:r>
            <a:br>
              <a:rPr lang="en-US" sz="3200" dirty="0" smtClean="0"/>
            </a:br>
            <a:r>
              <a:rPr lang="en-US" sz="3200" dirty="0" smtClean="0"/>
              <a:t/>
            </a:r>
            <a:br>
              <a:rPr lang="en-US" sz="3200" dirty="0" smtClean="0"/>
            </a:br>
            <a:r>
              <a:rPr lang="en-US" sz="3200" dirty="0" smtClean="0"/>
              <a:t>HANDOUT </a:t>
            </a:r>
            <a:r>
              <a:rPr lang="en-US" sz="3200" dirty="0" smtClean="0">
                <a:solidFill>
                  <a:srgbClr val="00B050"/>
                </a:solidFill>
              </a:rPr>
              <a:t>CL13</a:t>
            </a:r>
            <a:r>
              <a:rPr lang="en-US" sz="3200" dirty="0" smtClean="0"/>
              <a:t>.</a:t>
            </a:r>
            <a:endParaRPr lang="en-US" sz="3200"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OTHER CLASSIFICATIONS</a:t>
            </a:r>
            <a:br>
              <a:rPr lang="en-US" sz="3200" dirty="0" smtClean="0"/>
            </a:br>
            <a:r>
              <a:rPr lang="en-US" sz="3200" dirty="0" smtClean="0"/>
              <a:t/>
            </a:r>
            <a:br>
              <a:rPr lang="en-US" sz="3200" dirty="0" smtClean="0"/>
            </a:br>
            <a:r>
              <a:rPr lang="en-US" sz="3200" dirty="0" smtClean="0">
                <a:solidFill>
                  <a:srgbClr val="7030A0"/>
                </a:solidFill>
              </a:rPr>
              <a:t>GENDER DISCRIMINATION</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GOESAERT v CLEARY (1948 - </a:t>
            </a:r>
            <a:r>
              <a:rPr lang="en-US" sz="3200" dirty="0" smtClean="0">
                <a:solidFill>
                  <a:srgbClr val="FF0000"/>
                </a:solidFill>
              </a:rPr>
              <a:t>589</a:t>
            </a:r>
            <a:r>
              <a:rPr lang="en-US" sz="3200" dirty="0" smtClean="0">
                <a:solidFill>
                  <a:schemeClr val="tx1">
                    <a:lumMod val="95000"/>
                    <a:lumOff val="5000"/>
                  </a:schemeClr>
                </a:solidFill>
              </a:rPr>
              <a:t>) – OK FOR MICHIGAN TO BAN WOMEN FROM BEING BARTENDERS.  WHY BANNING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REED v REED (1971 - </a:t>
            </a:r>
            <a:r>
              <a:rPr lang="en-US" sz="3200" dirty="0" smtClean="0">
                <a:solidFill>
                  <a:srgbClr val="FF0000"/>
                </a:solidFill>
              </a:rPr>
              <a:t>589</a:t>
            </a:r>
            <a:r>
              <a:rPr lang="en-US" sz="3200" dirty="0" smtClean="0">
                <a:solidFill>
                  <a:schemeClr val="tx1">
                    <a:lumMod val="95000"/>
                    <a:lumOff val="5000"/>
                  </a:schemeClr>
                </a:solidFill>
              </a:rPr>
              <a:t>) – IDAHO PROBATE LAW PREFERS MEN OVER WOMEN AS ADMINISTRTRIX.  INVALIDATED UNDER DEFERENTIAL STANDARD.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FRONTIERO v RICHARDSON (1973 - </a:t>
            </a:r>
            <a:r>
              <a:rPr lang="en-US" sz="3200" dirty="0" smtClean="0">
                <a:solidFill>
                  <a:srgbClr val="FF0000"/>
                </a:solidFill>
              </a:rPr>
              <a:t>590</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TWO DIFFERENT LINES OF ANALYSIS:</a:t>
            </a:r>
            <a:br>
              <a:rPr lang="en-US" sz="3200" dirty="0" smtClean="0"/>
            </a:br>
            <a:r>
              <a:rPr lang="en-US" sz="3200" dirty="0" smtClean="0"/>
              <a:t/>
            </a:r>
            <a:br>
              <a:rPr lang="en-US" sz="3200" dirty="0" smtClean="0"/>
            </a:br>
            <a:r>
              <a:rPr lang="en-US" sz="3200" dirty="0" smtClean="0"/>
              <a:t>1.  </a:t>
            </a:r>
            <a:r>
              <a:rPr lang="en-US" sz="3200" dirty="0" smtClean="0">
                <a:solidFill>
                  <a:srgbClr val="FF0000"/>
                </a:solidFill>
              </a:rPr>
              <a:t>PUBLIC FUNCTION</a:t>
            </a:r>
            <a:r>
              <a:rPr lang="en-US" sz="3200" dirty="0" smtClean="0">
                <a:solidFill>
                  <a:schemeClr val="tx1">
                    <a:lumMod val="95000"/>
                    <a:lumOff val="5000"/>
                  </a:schemeClr>
                </a:solidFill>
              </a:rPr>
              <a:t> – PRIVATE ACTING LIKE STATE.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a:t>
            </a:r>
            <a:r>
              <a:rPr lang="en-US" sz="3200" dirty="0" smtClean="0">
                <a:solidFill>
                  <a:srgbClr val="FF0000"/>
                </a:solidFill>
              </a:rPr>
              <a:t>NEXUS, CONTACTS, ENCOURAGEMENT OR AUTHORIZATION </a:t>
            </a:r>
            <a:r>
              <a:rPr lang="en-US" sz="3200" dirty="0" smtClean="0">
                <a:solidFill>
                  <a:schemeClr val="tx1">
                    <a:lumMod val="95000"/>
                    <a:lumOff val="5000"/>
                  </a:schemeClr>
                </a:solidFill>
              </a:rPr>
              <a:t>- RELATIONSHIP BETWEEN PRIVATE DISCRIMINATOR AND STATE.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0070C0"/>
                </a:solidFill>
              </a:rPr>
              <a:t>PUBLIC FUNCTION</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MARSH v ALABAMA (1946 - </a:t>
            </a:r>
            <a:r>
              <a:rPr lang="en-US" sz="3200" dirty="0" smtClean="0">
                <a:solidFill>
                  <a:srgbClr val="FF0000"/>
                </a:solidFill>
              </a:rPr>
              <a:t>700</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PRIVATE TOWN ARRESTED JEHOVAH’S WITNESS FOR TRESPASS.  D CLAIMED FIRST AMEND.  </a:t>
            </a:r>
            <a:r>
              <a:rPr lang="en-US" sz="3200" dirty="0" smtClean="0">
                <a:solidFill>
                  <a:srgbClr val="0070C0"/>
                </a:solidFill>
              </a:rPr>
              <a:t>TOWN ANSWER ?</a:t>
            </a:r>
            <a:endParaRPr lang="en-US" sz="3200" dirty="0">
              <a:solidFill>
                <a:srgbClr val="FF0000"/>
              </a:solidFill>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ARMED FORCES – WOMEN PRESUMED DEPENDENT SPOUSE, MEN MUST PROVE IT.  P = FEMALE SOLDIER.</a:t>
            </a:r>
            <a:br>
              <a:rPr lang="en-US" sz="3200" dirty="0" smtClean="0"/>
            </a:br>
            <a:r>
              <a:rPr lang="en-US" sz="3200" dirty="0" smtClean="0"/>
              <a:t/>
            </a:r>
            <a:br>
              <a:rPr lang="en-US" sz="3200" dirty="0" smtClean="0"/>
            </a:br>
            <a:r>
              <a:rPr lang="en-US" sz="3200" dirty="0" smtClean="0"/>
              <a:t>4 VOTES FOR STRICT SCRUTINY - </a:t>
            </a:r>
            <a:r>
              <a:rPr lang="en-US" sz="3200" dirty="0" smtClean="0">
                <a:solidFill>
                  <a:srgbClr val="FF0000"/>
                </a:solidFill>
              </a:rPr>
              <a:t>590 </a:t>
            </a:r>
            <a:r>
              <a:rPr lang="en-US" sz="3200" dirty="0" smtClean="0">
                <a:solidFill>
                  <a:schemeClr val="tx1">
                    <a:lumMod val="95000"/>
                    <a:lumOff val="5000"/>
                  </a:schemeClr>
                </a:solidFill>
              </a:rPr>
              <a:t>- QUOTES.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CRAIG v BOREN (1976 - </a:t>
            </a:r>
            <a:r>
              <a:rPr lang="en-US" sz="3200" dirty="0" smtClean="0">
                <a:solidFill>
                  <a:srgbClr val="FF0000"/>
                </a:solidFill>
              </a:rPr>
              <a:t>592</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OKLAHOMA PROHIBITS SALE FO 3.2% BEER TO MALES UNDER 21 AND WOMEN UNDER 18.  </a:t>
            </a:r>
            <a:r>
              <a:rPr lang="en-US" sz="3200" dirty="0" smtClean="0">
                <a:solidFill>
                  <a:srgbClr val="FF0000"/>
                </a:solidFill>
              </a:rPr>
              <a:t>592</a:t>
            </a:r>
            <a:r>
              <a:rPr lang="en-US" sz="3200" dirty="0" smtClean="0">
                <a:solidFill>
                  <a:schemeClr val="tx1">
                    <a:lumMod val="95000"/>
                    <a:lumOff val="5000"/>
                  </a:schemeClr>
                </a:solidFill>
              </a:rPr>
              <a:t> – PURPOSE = TRAFFIC SAFETY.</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BRENNAN</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a:t>
            </a:r>
            <a:r>
              <a:rPr lang="en-US" sz="3200" dirty="0" smtClean="0">
                <a:solidFill>
                  <a:srgbClr val="FF0000"/>
                </a:solidFill>
              </a:rPr>
              <a:t>592</a:t>
            </a:r>
            <a:r>
              <a:rPr lang="en-US" sz="3200" dirty="0" smtClean="0">
                <a:solidFill>
                  <a:schemeClr val="tx1">
                    <a:lumMod val="95000"/>
                    <a:lumOff val="5000"/>
                  </a:schemeClr>
                </a:solidFill>
              </a:rPr>
              <a:t> – INTERMED = IMPORTANT, SUBSTANTIALLY</a:t>
            </a:r>
            <a:endParaRPr lang="en-US" sz="3200"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REHNQUIST D</a:t>
            </a:r>
            <a:br>
              <a:rPr lang="en-US" sz="3200" dirty="0" smtClean="0"/>
            </a:br>
            <a:r>
              <a:rPr lang="en-US" sz="3200" dirty="0" smtClean="0"/>
              <a:t/>
            </a:r>
            <a:br>
              <a:rPr lang="en-US" sz="3200" dirty="0" smtClean="0"/>
            </a:br>
            <a:r>
              <a:rPr lang="en-US" sz="3200" dirty="0" smtClean="0">
                <a:solidFill>
                  <a:srgbClr val="FF0000"/>
                </a:solidFill>
              </a:rPr>
              <a:t>594 </a:t>
            </a:r>
            <a:r>
              <a:rPr lang="en-US" sz="3200" dirty="0" smtClean="0">
                <a:solidFill>
                  <a:schemeClr val="tx1">
                    <a:lumMod val="95000"/>
                    <a:lumOff val="5000"/>
                  </a:schemeClr>
                </a:solidFill>
              </a:rPr>
              <a:t>– DOESN’T LIKE NEW STANDARD.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MISSISSIPPI UNIV FOR WOMEN v HOGAN (1982 - </a:t>
            </a:r>
            <a:r>
              <a:rPr lang="en-US" sz="3200" dirty="0" smtClean="0">
                <a:solidFill>
                  <a:srgbClr val="FF0000"/>
                </a:solidFill>
              </a:rPr>
              <a:t>595</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595 - </a:t>
            </a:r>
            <a:r>
              <a:rPr lang="en-US" sz="3200" dirty="0" smtClean="0">
                <a:solidFill>
                  <a:schemeClr val="tx1">
                    <a:lumMod val="95000"/>
                    <a:lumOff val="5000"/>
                  </a:schemeClr>
                </a:solidFill>
              </a:rPr>
              <a:t>INTERMEDIATE STANDARD.  MALE STUDENT MUST BE ADMITTED TO NURSING.</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UNITED STATES v VIRGINIA (1996 - </a:t>
            </a:r>
            <a:r>
              <a:rPr lang="en-US" sz="3200" dirty="0" smtClean="0">
                <a:solidFill>
                  <a:srgbClr val="FF0000"/>
                </a:solidFill>
              </a:rPr>
              <a:t>598</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VMI – ADVERSATIVE MODEL – CITIZEN/SOLDIER.  NEVER RESPONDED TO WOMEN APPLICANTS.</a:t>
            </a:r>
            <a:endParaRPr lang="en-US" sz="3200"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1. </a:t>
            </a:r>
            <a:r>
              <a:rPr lang="en-US" sz="3200" dirty="0" smtClean="0">
                <a:solidFill>
                  <a:srgbClr val="FF0000"/>
                </a:solidFill>
              </a:rPr>
              <a:t>599</a:t>
            </a:r>
            <a:r>
              <a:rPr lang="en-US" sz="3200" dirty="0" smtClean="0">
                <a:solidFill>
                  <a:schemeClr val="tx1">
                    <a:lumMod val="95000"/>
                    <a:lumOff val="5000"/>
                  </a:schemeClr>
                </a:solidFill>
              </a:rPr>
              <a:t> – INTEMEDIATE STANDARD.  VIRGINIA – </a:t>
            </a:r>
            <a:br>
              <a:rPr lang="en-US" sz="3200" dirty="0" smtClean="0">
                <a:solidFill>
                  <a:schemeClr val="tx1">
                    <a:lumMod val="95000"/>
                    <a:lumOff val="5000"/>
                  </a:schemeClr>
                </a:solidFill>
              </a:rPr>
            </a:br>
            <a:r>
              <a:rPr lang="en-US" sz="3200" dirty="0" smtClean="0">
                <a:solidFill>
                  <a:schemeClr val="tx1">
                    <a:lumMod val="95000"/>
                    <a:lumOff val="5000"/>
                  </a:schemeClr>
                </a:solidFill>
              </a:rPr>
              <a:t>         A) SINGLE SEX = DIVERSITY</a:t>
            </a:r>
            <a:br>
              <a:rPr lang="en-US" sz="3200" dirty="0" smtClean="0">
                <a:solidFill>
                  <a:schemeClr val="tx1">
                    <a:lumMod val="95000"/>
                    <a:lumOff val="5000"/>
                  </a:schemeClr>
                </a:solidFill>
              </a:rPr>
            </a:br>
            <a:r>
              <a:rPr lang="en-US" sz="3200" dirty="0" smtClean="0">
                <a:solidFill>
                  <a:schemeClr val="tx1">
                    <a:lumMod val="95000"/>
                    <a:lumOff val="5000"/>
                  </a:schemeClr>
                </a:solidFill>
              </a:rPr>
              <a:t>         B) UNIQUE EDUCATION – WOMEN NOT FIT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VMI NEVER MENTIONED DIVERSITY IN ANY OF ITS MATERIALS.  WON’T LET LITIGATORS MAKE UP.</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3.  MOST WOMEN DON’T WANT – MOST MEN DON’T EITHER.  DC BASED ON STEREOTYPES.  NO PROOF WOMEN CAN’T HANDLE ADVERSATIVE.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4.  CHANGE NEVER AS BAD AS FEARED.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5.  VWIL NOT AN EQUAL ALTERNATIVE.</a:t>
            </a:r>
            <a:endParaRPr lang="en-US" sz="3200"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a:bodyPr>
          <a:lstStyle/>
          <a:p>
            <a:pPr algn="l"/>
            <a:r>
              <a:rPr lang="en-US" sz="3200" dirty="0" smtClean="0"/>
              <a:t>REHNQUIST C – NO EXCEEDINGLY PURSUASIVE.  STATE DONE NOTHING SINCE HOGAN.  VMIL NOT EQUAL.</a:t>
            </a:r>
            <a:br>
              <a:rPr lang="en-US" sz="3200" dirty="0" smtClean="0"/>
            </a:br>
            <a:r>
              <a:rPr lang="en-US" sz="3200" dirty="0" smtClean="0"/>
              <a:t/>
            </a:r>
            <a:br>
              <a:rPr lang="en-US" sz="3200" dirty="0" smtClean="0"/>
            </a:br>
            <a:r>
              <a:rPr lang="en-US" sz="3200" dirty="0" smtClean="0"/>
              <a:t>SCALIA D</a:t>
            </a:r>
            <a:br>
              <a:rPr lang="en-US" sz="3200" dirty="0" smtClean="0"/>
            </a:br>
            <a:r>
              <a:rPr lang="en-US" sz="3200" dirty="0" smtClean="0"/>
              <a:t/>
            </a:r>
            <a:br>
              <a:rPr lang="en-US" sz="3200" dirty="0" smtClean="0"/>
            </a:br>
            <a:r>
              <a:rPr lang="en-US" sz="3200" dirty="0" smtClean="0">
                <a:solidFill>
                  <a:srgbClr val="FF0000"/>
                </a:solidFill>
              </a:rPr>
              <a:t>603 </a:t>
            </a:r>
            <a:r>
              <a:rPr lang="en-US" sz="3200" dirty="0" smtClean="0">
                <a:solidFill>
                  <a:schemeClr val="tx1">
                    <a:lumMod val="95000"/>
                    <a:lumOff val="5000"/>
                  </a:schemeClr>
                </a:solidFill>
              </a:rPr>
              <a:t>- PASSES INTERMEDIATE SCRUTINY.  HISTORY AND NOT GOOD FOR WOMEN. WOMEN NOT DISCRETE AND INSULAR MINORITY.  PRIVATE SCHOOL WORRIED – IF ACCEPT GOVERNMENT FUND, SINGLE SEX ?  </a:t>
            </a:r>
            <a:r>
              <a:rPr lang="en-US" sz="3200" smtClean="0">
                <a:solidFill>
                  <a:schemeClr val="tx1">
                    <a:lumMod val="95000"/>
                    <a:lumOff val="5000"/>
                  </a:schemeClr>
                </a:solidFill>
              </a:rPr>
              <a:t>LET LEGISLATURES AND MARKETS CHANGE.</a:t>
            </a:r>
            <a:endParaRPr lang="en-US" sz="3200"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t>GEDULDIG v AIELLO (1974 – </a:t>
            </a:r>
            <a:r>
              <a:rPr lang="en-US" sz="3200" dirty="0" smtClean="0">
                <a:solidFill>
                  <a:srgbClr val="FF0000"/>
                </a:solidFill>
              </a:rPr>
              <a:t>606</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CALIFORNIA EXCLUDED PREGNANCY FROM DISABILITY INSURANCE.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VALID UNDER DEFERENTIAL STANDARD.  NOT GENDER DISCRIMINATION – JUST DIDN’T COVER ALL MEDICAL EXPENSES.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PREGNANCY DISABILITY ACT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MICHAEL M v SUPERIOR COURT (1981 – </a:t>
            </a:r>
            <a:r>
              <a:rPr lang="en-US" sz="3200" dirty="0" smtClean="0">
                <a:solidFill>
                  <a:srgbClr val="FF0000"/>
                </a:solidFill>
              </a:rPr>
              <a:t>607</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STATUTORY RAPE LAW ONLY MEN LIABLE FOR PROSECUTION.  GIRL 16. </a:t>
            </a:r>
            <a:br>
              <a:rPr lang="en-US" sz="3200" dirty="0" smtClean="0">
                <a:solidFill>
                  <a:schemeClr val="tx1">
                    <a:lumMod val="95000"/>
                    <a:lumOff val="5000"/>
                  </a:schemeClr>
                </a:solidFill>
              </a:rPr>
            </a:br>
            <a:endParaRPr lang="en-US" sz="3200" dirty="0"/>
          </a:p>
        </p:txBody>
      </p:sp>
    </p:spTree>
    <p:extLst>
      <p:ext uri="{BB962C8B-B14F-4D97-AF65-F5344CB8AC3E}">
        <p14:creationId xmlns:p14="http://schemas.microsoft.com/office/powerpoint/2010/main" val="321956756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REHNQUIST </a:t>
            </a:r>
            <a:br>
              <a:rPr lang="en-US" sz="3200" dirty="0" smtClean="0"/>
            </a:br>
            <a:r>
              <a:rPr lang="en-US" sz="3200" dirty="0"/>
              <a:t/>
            </a:r>
            <a:br>
              <a:rPr lang="en-US" sz="3200" dirty="0"/>
            </a:br>
            <a:r>
              <a:rPr lang="en-US" sz="3200" dirty="0" smtClean="0"/>
              <a:t>1.  INTERMEDIATE SCRUTINY BUT NOT WHEN STATUTE REFLECTS REAL DIFFERENCES BETWEEN MEN AND WOMEN.  </a:t>
            </a:r>
            <a:r>
              <a:rPr lang="en-US" sz="3200" dirty="0" smtClean="0">
                <a:solidFill>
                  <a:srgbClr val="FF0000"/>
                </a:solidFill>
              </a:rPr>
              <a:t>607 </a:t>
            </a:r>
            <a:r>
              <a:rPr lang="en-US" sz="3200" dirty="0" smtClean="0">
                <a:solidFill>
                  <a:schemeClr val="tx1">
                    <a:lumMod val="95000"/>
                    <a:lumOff val="5000"/>
                  </a:schemeClr>
                </a:solidFill>
              </a:rPr>
              <a:t>- QUOTE.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STRONG INTEREST IN PREVENTING TEENAGE PREGNANCIES.  </a:t>
            </a:r>
            <a:r>
              <a:rPr lang="en-US" sz="3200" dirty="0" smtClean="0">
                <a:solidFill>
                  <a:srgbClr val="FF0000"/>
                </a:solidFill>
              </a:rPr>
              <a:t>607 – FN2 </a:t>
            </a:r>
            <a:r>
              <a:rPr lang="en-US" sz="3200" dirty="0" smtClean="0">
                <a:solidFill>
                  <a:schemeClr val="tx1">
                    <a:lumMod val="95000"/>
                    <a:lumOff val="5000"/>
                  </a:schemeClr>
                </a:solidFill>
              </a:rPr>
              <a:t>- DOESN’T MATTER IF FORMERLY HAD IMPERMISSIBLE PURPOSE.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3. GENDER NEUTRAL CAN’T BE ENFORCED BECAUSE GIRLS WON’T REPORT.  GIRLS DETERRED BY PREGNANCY – BOYS = JAIL.</a:t>
            </a:r>
            <a:endParaRPr lang="en-US" sz="3200" dirty="0"/>
          </a:p>
        </p:txBody>
      </p:sp>
    </p:spTree>
    <p:extLst>
      <p:ext uri="{BB962C8B-B14F-4D97-AF65-F5344CB8AC3E}">
        <p14:creationId xmlns:p14="http://schemas.microsoft.com/office/powerpoint/2010/main" val="187533585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ROSTKER v GOLDBERG (1981 – </a:t>
            </a:r>
            <a:r>
              <a:rPr lang="en-US" sz="3200" dirty="0" smtClean="0">
                <a:solidFill>
                  <a:srgbClr val="FF0000"/>
                </a:solidFill>
              </a:rPr>
              <a:t>609</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MALES MUST REGISTER, WOMEN NO.</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REHNQUIST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RAISING AND SUPPORTING ARMIES MEETS IMPORTANT PURPOSE.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FOR COMBAT. SINCE WOMEN ARE STATUTORILY EXCLUDED, NO NEED TO REGISTER.</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3.  MUCH DEBATE – NOT BY PRODUCT OF TRADITIONAL THINKING.</a:t>
            </a:r>
            <a:endParaRPr lang="en-US" sz="3200" dirty="0"/>
          </a:p>
        </p:txBody>
      </p:sp>
    </p:spTree>
    <p:extLst>
      <p:ext uri="{BB962C8B-B14F-4D97-AF65-F5344CB8AC3E}">
        <p14:creationId xmlns:p14="http://schemas.microsoft.com/office/powerpoint/2010/main" val="359917780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705600"/>
          </a:xfrm>
        </p:spPr>
        <p:txBody>
          <a:bodyPr anchor="t">
            <a:normAutofit fontScale="90000"/>
          </a:bodyPr>
          <a:lstStyle/>
          <a:p>
            <a:pPr algn="l"/>
            <a:r>
              <a:rPr lang="en-US" sz="3200" dirty="0" smtClean="0"/>
              <a:t>4.  80,000 NON COMBAT SPOTS – CONGRESS CAN CONCLUDE NOT WORTH IT.</a:t>
            </a:r>
            <a:br>
              <a:rPr lang="en-US" sz="3200" dirty="0" smtClean="0"/>
            </a:br>
            <a:r>
              <a:rPr lang="en-US" sz="3200" dirty="0"/>
              <a:t/>
            </a:r>
            <a:br>
              <a:rPr lang="en-US" sz="3200" dirty="0"/>
            </a:br>
            <a:r>
              <a:rPr lang="en-US" sz="3200" dirty="0" smtClean="0"/>
              <a:t>MARSHALL + 2 D</a:t>
            </a:r>
            <a:br>
              <a:rPr lang="en-US" sz="3200" dirty="0" smtClean="0"/>
            </a:br>
            <a:r>
              <a:rPr lang="en-US" sz="3200" dirty="0"/>
              <a:t/>
            </a:r>
            <a:br>
              <a:rPr lang="en-US" sz="3200" dirty="0"/>
            </a:br>
            <a:r>
              <a:rPr lang="en-US" sz="3200" dirty="0" smtClean="0"/>
              <a:t>EXLUDING WOMEN DOESN’T MAKE MILITARY MORE EFFECTIVE – FAILS SUBSTANTIALLY RELATES PART OF TEST.</a:t>
            </a:r>
            <a:br>
              <a:rPr lang="en-US" sz="3200" dirty="0" smtClean="0"/>
            </a:br>
            <a:r>
              <a:rPr lang="en-US" sz="3200" dirty="0"/>
              <a:t/>
            </a:r>
            <a:br>
              <a:rPr lang="en-US" sz="3200" dirty="0"/>
            </a:br>
            <a:r>
              <a:rPr lang="en-US" sz="3200" dirty="0" smtClean="0"/>
              <a:t>NGUYEN v INS (2001 – </a:t>
            </a:r>
            <a:r>
              <a:rPr lang="en-US" sz="3200" dirty="0" smtClean="0">
                <a:solidFill>
                  <a:srgbClr val="FF0000"/>
                </a:solidFill>
              </a:rPr>
              <a:t>611</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a:solidFill>
                  <a:schemeClr val="tx1">
                    <a:lumMod val="95000"/>
                    <a:lumOff val="5000"/>
                  </a:schemeClr>
                </a:solidFill>
              </a:rPr>
              <a:t/>
            </a:r>
            <a:br>
              <a:rPr lang="en-US" sz="3200">
                <a:solidFill>
                  <a:schemeClr val="tx1">
                    <a:lumMod val="95000"/>
                    <a:lumOff val="5000"/>
                  </a:schemeClr>
                </a:solidFill>
              </a:rPr>
            </a:br>
            <a:r>
              <a:rPr lang="en-US" sz="3200" smtClean="0">
                <a:solidFill>
                  <a:schemeClr val="tx1">
                    <a:lumMod val="95000"/>
                    <a:lumOff val="5000"/>
                  </a:schemeClr>
                </a:solidFill>
              </a:rPr>
              <a:t>OUT OF WEDLOCK </a:t>
            </a:r>
            <a:r>
              <a:rPr lang="en-US" sz="3200" dirty="0" smtClean="0">
                <a:solidFill>
                  <a:schemeClr val="tx1">
                    <a:lumMod val="95000"/>
                    <a:lumOff val="5000"/>
                  </a:schemeClr>
                </a:solidFill>
              </a:rPr>
              <a:t>CHILD BORN OVERSEAS TREATED DIFFERENTLY IF MOTHER OR FATHER WAS NON- CITIZEN.  IF MOTHER CITIZEN, AUTOMATIC.  IF DAD, MUST MEET 3 CONDITIONS - </a:t>
            </a:r>
            <a:r>
              <a:rPr lang="en-US" sz="3200" dirty="0" smtClean="0">
                <a:solidFill>
                  <a:srgbClr val="FF0000"/>
                </a:solidFill>
              </a:rPr>
              <a:t>611</a:t>
            </a:r>
            <a:endParaRPr lang="en-US" sz="3200" dirty="0"/>
          </a:p>
        </p:txBody>
      </p:sp>
    </p:spTree>
    <p:extLst>
      <p:ext uri="{BB962C8B-B14F-4D97-AF65-F5344CB8AC3E}">
        <p14:creationId xmlns:p14="http://schemas.microsoft.com/office/powerpoint/2010/main" val="297427823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KENNEDY</a:t>
            </a:r>
            <a:br>
              <a:rPr lang="en-US" sz="3200" dirty="0" smtClean="0"/>
            </a:br>
            <a:r>
              <a:rPr lang="en-US" sz="3200" dirty="0"/>
              <a:t/>
            </a:r>
            <a:br>
              <a:rPr lang="en-US" sz="3200" dirty="0"/>
            </a:br>
            <a:r>
              <a:rPr lang="en-US" sz="3200" dirty="0" smtClean="0"/>
              <a:t>1.  </a:t>
            </a:r>
            <a:r>
              <a:rPr lang="en-US" sz="3200" dirty="0" smtClean="0">
                <a:solidFill>
                  <a:srgbClr val="FF0000"/>
                </a:solidFill>
              </a:rPr>
              <a:t>611 </a:t>
            </a:r>
            <a:r>
              <a:rPr lang="en-US" sz="3200" dirty="0" smtClean="0">
                <a:solidFill>
                  <a:schemeClr val="tx1">
                    <a:lumMod val="95000"/>
                    <a:lumOff val="5000"/>
                  </a:schemeClr>
                </a:solidFill>
              </a:rPr>
              <a:t>- STATE PURPOSES:  BIOLOGICAL FACT AND ACTUAL RELATIONSHIP.</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REAL DIFFERENCE – MOTHER MUST BE PRESENT AT BIRTH, DAD NOT.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O’CONNOR + 3 D</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STEROTYPED THINKING.  FAILS SUBSTANTIALLY RELATED TEST.  DNA PROVES BIOLOGICAL. </a:t>
            </a:r>
            <a:r>
              <a:rPr lang="en-US" sz="3200" smtClean="0">
                <a:solidFill>
                  <a:schemeClr val="tx1">
                    <a:lumMod val="95000"/>
                    <a:lumOff val="5000"/>
                  </a:schemeClr>
                </a:solidFill>
              </a:rPr>
              <a:t>RELATIONSHIP IS INVALID.</a:t>
            </a:r>
            <a:endParaRPr lang="en-US" sz="3200" dirty="0"/>
          </a:p>
        </p:txBody>
      </p:sp>
    </p:spTree>
    <p:extLst>
      <p:ext uri="{BB962C8B-B14F-4D97-AF65-F5344CB8AC3E}">
        <p14:creationId xmlns:p14="http://schemas.microsoft.com/office/powerpoint/2010/main" val="400398163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ALIENAGE</a:t>
            </a:r>
            <a:br>
              <a:rPr lang="en-US" sz="3200" dirty="0" smtClean="0"/>
            </a:br>
            <a:r>
              <a:rPr lang="en-US" sz="3200" dirty="0"/>
              <a:t/>
            </a:r>
            <a:br>
              <a:rPr lang="en-US" sz="3200" dirty="0"/>
            </a:br>
            <a:r>
              <a:rPr lang="en-US" sz="3200" dirty="0" smtClean="0"/>
              <a:t>GRAHAM v RICHARDSON (1971 – </a:t>
            </a:r>
            <a:r>
              <a:rPr lang="en-US" sz="3200" dirty="0" smtClean="0">
                <a:solidFill>
                  <a:srgbClr val="FF0000"/>
                </a:solidFill>
              </a:rPr>
              <a:t>620</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STATES DENY WELFARE TO NON-CITIZENS.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SUSPECT CLASS AND FEDERAL, NOT STATE, POWER.</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SUGARMAN v DOUGALL (1973 – </a:t>
            </a:r>
            <a:r>
              <a:rPr lang="en-US" sz="3200" dirty="0" smtClean="0">
                <a:solidFill>
                  <a:srgbClr val="FF0000"/>
                </a:solidFill>
              </a:rPr>
              <a:t>621</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SUSPECT CLASS BUT CAN EXCLUDE IF BASIC TO POLITICAL COMMUNITY – </a:t>
            </a:r>
            <a:r>
              <a:rPr lang="en-US" sz="3200" dirty="0" smtClean="0">
                <a:solidFill>
                  <a:srgbClr val="FF0000"/>
                </a:solidFill>
              </a:rPr>
              <a:t>621</a:t>
            </a:r>
            <a:r>
              <a:rPr lang="en-US" sz="3200" dirty="0" smtClean="0">
                <a:solidFill>
                  <a:schemeClr val="tx1">
                    <a:lumMod val="95000"/>
                    <a:lumOff val="5000"/>
                  </a:schemeClr>
                </a:solidFill>
              </a:rPr>
              <a:t> – QUOTE.</a:t>
            </a:r>
            <a:endParaRPr lang="en-US" sz="3200" dirty="0"/>
          </a:p>
        </p:txBody>
      </p:sp>
    </p:spTree>
    <p:extLst>
      <p:ext uri="{BB962C8B-B14F-4D97-AF65-F5344CB8AC3E}">
        <p14:creationId xmlns:p14="http://schemas.microsoft.com/office/powerpoint/2010/main" val="541691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chor="t">
            <a:normAutofit fontScale="90000"/>
          </a:bodyPr>
          <a:lstStyle/>
          <a:p>
            <a:pPr algn="l"/>
            <a:r>
              <a:rPr lang="en-US" sz="3200" dirty="0" smtClean="0"/>
              <a:t>BLACK</a:t>
            </a:r>
            <a:br>
              <a:rPr lang="en-US" sz="3200" dirty="0" smtClean="0"/>
            </a:br>
            <a:r>
              <a:rPr lang="en-US" sz="3200" dirty="0" smtClean="0"/>
              <a:t/>
            </a:r>
            <a:br>
              <a:rPr lang="en-US" sz="3200" dirty="0" smtClean="0"/>
            </a:br>
            <a:r>
              <a:rPr lang="en-US" sz="3200" dirty="0" smtClean="0"/>
              <a:t>1.  NO QUESTION FIRST AMENDMENT APPLIES IF AN ORDINARY TOWN (GOVERNMENT).  </a:t>
            </a:r>
            <a:br>
              <a:rPr lang="en-US" sz="3200" dirty="0" smtClean="0"/>
            </a:br>
            <a:r>
              <a:rPr lang="en-US" sz="3200" dirty="0" smtClean="0"/>
              <a:t/>
            </a:r>
            <a:br>
              <a:rPr lang="en-US" sz="3200" dirty="0" smtClean="0"/>
            </a:br>
            <a:r>
              <a:rPr lang="en-US" sz="3200" dirty="0" smtClean="0"/>
              <a:t>2.  NOT LIKE A PRIVATE HOME.  OPERATED PRIMARILY TO BENEFIT PUBLIC AND OPERATION = PUBLIC FUNCTION.</a:t>
            </a:r>
            <a:br>
              <a:rPr lang="en-US" sz="3200" dirty="0" smtClean="0"/>
            </a:br>
            <a:r>
              <a:rPr lang="en-US" sz="3200" dirty="0" smtClean="0"/>
              <a:t/>
            </a:r>
            <a:br>
              <a:rPr lang="en-US" sz="3200" dirty="0" smtClean="0"/>
            </a:br>
            <a:r>
              <a:rPr lang="en-US" sz="3200" dirty="0" smtClean="0"/>
              <a:t>COULD ENFORCEMENT OF TRESPASS LAWS BE STATE ACTION ?</a:t>
            </a:r>
            <a:br>
              <a:rPr lang="en-US" sz="3200" dirty="0" smtClean="0"/>
            </a:br>
            <a:r>
              <a:rPr lang="en-US" sz="3200" dirty="0" smtClean="0"/>
              <a:t/>
            </a:r>
            <a:br>
              <a:rPr lang="en-US" sz="3200" dirty="0" smtClean="0"/>
            </a:br>
            <a:r>
              <a:rPr lang="en-US" sz="3200" dirty="0" smtClean="0">
                <a:solidFill>
                  <a:srgbClr val="0070C0"/>
                </a:solidFill>
              </a:rPr>
              <a:t>TENNESSEE ERNIE</a:t>
            </a:r>
            <a:endParaRPr lang="en-US" sz="3200" dirty="0">
              <a:solidFill>
                <a:srgbClr val="0070C0"/>
              </a:solidFill>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FOLEY – NY STATE TROOPERS = BASIC.</a:t>
            </a:r>
            <a:br>
              <a:rPr lang="en-US" sz="3200" dirty="0" smtClean="0"/>
            </a:br>
            <a:r>
              <a:rPr lang="en-US" sz="3200" dirty="0" smtClean="0"/>
              <a:t>NORWICH – ELEMENTARY AND HS TEACHERS =</a:t>
            </a:r>
            <a:br>
              <a:rPr lang="en-US" sz="3200" dirty="0" smtClean="0"/>
            </a:br>
            <a:r>
              <a:rPr lang="en-US" sz="3200" dirty="0"/>
              <a:t> </a:t>
            </a:r>
            <a:r>
              <a:rPr lang="en-US" sz="3200" dirty="0" smtClean="0"/>
              <a:t>                      BASIC.</a:t>
            </a:r>
            <a:br>
              <a:rPr lang="en-US" sz="3200" dirty="0" smtClean="0"/>
            </a:br>
            <a:r>
              <a:rPr lang="en-US" sz="3200" dirty="0" smtClean="0"/>
              <a:t>BERNAL – NOTARY PUBLIC = NOT BASIC.</a:t>
            </a:r>
            <a:br>
              <a:rPr lang="en-US" sz="3200" dirty="0" smtClean="0"/>
            </a:br>
            <a:r>
              <a:rPr lang="en-US" sz="3200" dirty="0"/>
              <a:t/>
            </a:r>
            <a:br>
              <a:rPr lang="en-US" sz="3200" dirty="0"/>
            </a:br>
            <a:r>
              <a:rPr lang="en-US" sz="3200" dirty="0" smtClean="0"/>
              <a:t>PREEMPTION MORE APPROPRIATE THAN EQUAL PROTECTION.  </a:t>
            </a:r>
            <a:br>
              <a:rPr lang="en-US" sz="3200" dirty="0" smtClean="0"/>
            </a:br>
            <a:r>
              <a:rPr lang="en-US" sz="3200" dirty="0"/>
              <a:t/>
            </a:r>
            <a:br>
              <a:rPr lang="en-US" sz="3200" dirty="0"/>
            </a:br>
            <a:r>
              <a:rPr lang="en-US" sz="3200" dirty="0" smtClean="0"/>
              <a:t>HAMPTON v MOW SUN WONG (1976 – </a:t>
            </a:r>
            <a:r>
              <a:rPr lang="en-US" sz="3200" dirty="0" smtClean="0">
                <a:solidFill>
                  <a:srgbClr val="FF0000"/>
                </a:solidFill>
              </a:rPr>
              <a:t>623</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DEFER BUT DUE PROCESS LIMITS – </a:t>
            </a:r>
            <a:r>
              <a:rPr lang="en-US" sz="3200" dirty="0" smtClean="0">
                <a:solidFill>
                  <a:srgbClr val="FF0000"/>
                </a:solidFill>
              </a:rPr>
              <a:t>623.</a:t>
            </a:r>
            <a:endParaRPr lang="en-US" sz="3200" dirty="0"/>
          </a:p>
        </p:txBody>
      </p:sp>
    </p:spTree>
    <p:extLst>
      <p:ext uri="{BB962C8B-B14F-4D97-AF65-F5344CB8AC3E}">
        <p14:creationId xmlns:p14="http://schemas.microsoft.com/office/powerpoint/2010/main" val="2740735980"/>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CLEBURNE v CLEBURNE LIVING CENTER (1985 – </a:t>
            </a:r>
            <a:r>
              <a:rPr lang="en-US" sz="3200" dirty="0" smtClean="0">
                <a:solidFill>
                  <a:srgbClr val="FF0000"/>
                </a:solidFill>
              </a:rPr>
              <a:t>625</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DENIED USE OF HOME FOR MENTALLY RETARDED.  13 RESIDENTS – 4 BEDROOMS – CONSTANT SUPERVISION.</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WHITE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a:t>
            </a:r>
            <a:r>
              <a:rPr lang="en-US" sz="3200" dirty="0" smtClean="0">
                <a:solidFill>
                  <a:srgbClr val="FF0000"/>
                </a:solidFill>
              </a:rPr>
              <a:t>625 – </a:t>
            </a:r>
            <a:r>
              <a:rPr lang="en-US" sz="3200" dirty="0" smtClean="0">
                <a:solidFill>
                  <a:schemeClr val="tx1">
                    <a:lumMod val="95000"/>
                    <a:lumOff val="5000"/>
                  </a:schemeClr>
                </a:solidFill>
              </a:rPr>
              <a:t>EQUAL PROTECTION REVIEW.</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MENTALLY DISABLED HAVE SPECIAL NEEDS. RECENT LAWS SHOW POLITICAL PROCESS IS PROTECTING.  HARD TO DISGUISH FROM AGE.  </a:t>
            </a:r>
            <a:r>
              <a:rPr lang="en-US" sz="3200" dirty="0" smtClean="0">
                <a:solidFill>
                  <a:srgbClr val="FF0000"/>
                </a:solidFill>
              </a:rPr>
              <a:t>826 – 827 </a:t>
            </a:r>
            <a:r>
              <a:rPr lang="en-US" sz="3200" dirty="0" smtClean="0">
                <a:solidFill>
                  <a:schemeClr val="tx1">
                    <a:lumMod val="95000"/>
                    <a:lumOff val="5000"/>
                  </a:schemeClr>
                </a:solidFill>
              </a:rPr>
              <a:t>- LEGITIMATE AND RATIONAL RELATION.</a:t>
            </a:r>
            <a:endParaRPr lang="en-US" sz="3200" dirty="0"/>
          </a:p>
        </p:txBody>
      </p:sp>
    </p:spTree>
    <p:extLst>
      <p:ext uri="{BB962C8B-B14F-4D97-AF65-F5344CB8AC3E}">
        <p14:creationId xmlns:p14="http://schemas.microsoft.com/office/powerpoint/2010/main" val="218617131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3.  NO PERMIT REQUIRED FOR ANY OTHER MULTIPLE UNITS. CAN’T SINGLE OUT.</a:t>
            </a:r>
            <a:br>
              <a:rPr lang="en-US" sz="3200" dirty="0" smtClean="0"/>
            </a:br>
            <a:r>
              <a:rPr lang="en-US" sz="3200" dirty="0"/>
              <a:t/>
            </a:r>
            <a:br>
              <a:rPr lang="en-US" sz="3200" dirty="0"/>
            </a:br>
            <a:r>
              <a:rPr lang="en-US" sz="3200" dirty="0" smtClean="0"/>
              <a:t>4.  STATE PURPOSES:</a:t>
            </a:r>
            <a:br>
              <a:rPr lang="en-US" sz="3200" dirty="0" smtClean="0"/>
            </a:br>
            <a:r>
              <a:rPr lang="en-US" sz="3200" dirty="0"/>
              <a:t> </a:t>
            </a:r>
            <a:r>
              <a:rPr lang="en-US" sz="3200" dirty="0" smtClean="0"/>
              <a:t>   A.  NEGATIVE ATTITUDE OF NEIGHBORS NOT</a:t>
            </a:r>
            <a:br>
              <a:rPr lang="en-US" sz="3200" dirty="0" smtClean="0"/>
            </a:br>
            <a:r>
              <a:rPr lang="en-US" sz="3200" dirty="0"/>
              <a:t> </a:t>
            </a:r>
            <a:r>
              <a:rPr lang="en-US" sz="3200" dirty="0" smtClean="0"/>
              <a:t>         LEGITIMATE PURPOSE.</a:t>
            </a:r>
            <a:br>
              <a:rPr lang="en-US" sz="3200" dirty="0" smtClean="0"/>
            </a:br>
            <a:r>
              <a:rPr lang="en-US" sz="3200" dirty="0"/>
              <a:t> </a:t>
            </a:r>
            <a:r>
              <a:rPr lang="en-US" sz="3200" dirty="0" smtClean="0"/>
              <a:t>   B.  THREAT FROM JUNIOR HIGH NOT VALID.</a:t>
            </a:r>
            <a:br>
              <a:rPr lang="en-US" sz="3200" dirty="0" smtClean="0"/>
            </a:br>
            <a:r>
              <a:rPr lang="en-US" sz="3200" dirty="0"/>
              <a:t> </a:t>
            </a:r>
            <a:r>
              <a:rPr lang="en-US" sz="3200" dirty="0" smtClean="0"/>
              <a:t>   C.  FLOOD PLAIN – WOULD APPLY TO ALL.</a:t>
            </a:r>
            <a:br>
              <a:rPr lang="en-US" sz="3200" dirty="0" smtClean="0"/>
            </a:br>
            <a:r>
              <a:rPr lang="en-US" sz="3200" dirty="0" smtClean="0"/>
              <a:t>    D.  ADMIT DENSITY SATISFIED FOR ALL OTHER</a:t>
            </a:r>
            <a:br>
              <a:rPr lang="en-US" sz="3200" dirty="0" smtClean="0"/>
            </a:br>
            <a:r>
              <a:rPr lang="en-US" sz="3200" dirty="0"/>
              <a:t/>
            </a:r>
            <a:br>
              <a:rPr lang="en-US" sz="3200" dirty="0"/>
            </a:br>
            <a:r>
              <a:rPr lang="en-US" sz="3200" dirty="0" smtClean="0"/>
              <a:t>MARSHALL C</a:t>
            </a:r>
            <a:br>
              <a:rPr lang="en-US" sz="3200" dirty="0" smtClean="0"/>
            </a:br>
            <a:r>
              <a:rPr lang="en-US" sz="3200" dirty="0"/>
              <a:t/>
            </a:r>
            <a:br>
              <a:rPr lang="en-US" sz="3200" dirty="0"/>
            </a:br>
            <a:r>
              <a:rPr lang="en-US" sz="3200" dirty="0" smtClean="0"/>
              <a:t>CLEARLY NOT SAME DEFERENTIAL  STANDARD AS WOULD BE APPLIED TO ECONOMICS.</a:t>
            </a:r>
            <a:br>
              <a:rPr lang="en-US" sz="3200" dirty="0" smtClean="0"/>
            </a:br>
            <a:r>
              <a:rPr lang="en-US" sz="3200" dirty="0"/>
              <a:t/>
            </a:r>
            <a:br>
              <a:rPr lang="en-US" sz="3200" dirty="0"/>
            </a:br>
            <a:r>
              <a:rPr lang="en-US" sz="3200" dirty="0"/>
              <a:t/>
            </a:r>
            <a:br>
              <a:rPr lang="en-US" sz="3200" dirty="0"/>
            </a:br>
            <a:endParaRPr lang="en-US" sz="3200" dirty="0"/>
          </a:p>
        </p:txBody>
      </p:sp>
    </p:spTree>
    <p:extLst>
      <p:ext uri="{BB962C8B-B14F-4D97-AF65-F5344CB8AC3E}">
        <p14:creationId xmlns:p14="http://schemas.microsoft.com/office/powerpoint/2010/main" val="339535757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MASSACHUSETTS RETIREMENT BD V MURGIA</a:t>
            </a:r>
            <a:br>
              <a:rPr lang="en-US" sz="3200" dirty="0" smtClean="0"/>
            </a:br>
            <a:r>
              <a:rPr lang="en-US" sz="3200" dirty="0" smtClean="0"/>
              <a:t>(1976 – </a:t>
            </a:r>
            <a:r>
              <a:rPr lang="en-US" sz="3200" dirty="0" smtClean="0">
                <a:solidFill>
                  <a:srgbClr val="FF0000"/>
                </a:solidFill>
              </a:rPr>
              <a:t>629</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MUST RETIRE FROM STATE POLICE AT 50.  </a:t>
            </a:r>
            <a:r>
              <a:rPr lang="en-US" sz="3200" dirty="0" smtClean="0">
                <a:solidFill>
                  <a:srgbClr val="FF0000"/>
                </a:solidFill>
              </a:rPr>
              <a:t>629 </a:t>
            </a:r>
            <a:r>
              <a:rPr lang="en-US" sz="3200" dirty="0" smtClean="0">
                <a:solidFill>
                  <a:schemeClr val="tx1">
                    <a:lumMod val="95000"/>
                    <a:lumOff val="5000"/>
                  </a:schemeClr>
                </a:solidFill>
              </a:rPr>
              <a:t>- NOT DISCRETE AND INSULAR MINORITY.  VALID UNDER LEGITIMATE AND RATIONAL RELATION.</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2014 – CAN YOU HAVE MANDATORY RETIREMENT AGE ?  AARP.</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JAMES v VALTIERRA (1971 – </a:t>
            </a:r>
            <a:r>
              <a:rPr lang="en-US" sz="3200" dirty="0" smtClean="0">
                <a:solidFill>
                  <a:srgbClr val="FF0000"/>
                </a:solidFill>
              </a:rPr>
              <a:t>630</a:t>
            </a:r>
            <a:r>
              <a:rPr lang="en-US" sz="3200" dirty="0" smtClean="0">
                <a:solidFill>
                  <a:schemeClr val="tx1">
                    <a:lumMod val="95000"/>
                    <a:lumOff val="5000"/>
                  </a:schemeClr>
                </a:solidFill>
              </a:rPr>
              <a:t>) – REJECTING POVERTY AS A SUSPECT CLASS.  </a:t>
            </a:r>
            <a:r>
              <a:rPr lang="en-US" sz="3200" smtClean="0">
                <a:solidFill>
                  <a:schemeClr val="tx1">
                    <a:lumMod val="95000"/>
                    <a:lumOff val="5000"/>
                  </a:schemeClr>
                </a:solidFill>
              </a:rPr>
              <a:t>SAN ANTONIO v RODRIGUEZ MORE IMPORTANT ON WEALTH.</a:t>
            </a:r>
            <a:endParaRPr lang="en-US" sz="3200" dirty="0"/>
          </a:p>
        </p:txBody>
      </p:sp>
    </p:spTree>
    <p:extLst>
      <p:ext uri="{BB962C8B-B14F-4D97-AF65-F5344CB8AC3E}">
        <p14:creationId xmlns:p14="http://schemas.microsoft.com/office/powerpoint/2010/main" val="57003691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SEXUAL ORIENTATION</a:t>
            </a:r>
            <a:br>
              <a:rPr lang="en-US" sz="3200" dirty="0" smtClean="0"/>
            </a:br>
            <a:r>
              <a:rPr lang="en-US" sz="3200" dirty="0"/>
              <a:t/>
            </a:r>
            <a:br>
              <a:rPr lang="en-US" sz="3200" dirty="0"/>
            </a:br>
            <a:r>
              <a:rPr lang="en-US" sz="3200" dirty="0" smtClean="0"/>
              <a:t>ROMER v EVANS (1996 – </a:t>
            </a:r>
            <a:r>
              <a:rPr lang="en-US" sz="3200" dirty="0" smtClean="0">
                <a:solidFill>
                  <a:srgbClr val="FF0000"/>
                </a:solidFill>
              </a:rPr>
              <a:t>631</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rgbClr val="FF0000"/>
                </a:solidFill>
              </a:rPr>
              <a:t>631 </a:t>
            </a:r>
            <a:r>
              <a:rPr lang="en-US" sz="3200" dirty="0" smtClean="0">
                <a:solidFill>
                  <a:schemeClr val="tx1">
                    <a:lumMod val="95000"/>
                    <a:lumOff val="5000"/>
                  </a:schemeClr>
                </a:solidFill>
              </a:rPr>
              <a:t>- COLORADO PASSES AMENDMENT 2 – CAN’T ADOPT OR ENFORCE ANYTHING GIVING HOMOSEXUALS PROTECTED OR MINORITY STATUS.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KENNEDY</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DOESN’T MAKE EQUAL – REPEALS EXISTING AND PROHIBITS FUTURE ADOPTION.</a:t>
            </a:r>
            <a:endParaRPr lang="en-US" sz="3200" dirty="0"/>
          </a:p>
        </p:txBody>
      </p:sp>
    </p:spTree>
    <p:extLst>
      <p:ext uri="{BB962C8B-B14F-4D97-AF65-F5344CB8AC3E}">
        <p14:creationId xmlns:p14="http://schemas.microsoft.com/office/powerpoint/2010/main" val="102178538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2.  </a:t>
            </a:r>
            <a:r>
              <a:rPr lang="en-US" sz="3200" dirty="0" smtClean="0">
                <a:solidFill>
                  <a:srgbClr val="FF0000"/>
                </a:solidFill>
              </a:rPr>
              <a:t>632</a:t>
            </a:r>
            <a:r>
              <a:rPr lang="en-US" sz="3200" dirty="0" smtClean="0">
                <a:solidFill>
                  <a:schemeClr val="tx1">
                    <a:lumMod val="95000"/>
                    <a:lumOff val="5000"/>
                  </a:schemeClr>
                </a:solidFill>
              </a:rPr>
              <a:t> – COLORADO HAS AN EXTENSIVE LIST OF PROTECTED STATUS.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3.  </a:t>
            </a:r>
            <a:r>
              <a:rPr lang="en-US" sz="3200" dirty="0" smtClean="0">
                <a:solidFill>
                  <a:srgbClr val="FF0000"/>
                </a:solidFill>
              </a:rPr>
              <a:t>633 - </a:t>
            </a:r>
            <a:r>
              <a:rPr lang="en-US" sz="3200" dirty="0" smtClean="0">
                <a:solidFill>
                  <a:schemeClr val="tx1">
                    <a:lumMod val="95000"/>
                    <a:lumOff val="5000"/>
                  </a:schemeClr>
                </a:solidFill>
              </a:rPr>
              <a:t>MOST CLASSIFICATIONS GET DEFERENTIAL STATUS – THIS DOESN’T PASS LEGITMIATE/RATIONAL RELATION TEST.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4.  </a:t>
            </a:r>
            <a:r>
              <a:rPr lang="en-US" sz="3200" dirty="0" smtClean="0">
                <a:solidFill>
                  <a:srgbClr val="FF0000"/>
                </a:solidFill>
              </a:rPr>
              <a:t>633 – 634 </a:t>
            </a:r>
            <a:r>
              <a:rPr lang="en-US" sz="3200" dirty="0" smtClean="0">
                <a:solidFill>
                  <a:schemeClr val="tx1">
                    <a:lumMod val="95000"/>
                    <a:lumOff val="5000"/>
                  </a:schemeClr>
                </a:solidFill>
              </a:rPr>
              <a:t>- QUOTE – NOT RELATED TO ANYTHING LEGITIMATE.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SCALIA + 2 D</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a:t>
            </a:r>
            <a:r>
              <a:rPr lang="en-US" sz="3200" dirty="0" smtClean="0">
                <a:solidFill>
                  <a:srgbClr val="FF0000"/>
                </a:solidFill>
              </a:rPr>
              <a:t>635 </a:t>
            </a:r>
            <a:r>
              <a:rPr lang="en-US" sz="3200" dirty="0" smtClean="0">
                <a:solidFill>
                  <a:schemeClr val="tx1">
                    <a:lumMod val="95000"/>
                    <a:lumOff val="5000"/>
                  </a:schemeClr>
                </a:solidFill>
              </a:rPr>
              <a:t>- TOLERANT COLORADANS</a:t>
            </a:r>
            <a:endParaRPr lang="en-US" sz="3200" dirty="0"/>
          </a:p>
        </p:txBody>
      </p:sp>
    </p:spTree>
    <p:extLst>
      <p:ext uri="{BB962C8B-B14F-4D97-AF65-F5344CB8AC3E}">
        <p14:creationId xmlns:p14="http://schemas.microsoft.com/office/powerpoint/2010/main" val="255182484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2.  IF BOWERS IS VALID AND CAN CRIMINALIZE, HOW CAN THIS BE INVALID ?</a:t>
            </a:r>
            <a:br>
              <a:rPr lang="en-US" sz="3200" dirty="0" smtClean="0"/>
            </a:br>
            <a:r>
              <a:rPr lang="en-US" sz="3200" dirty="0"/>
              <a:t/>
            </a:r>
            <a:br>
              <a:rPr lang="en-US" sz="3200" dirty="0"/>
            </a:br>
            <a:r>
              <a:rPr lang="en-US" sz="3200" dirty="0" smtClean="0"/>
              <a:t>3.  CAN PRESERVE TRADITIONAL MORAL VALUES.  POWERFUL MINORITY THAT CAN PROTECT ITSELF IN POLITICAL PROCESS.</a:t>
            </a:r>
            <a:br>
              <a:rPr lang="en-US" sz="3200" dirty="0" smtClean="0"/>
            </a:br>
            <a:r>
              <a:rPr lang="en-US" sz="3200" dirty="0"/>
              <a:t/>
            </a:r>
            <a:br>
              <a:rPr lang="en-US" sz="3200" dirty="0"/>
            </a:br>
            <a:r>
              <a:rPr lang="en-US" sz="3200" dirty="0" smtClean="0"/>
              <a:t>LAWRENCE, WINDSOR AND HOLLINGSWORTH ALL UNDER SUBSTANTIVE DP BUT ALL MENTION EQUAL PROTECTION ALSO.</a:t>
            </a:r>
            <a:br>
              <a:rPr lang="en-US" sz="3200" dirty="0" smtClean="0"/>
            </a:br>
            <a:r>
              <a:rPr lang="en-US" sz="3200" dirty="0"/>
              <a:t/>
            </a:r>
            <a:br>
              <a:rPr lang="en-US" sz="3200" dirty="0"/>
            </a:br>
            <a:r>
              <a:rPr lang="en-US" sz="3200" dirty="0" smtClean="0"/>
              <a:t>REMEMBER STATE CONSTITUTIONS CAN GRANT MORE RIGHTS THAN FEDERAL, JUST NOT LESS.</a:t>
            </a:r>
            <a:endParaRPr lang="en-US" sz="3200" dirty="0"/>
          </a:p>
        </p:txBody>
      </p:sp>
    </p:spTree>
    <p:extLst>
      <p:ext uri="{BB962C8B-B14F-4D97-AF65-F5344CB8AC3E}">
        <p14:creationId xmlns:p14="http://schemas.microsoft.com/office/powerpoint/2010/main" val="51282231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t>FUNDAMENTAL RIGHTS AND REFUSALS TO EXPAND EQUAL PROTECTION</a:t>
            </a:r>
            <a:br>
              <a:rPr lang="en-US" sz="3200" dirty="0" smtClean="0"/>
            </a:br>
            <a:r>
              <a:rPr lang="en-US" sz="3200" dirty="0"/>
              <a:t/>
            </a:r>
            <a:br>
              <a:rPr lang="en-US" sz="3200" dirty="0"/>
            </a:br>
            <a:r>
              <a:rPr lang="en-US" sz="3200" dirty="0" smtClean="0"/>
              <a:t>MOST OF THIS LINE OF CASES EXPLAINABLE BY PERIOD FROM 1960 – 1973 WHEN SUBSTANTIVE DUE PROCESS DISFAVORED.  USSC CREATED A </a:t>
            </a:r>
            <a:r>
              <a:rPr lang="en-US" sz="3200" dirty="0" smtClean="0">
                <a:solidFill>
                  <a:srgbClr val="7030A0"/>
                </a:solidFill>
              </a:rPr>
              <a:t>RIGHTS</a:t>
            </a:r>
            <a:r>
              <a:rPr lang="en-US" sz="3200" dirty="0" smtClean="0"/>
              <a:t> SUBSECTION OF EQUAL PROTECTION.  STILL VALID BUT NOT EXPANDED. </a:t>
            </a:r>
            <a:br>
              <a:rPr lang="en-US" sz="3200" dirty="0" smtClean="0"/>
            </a:br>
            <a:r>
              <a:rPr lang="en-US" sz="3200" dirty="0"/>
              <a:t/>
            </a:r>
            <a:br>
              <a:rPr lang="en-US" sz="3200" dirty="0"/>
            </a:br>
            <a:r>
              <a:rPr lang="en-US" sz="3200" dirty="0" smtClean="0"/>
              <a:t>1</a:t>
            </a:r>
            <a:r>
              <a:rPr lang="en-US" sz="3200" dirty="0" smtClean="0">
                <a:solidFill>
                  <a:srgbClr val="FF0000"/>
                </a:solidFill>
              </a:rPr>
              <a:t>.  VOTING AND ACCESS TO BALLOTS</a:t>
            </a:r>
            <a:br>
              <a:rPr lang="en-US" sz="3200" dirty="0" smtClean="0">
                <a:solidFill>
                  <a:srgbClr val="FF0000"/>
                </a:solidFill>
              </a:rPr>
            </a:br>
            <a:r>
              <a:rPr lang="en-US" sz="3200" dirty="0">
                <a:solidFill>
                  <a:srgbClr val="FF0000"/>
                </a:solidFill>
              </a:rPr>
              <a:t/>
            </a:r>
            <a:br>
              <a:rPr lang="en-US" sz="3200" dirty="0">
                <a:solidFill>
                  <a:srgbClr val="FF0000"/>
                </a:solidFill>
              </a:rPr>
            </a:br>
            <a:r>
              <a:rPr lang="en-US" sz="3200" dirty="0" smtClean="0">
                <a:solidFill>
                  <a:schemeClr val="tx1">
                    <a:lumMod val="95000"/>
                    <a:lumOff val="5000"/>
                  </a:schemeClr>
                </a:solidFill>
              </a:rPr>
              <a:t>HARPER v VIRGINIA BD OF ELECTIONS (1966 – </a:t>
            </a:r>
            <a:r>
              <a:rPr lang="en-US" sz="3200" dirty="0" smtClean="0">
                <a:solidFill>
                  <a:srgbClr val="FF0000"/>
                </a:solidFill>
              </a:rPr>
              <a:t>655</a:t>
            </a:r>
            <a:r>
              <a:rPr lang="en-US" sz="3200" dirty="0" smtClean="0">
                <a:solidFill>
                  <a:schemeClr val="tx1">
                    <a:lumMod val="95000"/>
                    <a:lumOff val="5000"/>
                  </a:schemeClr>
                </a:solidFill>
              </a:rPr>
              <a:t>)   INVALIDATED </a:t>
            </a:r>
            <a:r>
              <a:rPr lang="en-US" sz="3200" dirty="0" smtClean="0">
                <a:solidFill>
                  <a:srgbClr val="7030A0"/>
                </a:solidFill>
              </a:rPr>
              <a:t>POLL TAX </a:t>
            </a:r>
            <a:r>
              <a:rPr lang="en-US" sz="3200" dirty="0" smtClean="0">
                <a:solidFill>
                  <a:schemeClr val="tx1">
                    <a:lumMod val="95000"/>
                    <a:lumOff val="5000"/>
                  </a:schemeClr>
                </a:solidFill>
              </a:rPr>
              <a:t>– VOTING = FUNDAMENTAL POLITICAL RIGHT.  WEALTH IRRELEVANT IN VOTING INTELLIGENTLY.</a:t>
            </a:r>
            <a:endParaRPr lang="en-US" sz="3200" dirty="0">
              <a:solidFill>
                <a:srgbClr val="FF0000"/>
              </a:solidFill>
            </a:endParaRPr>
          </a:p>
        </p:txBody>
      </p:sp>
    </p:spTree>
    <p:extLst>
      <p:ext uri="{BB962C8B-B14F-4D97-AF65-F5344CB8AC3E}">
        <p14:creationId xmlns:p14="http://schemas.microsoft.com/office/powerpoint/2010/main" val="3851880468"/>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t>KRAMER v UNION FREE SCHOOL DISTRICT (1969 – </a:t>
            </a:r>
            <a:r>
              <a:rPr lang="en-US" sz="3200" dirty="0" smtClean="0">
                <a:solidFill>
                  <a:srgbClr val="FF0000"/>
                </a:solidFill>
              </a:rPr>
              <a:t>656</a:t>
            </a:r>
            <a:r>
              <a:rPr lang="en-US" sz="3200" dirty="0" smtClean="0">
                <a:solidFill>
                  <a:schemeClr val="tx1">
                    <a:lumMod val="95000"/>
                    <a:lumOff val="5000"/>
                  </a:schemeClr>
                </a:solidFill>
              </a:rPr>
              <a:t>).  INVALIDATED LAW ONLY VOTE IN SCHOOL ELECTIONS IF OWNED TAXABLE REAL PROPERTY OR KIDS IN SCHOOL.</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a:t>
            </a:r>
            <a:r>
              <a:rPr lang="en-US" sz="3200" dirty="0" smtClean="0">
                <a:solidFill>
                  <a:srgbClr val="FF0000"/>
                </a:solidFill>
              </a:rPr>
              <a:t>ACCESS TO COURTS </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GRIFFEN v ILLINOIS (1956 – </a:t>
            </a:r>
            <a:r>
              <a:rPr lang="en-US" sz="3200" dirty="0" smtClean="0">
                <a:solidFill>
                  <a:srgbClr val="FF0000"/>
                </a:solidFill>
              </a:rPr>
              <a:t>670</a:t>
            </a:r>
            <a:r>
              <a:rPr lang="en-US" sz="3200" dirty="0" smtClean="0">
                <a:solidFill>
                  <a:schemeClr val="tx1">
                    <a:lumMod val="95000"/>
                    <a:lumOff val="5000"/>
                  </a:schemeClr>
                </a:solidFill>
              </a:rPr>
              <a:t>)  ILLINOIS REQUIRED TRANSCRIPTS ON APPEAL OF CRIMINAL CONVICTION BUT WOULDN’T PAY FOR THEM. NO $$$, NO APPEAL.  INVALID – STATE MUST PAY IF REQUIRE.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DOUGLAS v CALIFORNIA (1963 – </a:t>
            </a:r>
            <a:r>
              <a:rPr lang="en-US" sz="3200" dirty="0" smtClean="0">
                <a:solidFill>
                  <a:srgbClr val="FF0000"/>
                </a:solidFill>
              </a:rPr>
              <a:t>671</a:t>
            </a:r>
            <a:r>
              <a:rPr lang="en-US" sz="3200" dirty="0" smtClean="0">
                <a:solidFill>
                  <a:schemeClr val="tx1">
                    <a:lumMod val="95000"/>
                    <a:lumOff val="5000"/>
                  </a:schemeClr>
                </a:solidFill>
              </a:rPr>
              <a:t>) – STATE MUST PAY FOR ATTORNEY ON FIRST APPEAL AS OF RIGHT IN CRIMINAL CONTEXT.</a:t>
            </a:r>
            <a:endParaRPr lang="en-US" sz="3200" dirty="0">
              <a:solidFill>
                <a:srgbClr val="FF0000"/>
              </a:solidFill>
            </a:endParaRPr>
          </a:p>
        </p:txBody>
      </p:sp>
    </p:spTree>
    <p:extLst>
      <p:ext uri="{BB962C8B-B14F-4D97-AF65-F5344CB8AC3E}">
        <p14:creationId xmlns:p14="http://schemas.microsoft.com/office/powerpoint/2010/main" val="362526989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chor="t">
            <a:normAutofit fontScale="90000"/>
          </a:bodyPr>
          <a:lstStyle/>
          <a:p>
            <a:pPr algn="l"/>
            <a:r>
              <a:rPr lang="en-US" sz="3200" dirty="0" smtClean="0"/>
              <a:t>BODDIE v CONN (1971 – </a:t>
            </a:r>
            <a:r>
              <a:rPr lang="en-US" sz="3200" dirty="0" smtClean="0">
                <a:solidFill>
                  <a:srgbClr val="FF0000"/>
                </a:solidFill>
              </a:rPr>
              <a:t>674</a:t>
            </a:r>
            <a:r>
              <a:rPr lang="en-US" sz="3200" dirty="0" smtClean="0">
                <a:solidFill>
                  <a:schemeClr val="tx1">
                    <a:lumMod val="95000"/>
                    <a:lumOff val="5000"/>
                  </a:schemeClr>
                </a:solidFill>
              </a:rPr>
              <a:t>)  STATE MUST GRANT TO DIVORCE EVEN IF CAN’T PAY THE $ 60 FILING FEE.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US v KRAS (1973 – </a:t>
            </a:r>
            <a:r>
              <a:rPr lang="en-US" sz="3200" dirty="0" smtClean="0">
                <a:solidFill>
                  <a:srgbClr val="FF0000"/>
                </a:solidFill>
              </a:rPr>
              <a:t>675</a:t>
            </a:r>
            <a:r>
              <a:rPr lang="en-US" sz="3200" dirty="0" smtClean="0">
                <a:solidFill>
                  <a:schemeClr val="tx1">
                    <a:lumMod val="95000"/>
                    <a:lumOff val="5000"/>
                  </a:schemeClr>
                </a:solidFill>
              </a:rPr>
              <a:t>)  STATE DOESN’T HAVE TO PAY BANKRUPTCY FEE.  MARRIAGE = FUNDAMENTAL.</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3</a:t>
            </a:r>
            <a:r>
              <a:rPr lang="en-US" sz="3200" dirty="0" smtClean="0">
                <a:solidFill>
                  <a:srgbClr val="FF0000"/>
                </a:solidFill>
              </a:rPr>
              <a:t>.  RIGHT TO TRAVEL</a:t>
            </a:r>
            <a:br>
              <a:rPr lang="en-US" sz="3200" dirty="0" smtClean="0">
                <a:solidFill>
                  <a:srgbClr val="FF0000"/>
                </a:solidFill>
              </a:rPr>
            </a:br>
            <a:r>
              <a:rPr lang="en-US" sz="3200" dirty="0">
                <a:solidFill>
                  <a:srgbClr val="FF0000"/>
                </a:solidFill>
              </a:rPr>
              <a:t/>
            </a:r>
            <a:br>
              <a:rPr lang="en-US" sz="3200" dirty="0">
                <a:solidFill>
                  <a:srgbClr val="FF0000"/>
                </a:solidFill>
              </a:rPr>
            </a:br>
            <a:r>
              <a:rPr lang="en-US" sz="3200" dirty="0" smtClean="0">
                <a:solidFill>
                  <a:schemeClr val="tx1">
                    <a:lumMod val="95000"/>
                    <a:lumOff val="5000"/>
                  </a:schemeClr>
                </a:solidFill>
              </a:rPr>
              <a:t>SHAPIRO v THOMPSON (1969 – </a:t>
            </a:r>
            <a:r>
              <a:rPr lang="en-US" sz="3200" dirty="0" smtClean="0">
                <a:solidFill>
                  <a:srgbClr val="FF0000"/>
                </a:solidFill>
              </a:rPr>
              <a:t>360</a:t>
            </a:r>
            <a:r>
              <a:rPr lang="en-US" sz="3200" dirty="0" smtClean="0">
                <a:solidFill>
                  <a:schemeClr val="tx1">
                    <a:lumMod val="95000"/>
                    <a:lumOff val="5000"/>
                  </a:schemeClr>
                </a:solidFill>
              </a:rPr>
              <a:t>)  STATE DENIES WELFARE UNTIL RESIDENT FOR 1 YEAR.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2014 – THIS IS SAENZ v ROE AND 14</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AMENDMENT PRIVILEGES AND IMMUNITIES CLAUSE.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2014 – ALL 3 RIGHTSG NEVER OVERRULED.  VALID.</a:t>
            </a:r>
            <a:endParaRPr lang="en-US" sz="3200" dirty="0">
              <a:solidFill>
                <a:srgbClr val="FF0000"/>
              </a:solidFill>
            </a:endParaRPr>
          </a:p>
        </p:txBody>
      </p:sp>
    </p:spTree>
    <p:extLst>
      <p:ext uri="{BB962C8B-B14F-4D97-AF65-F5344CB8AC3E}">
        <p14:creationId xmlns:p14="http://schemas.microsoft.com/office/powerpoint/2010/main" val="789770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EVANS v NEWTON (1966 - </a:t>
            </a:r>
            <a:r>
              <a:rPr lang="en-US" sz="3200" dirty="0" smtClean="0">
                <a:solidFill>
                  <a:srgbClr val="FF0000"/>
                </a:solidFill>
              </a:rPr>
              <a:t>700</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PARK IN MACON – WILL OF SENATOR BACON IN 1911.  WHITES ONLY.  AFTER BROWN, CITY RESIGNS AS TRUSTEE AND PRIVATE TRUSTEES CONTINUE.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DOUGLAS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NO CHANGE IN MUNICIPAL MAINTENANCE AND CONTROL.</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PARK TRADITIONALLY SERVERS COMMUNITY – LIKE FIRE OR POLICE.  LIKE COMPANY TOWN, PREDOMINIATE CHARACTER AND PURPOSE = MUNI</a:t>
            </a:r>
            <a:endParaRPr lang="en-US" sz="3200"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705600"/>
          </a:xfrm>
        </p:spPr>
        <p:txBody>
          <a:bodyPr anchor="t">
            <a:normAutofit fontScale="90000"/>
          </a:bodyPr>
          <a:lstStyle/>
          <a:p>
            <a:pPr algn="l"/>
            <a:r>
              <a:rPr lang="en-US" dirty="0" smtClean="0"/>
              <a:t>MLB v SLJ (1996 – </a:t>
            </a:r>
            <a:r>
              <a:rPr lang="en-US" dirty="0" smtClean="0">
                <a:solidFill>
                  <a:srgbClr val="FF0000"/>
                </a:solidFill>
              </a:rPr>
              <a:t>676</a:t>
            </a:r>
            <a:r>
              <a:rPr lang="en-US" dirty="0" smtClean="0">
                <a:solidFill>
                  <a:schemeClr val="tx1">
                    <a:lumMod val="95000"/>
                    <a:lumOff val="5000"/>
                  </a:schemeClr>
                </a:solidFill>
              </a:rPr>
              <a:t>)</a:t>
            </a:r>
            <a:br>
              <a:rPr lang="en-US" dirty="0" smtClean="0">
                <a:solidFill>
                  <a:schemeClr val="tx1">
                    <a:lumMod val="95000"/>
                    <a:lumOff val="5000"/>
                  </a:schemeClr>
                </a:solidFill>
              </a:rPr>
            </a:br>
            <a:r>
              <a:rPr lang="en-US" dirty="0">
                <a:solidFill>
                  <a:schemeClr val="tx1">
                    <a:lumMod val="95000"/>
                    <a:lumOff val="5000"/>
                  </a:schemeClr>
                </a:solidFill>
              </a:rPr>
              <a:t/>
            </a:r>
            <a:br>
              <a:rPr lang="en-US" dirty="0">
                <a:solidFill>
                  <a:schemeClr val="tx1">
                    <a:lumMod val="95000"/>
                    <a:lumOff val="5000"/>
                  </a:schemeClr>
                </a:solidFill>
              </a:rPr>
            </a:br>
            <a:r>
              <a:rPr lang="en-US" dirty="0" smtClean="0">
                <a:solidFill>
                  <a:schemeClr val="tx1">
                    <a:lumMod val="95000"/>
                    <a:lumOff val="5000"/>
                  </a:schemeClr>
                </a:solidFill>
              </a:rPr>
              <a:t>MISSISSIPPI TERMINATED P’S PARENTAL RIGHTS FOREVER.  SHE WANTED TO APPEAL – STATE REQUIRED $ 2,357.36 IN FEES.  SHE IS INDIGENT.  STATE DISMISSED.</a:t>
            </a:r>
            <a:br>
              <a:rPr lang="en-US" dirty="0" smtClean="0">
                <a:solidFill>
                  <a:schemeClr val="tx1">
                    <a:lumMod val="95000"/>
                    <a:lumOff val="5000"/>
                  </a:schemeClr>
                </a:solidFill>
              </a:rPr>
            </a:br>
            <a:r>
              <a:rPr lang="en-US" dirty="0">
                <a:solidFill>
                  <a:schemeClr val="tx1">
                    <a:lumMod val="95000"/>
                    <a:lumOff val="5000"/>
                  </a:schemeClr>
                </a:solidFill>
              </a:rPr>
              <a:t/>
            </a:r>
            <a:br>
              <a:rPr lang="en-US" dirty="0">
                <a:solidFill>
                  <a:schemeClr val="tx1">
                    <a:lumMod val="95000"/>
                    <a:lumOff val="5000"/>
                  </a:schemeClr>
                </a:solidFill>
              </a:rPr>
            </a:br>
            <a:r>
              <a:rPr lang="en-US" dirty="0" smtClean="0">
                <a:solidFill>
                  <a:schemeClr val="tx1">
                    <a:lumMod val="95000"/>
                    <a:lumOff val="5000"/>
                  </a:schemeClr>
                </a:solidFill>
              </a:rPr>
              <a:t>GINSBURG</a:t>
            </a:r>
            <a:br>
              <a:rPr lang="en-US" dirty="0" smtClean="0">
                <a:solidFill>
                  <a:schemeClr val="tx1">
                    <a:lumMod val="95000"/>
                    <a:lumOff val="5000"/>
                  </a:schemeClr>
                </a:solidFill>
              </a:rPr>
            </a:br>
            <a:r>
              <a:rPr lang="en-US" dirty="0" smtClean="0">
                <a:solidFill>
                  <a:schemeClr val="tx1">
                    <a:lumMod val="95000"/>
                    <a:lumOff val="5000"/>
                  </a:schemeClr>
                </a:solidFill>
              </a:rPr>
              <a:t/>
            </a:r>
            <a:br>
              <a:rPr lang="en-US" dirty="0" smtClean="0">
                <a:solidFill>
                  <a:schemeClr val="tx1">
                    <a:lumMod val="95000"/>
                    <a:lumOff val="5000"/>
                  </a:schemeClr>
                </a:solidFill>
              </a:rPr>
            </a:br>
            <a:r>
              <a:rPr lang="en-US" dirty="0" smtClean="0">
                <a:solidFill>
                  <a:schemeClr val="tx1">
                    <a:lumMod val="95000"/>
                    <a:lumOff val="5000"/>
                  </a:schemeClr>
                </a:solidFill>
              </a:rPr>
              <a:t>1. GRIFFIN, DOUGLAS FOR CRIMINAL.</a:t>
            </a:r>
            <a:r>
              <a:rPr lang="en-US" dirty="0">
                <a:solidFill>
                  <a:schemeClr val="tx1">
                    <a:lumMod val="95000"/>
                    <a:lumOff val="5000"/>
                  </a:schemeClr>
                </a:solidFill>
              </a:rPr>
              <a:t/>
            </a:r>
            <a:br>
              <a:rPr lang="en-US" dirty="0">
                <a:solidFill>
                  <a:schemeClr val="tx1">
                    <a:lumMod val="95000"/>
                    <a:lumOff val="5000"/>
                  </a:schemeClr>
                </a:solidFill>
              </a:rPr>
            </a:br>
            <a:endParaRPr lang="en-US" dirty="0"/>
          </a:p>
        </p:txBody>
      </p:sp>
    </p:spTree>
    <p:extLst>
      <p:ext uri="{BB962C8B-B14F-4D97-AF65-F5344CB8AC3E}">
        <p14:creationId xmlns:p14="http://schemas.microsoft.com/office/powerpoint/2010/main" val="210794785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CIVIL TO DATE ONLY BODDIE.</a:t>
            </a:r>
            <a:br>
              <a:rPr lang="en-US" sz="3200" dirty="0" smtClean="0"/>
            </a:br>
            <a:r>
              <a:rPr lang="en-US" sz="3200" dirty="0"/>
              <a:t/>
            </a:r>
            <a:br>
              <a:rPr lang="en-US" sz="3200" dirty="0"/>
            </a:br>
            <a:r>
              <a:rPr lang="en-US" sz="3200" dirty="0" smtClean="0"/>
              <a:t>2.  HERE, CIVIL BUT CRIMINAL LIKE.  EQUAL PRO AND SUBST DP.  IMPORTANT INTEREST IRRETRIVEABLY DESTROYED.  NARROW EXCEPTION FOR HERE.  STATE MUST PAY.</a:t>
            </a:r>
            <a:br>
              <a:rPr lang="en-US" sz="3200" dirty="0" smtClean="0"/>
            </a:br>
            <a:r>
              <a:rPr lang="en-US" sz="3200" dirty="0"/>
              <a:t/>
            </a:r>
            <a:br>
              <a:rPr lang="en-US" sz="3200" dirty="0"/>
            </a:br>
            <a:r>
              <a:rPr lang="en-US" sz="3200" dirty="0" smtClean="0"/>
              <a:t>THOMAS +3 D</a:t>
            </a:r>
            <a:br>
              <a:rPr lang="en-US" sz="3200" dirty="0" smtClean="0"/>
            </a:br>
            <a:r>
              <a:rPr lang="en-US" sz="3200" dirty="0"/>
              <a:t/>
            </a:r>
            <a:br>
              <a:rPr lang="en-US" sz="3200" dirty="0"/>
            </a:br>
            <a:r>
              <a:rPr lang="en-US" sz="3200" dirty="0" smtClean="0"/>
              <a:t>OPEN THE DOOR FOR CIVIL.  SHOULD OVERRULE GRIFFIN.  STATE MAKES WEALTH DISTINCTIONS ALL THE TIME.</a:t>
            </a:r>
            <a:endParaRPr lang="en-US" sz="3200" dirty="0"/>
          </a:p>
        </p:txBody>
      </p:sp>
    </p:spTree>
    <p:extLst>
      <p:ext uri="{BB962C8B-B14F-4D97-AF65-F5344CB8AC3E}">
        <p14:creationId xmlns:p14="http://schemas.microsoft.com/office/powerpoint/2010/main" val="82404691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507162"/>
          </a:xfrm>
        </p:spPr>
        <p:txBody>
          <a:bodyPr anchor="t">
            <a:normAutofit/>
          </a:bodyPr>
          <a:lstStyle/>
          <a:p>
            <a:pPr algn="l"/>
            <a:r>
              <a:rPr lang="en-US" sz="3200" dirty="0" smtClean="0"/>
              <a:t>DANDRIDGE v WILLIAMS (1970 – </a:t>
            </a:r>
            <a:r>
              <a:rPr lang="en-US" sz="3200" dirty="0" smtClean="0">
                <a:solidFill>
                  <a:srgbClr val="FF0000"/>
                </a:solidFill>
              </a:rPr>
              <a:t>681</a:t>
            </a:r>
            <a:r>
              <a:rPr lang="en-US" sz="3200" dirty="0" smtClean="0">
                <a:solidFill>
                  <a:schemeClr val="tx1">
                    <a:lumMod val="95000"/>
                    <a:lumOff val="5000"/>
                  </a:schemeClr>
                </a:solidFill>
              </a:rPr>
              <a:t>)  WELFARE FAIRNESS IS NOT A FUNDAMENTAL RIGHT.  SOCIAL AND ECONOMIC = DEFERENCE.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LINDSEY v NORMET (1972 – </a:t>
            </a:r>
            <a:r>
              <a:rPr lang="en-US" sz="3200" dirty="0" smtClean="0">
                <a:solidFill>
                  <a:srgbClr val="FF0000"/>
                </a:solidFill>
              </a:rPr>
              <a:t>682</a:t>
            </a:r>
            <a:r>
              <a:rPr lang="en-US" sz="3200" dirty="0" smtClean="0">
                <a:solidFill>
                  <a:schemeClr val="tx1">
                    <a:lumMod val="95000"/>
                    <a:lumOff val="5000"/>
                  </a:schemeClr>
                </a:solidFill>
              </a:rPr>
              <a:t>)  HOUSING IS NOT A FUNDAMENTAL RIGHT.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SAN ANTONIO v RODRIGUEZ (1973 – </a:t>
            </a:r>
            <a:r>
              <a:rPr lang="en-US" sz="3200" dirty="0" smtClean="0">
                <a:solidFill>
                  <a:srgbClr val="FF0000"/>
                </a:solidFill>
              </a:rPr>
              <a:t>683</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TEXAS FUNDS SCHOOL DISTRICTS BASED ON PROPERTY TAX.  POOR P TAXED AT 1.05% = $26 PER PUPIL.  RICH AT .85% = $333 PER.  WITH FED AND STATE, $356 AND $594.</a:t>
            </a:r>
            <a:endParaRPr lang="en-US" sz="3200" dirty="0"/>
          </a:p>
        </p:txBody>
      </p:sp>
    </p:spTree>
    <p:extLst>
      <p:ext uri="{BB962C8B-B14F-4D97-AF65-F5344CB8AC3E}">
        <p14:creationId xmlns:p14="http://schemas.microsoft.com/office/powerpoint/2010/main" val="97031282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WHAT ARE P’S ARGUMENTS ?</a:t>
            </a:r>
            <a:br>
              <a:rPr lang="en-US" sz="3200" dirty="0" smtClean="0"/>
            </a:br>
            <a:r>
              <a:rPr lang="en-US" sz="3200" dirty="0"/>
              <a:t/>
            </a:r>
            <a:br>
              <a:rPr lang="en-US" sz="3200" dirty="0"/>
            </a:br>
            <a:r>
              <a:rPr lang="en-US" sz="3200" dirty="0" smtClean="0"/>
              <a:t>WHICH IS THE STRONGER ONE ?</a:t>
            </a:r>
            <a:br>
              <a:rPr lang="en-US" sz="3200" dirty="0" smtClean="0"/>
            </a:br>
            <a:r>
              <a:rPr lang="en-US" sz="3200" dirty="0"/>
              <a:t/>
            </a:r>
            <a:br>
              <a:rPr lang="en-US" sz="3200" dirty="0"/>
            </a:br>
            <a:r>
              <a:rPr lang="en-US" sz="3200" dirty="0" smtClean="0"/>
              <a:t>WHAT WOULD THE IMPLICATIONS BE IF P WON ?</a:t>
            </a:r>
            <a:br>
              <a:rPr lang="en-US" sz="3200" dirty="0" smtClean="0"/>
            </a:br>
            <a:r>
              <a:rPr lang="en-US" sz="3200" dirty="0"/>
              <a:t/>
            </a:r>
            <a:br>
              <a:rPr lang="en-US" sz="3200" dirty="0"/>
            </a:br>
            <a:r>
              <a:rPr lang="en-US" sz="3200" dirty="0" smtClean="0"/>
              <a:t>CAN YOU DEVISE A MORE EQUITABLE SYSTEM OF FUNDING PUBLIC SCHOOLS ?</a:t>
            </a:r>
            <a:endParaRPr lang="en-US" sz="3200" dirty="0"/>
          </a:p>
        </p:txBody>
      </p:sp>
    </p:spTree>
    <p:extLst>
      <p:ext uri="{BB962C8B-B14F-4D97-AF65-F5344CB8AC3E}">
        <p14:creationId xmlns:p14="http://schemas.microsoft.com/office/powerpoint/2010/main" val="72210510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solidFill>
                  <a:srgbClr val="FF0000"/>
                </a:solidFill>
              </a:rPr>
              <a:t>IS WEALTH A SUSPECT CLASS ?</a:t>
            </a:r>
            <a:br>
              <a:rPr lang="en-US" sz="3200" dirty="0" smtClean="0">
                <a:solidFill>
                  <a:srgbClr val="FF0000"/>
                </a:solidFill>
              </a:rPr>
            </a:br>
            <a:r>
              <a:rPr lang="en-US" sz="3200" dirty="0">
                <a:solidFill>
                  <a:srgbClr val="FF0000"/>
                </a:solidFill>
              </a:rPr>
              <a:t/>
            </a:r>
            <a:br>
              <a:rPr lang="en-US" sz="3200" dirty="0">
                <a:solidFill>
                  <a:srgbClr val="FF0000"/>
                </a:solidFill>
              </a:rPr>
            </a:br>
            <a:r>
              <a:rPr lang="en-US" sz="3200" dirty="0" smtClean="0">
                <a:solidFill>
                  <a:schemeClr val="tx1">
                    <a:lumMod val="95000"/>
                    <a:lumOff val="5000"/>
                  </a:schemeClr>
                </a:solidFill>
              </a:rPr>
              <a:t>1.  </a:t>
            </a:r>
            <a:r>
              <a:rPr lang="en-US" sz="3200" dirty="0" smtClean="0">
                <a:solidFill>
                  <a:srgbClr val="FF0000"/>
                </a:solidFill>
              </a:rPr>
              <a:t>684</a:t>
            </a:r>
            <a:r>
              <a:rPr lang="en-US" sz="3200" dirty="0" smtClean="0">
                <a:solidFill>
                  <a:schemeClr val="tx1">
                    <a:lumMod val="95000"/>
                    <a:lumOff val="5000"/>
                  </a:schemeClr>
                </a:solidFill>
              </a:rPr>
              <a:t> – INDICIA OF SUSPECTNESS.  POOREST FAMILIES NOT NECESSARILY IN POOREST DISTRICTS.  NOT AN ABSOLUTE DEPRIVATION. </a:t>
            </a:r>
            <a:r>
              <a:rPr lang="en-US" sz="3200" dirty="0" smtClean="0">
                <a:solidFill>
                  <a:srgbClr val="FF0000"/>
                </a:solidFill>
              </a:rPr>
              <a:t>684 FN1 </a:t>
            </a:r>
            <a:r>
              <a:rPr lang="en-US" sz="3200" dirty="0" smtClean="0">
                <a:solidFill>
                  <a:schemeClr val="tx1">
                    <a:lumMod val="95000"/>
                    <a:lumOff val="5000"/>
                  </a:schemeClr>
                </a:solidFill>
              </a:rPr>
              <a:t>- DIFFERENT IF DEFINED CLASS BEING TOTALLY DENIES AN EDUCATION – DIFFERENT.  NO – PROPOSED CLASS IS AMORPHOUS AND ILL DEFINED.</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rgbClr val="FF0000"/>
                </a:solidFill>
              </a:rPr>
              <a:t>IS EDUCATION A FUNDAMENTAL RIGHT ?</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a:t>
            </a:r>
            <a:r>
              <a:rPr lang="en-US" sz="3200" dirty="0" smtClean="0">
                <a:solidFill>
                  <a:srgbClr val="FF0000"/>
                </a:solidFill>
              </a:rPr>
              <a:t>684- 685 </a:t>
            </a:r>
            <a:r>
              <a:rPr lang="en-US" sz="3200" dirty="0" smtClean="0">
                <a:solidFill>
                  <a:schemeClr val="tx1">
                    <a:lumMod val="95000"/>
                    <a:lumOff val="5000"/>
                  </a:schemeClr>
                </a:solidFill>
              </a:rPr>
              <a:t>– NOT IMPORTANCE OF SERVICE – IS IT IMPLICITLY OR EXPLICITLY FOUND IN CONSTITUTION ?</a:t>
            </a:r>
            <a:br>
              <a:rPr lang="en-US" sz="3200" dirty="0" smtClean="0">
                <a:solidFill>
                  <a:schemeClr val="tx1">
                    <a:lumMod val="95000"/>
                    <a:lumOff val="5000"/>
                  </a:schemeClr>
                </a:solidFill>
              </a:rPr>
            </a:br>
            <a:r>
              <a:rPr lang="en-US" sz="3200" dirty="0" smtClean="0">
                <a:solidFill>
                  <a:schemeClr val="tx1">
                    <a:lumMod val="95000"/>
                    <a:lumOff val="5000"/>
                  </a:schemeClr>
                </a:solidFill>
              </a:rPr>
              <a:t>P = FREE SPEECH AND VOTING.  NO – NOT EFFECTIVE SPEECH OR VOTING.DIFFERENT IF DENIED MINIMUM. </a:t>
            </a:r>
            <a:r>
              <a:rPr lang="en-US" sz="3200" dirty="0" smtClean="0">
                <a:solidFill>
                  <a:srgbClr val="FF0000"/>
                </a:solidFill>
              </a:rPr>
              <a:t/>
            </a:r>
            <a:br>
              <a:rPr lang="en-US" sz="3200" dirty="0" smtClean="0">
                <a:solidFill>
                  <a:srgbClr val="FF0000"/>
                </a:solidFill>
              </a:rPr>
            </a:br>
            <a:r>
              <a:rPr lang="en-US" sz="3200" dirty="0">
                <a:solidFill>
                  <a:srgbClr val="FF0000"/>
                </a:solidFill>
              </a:rPr>
              <a:t/>
            </a:r>
            <a:br>
              <a:rPr lang="en-US" sz="3200" dirty="0">
                <a:solidFill>
                  <a:srgbClr val="FF0000"/>
                </a:solidFill>
              </a:rPr>
            </a:br>
            <a:endParaRPr lang="en-US" sz="3200" dirty="0">
              <a:solidFill>
                <a:srgbClr val="FF0000"/>
              </a:solidFill>
            </a:endParaRPr>
          </a:p>
        </p:txBody>
      </p:sp>
    </p:spTree>
    <p:extLst>
      <p:ext uri="{BB962C8B-B14F-4D97-AF65-F5344CB8AC3E}">
        <p14:creationId xmlns:p14="http://schemas.microsoft.com/office/powerpoint/2010/main" val="367941960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705600"/>
          </a:xfrm>
        </p:spPr>
        <p:txBody>
          <a:bodyPr anchor="t">
            <a:normAutofit fontScale="90000"/>
          </a:bodyPr>
          <a:lstStyle/>
          <a:p>
            <a:pPr algn="l"/>
            <a:r>
              <a:rPr lang="en-US" sz="3200" dirty="0" smtClean="0"/>
              <a:t>2.  LEGITMATE/RATIONAL RELATION.  </a:t>
            </a:r>
            <a:r>
              <a:rPr lang="en-US" sz="3200" dirty="0" smtClean="0">
                <a:solidFill>
                  <a:srgbClr val="FF0000"/>
                </a:solidFill>
              </a:rPr>
              <a:t>684 </a:t>
            </a:r>
            <a:r>
              <a:rPr lang="en-US" sz="3200" dirty="0" smtClean="0">
                <a:solidFill>
                  <a:schemeClr val="tx1">
                    <a:lumMod val="95000"/>
                    <a:lumOff val="5000"/>
                  </a:schemeClr>
                </a:solidFill>
              </a:rPr>
              <a:t> - QUOTE.  EXISTENCE OF SOME INEQUALTIY NOT BASIS FOR INVALIDATING.  NOT COMPELLING TEST HERE.  A MESS IF WE OVERTURN.</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WHITE D</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PART OF THE PROBLEM IS THAT TEXAS LIMITS % OF TAX – POOR DISTRICT CAN’T TAX ITSELF MORE EVEN IF IT WANTED TO DO SO. MAX HERE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MARSHALL D   </a:t>
            </a:r>
            <a:r>
              <a:rPr lang="en-US" sz="3200" dirty="0" smtClean="0">
                <a:solidFill>
                  <a:srgbClr val="7030A0"/>
                </a:solidFill>
              </a:rPr>
              <a:t>IMPORTANT</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FUNDAMENTAL CLEARLY NOT LIMITED TO FOUND IN CONSTITUTION.  </a:t>
            </a:r>
            <a:r>
              <a:rPr lang="en-US" sz="3200" dirty="0" smtClean="0">
                <a:solidFill>
                  <a:srgbClr val="FF0000"/>
                </a:solidFill>
              </a:rPr>
              <a:t>688 - </a:t>
            </a:r>
            <a:r>
              <a:rPr lang="en-US" sz="3200" dirty="0" smtClean="0">
                <a:solidFill>
                  <a:schemeClr val="tx1">
                    <a:lumMod val="95000"/>
                    <a:lumOff val="5000"/>
                  </a:schemeClr>
                </a:solidFill>
              </a:rPr>
              <a:t>SPECTRUM QUOTE</a:t>
            </a:r>
            <a:endParaRPr lang="en-US" sz="3200" dirty="0"/>
          </a:p>
        </p:txBody>
      </p:sp>
    </p:spTree>
    <p:extLst>
      <p:ext uri="{BB962C8B-B14F-4D97-AF65-F5344CB8AC3E}">
        <p14:creationId xmlns:p14="http://schemas.microsoft.com/office/powerpoint/2010/main" val="211535153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2.  </a:t>
            </a:r>
            <a:r>
              <a:rPr lang="en-US" sz="3200" dirty="0" smtClean="0">
                <a:solidFill>
                  <a:srgbClr val="FF0000"/>
                </a:solidFill>
              </a:rPr>
              <a:t>688 AND 688 FN 1</a:t>
            </a:r>
            <a:r>
              <a:rPr lang="en-US" sz="3200" dirty="0" smtClean="0">
                <a:solidFill>
                  <a:schemeClr val="tx1">
                    <a:lumMod val="95000"/>
                    <a:lumOff val="5000"/>
                  </a:schemeClr>
                </a:solidFill>
              </a:rPr>
              <a:t> – CLOSE TO FREE SPEECH AND VOTE.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3.  CREATES INTERMEDIATE SCRUTINY.  BALANCING.</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PLYLER v DOE (1982 – </a:t>
            </a:r>
            <a:r>
              <a:rPr lang="en-US" sz="3200" dirty="0" smtClean="0">
                <a:solidFill>
                  <a:srgbClr val="FF0000"/>
                </a:solidFill>
              </a:rPr>
              <a:t>690</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TEXAS STATUTE WITHHOLD SCHOOL DISTRICT FUNDS FOR EDUCATING CHILDREN NOT LEGALLY ADMITTED INTO US.  ALSO AUTHORIZED DISTRICT TO DENY ENROLLMENT TO SUCH CHILDREN.  P = MEXICAN ORIGIN, CAN’T PROVE LEGAL ENTRY.</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endParaRPr lang="en-US" sz="3200" dirty="0"/>
          </a:p>
        </p:txBody>
      </p:sp>
    </p:spTree>
    <p:extLst>
      <p:ext uri="{BB962C8B-B14F-4D97-AF65-F5344CB8AC3E}">
        <p14:creationId xmlns:p14="http://schemas.microsoft.com/office/powerpoint/2010/main" val="10746895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t>BRENNAN</a:t>
            </a:r>
            <a:br>
              <a:rPr lang="en-US" sz="3200" dirty="0" smtClean="0"/>
            </a:br>
            <a:r>
              <a:rPr lang="en-US" sz="3200" dirty="0"/>
              <a:t/>
            </a:r>
            <a:br>
              <a:rPr lang="en-US" sz="3200" dirty="0"/>
            </a:br>
            <a:r>
              <a:rPr lang="en-US" sz="3200" dirty="0" smtClean="0"/>
              <a:t>1.  EQUAL PROTECTION APPLIES TO ANYONE WITHIN JURISDICTION.  TEXAS – ILLEGALS AREN’T REALLY HERE.  NO – ANY PERSON PHYSICALLY IN US GETS DP AND EP – DON’T ASK HOW HERE.</a:t>
            </a:r>
            <a:br>
              <a:rPr lang="en-US" sz="3200" dirty="0" smtClean="0"/>
            </a:br>
            <a:r>
              <a:rPr lang="en-US" sz="3200" dirty="0"/>
              <a:t/>
            </a:r>
            <a:br>
              <a:rPr lang="en-US" sz="3200" dirty="0"/>
            </a:br>
            <a:r>
              <a:rPr lang="en-US" sz="3200" dirty="0" smtClean="0"/>
              <a:t>2.  INDICIA OF SUSPECTNESS: (EDITED OUT)</a:t>
            </a:r>
            <a:br>
              <a:rPr lang="en-US" sz="3200" dirty="0" smtClean="0"/>
            </a:br>
            <a:r>
              <a:rPr lang="en-US" sz="3200" dirty="0" smtClean="0"/>
              <a:t>   A.  CLASSIFICATION REFLECTS DEEP SEATED</a:t>
            </a:r>
            <a:br>
              <a:rPr lang="en-US" sz="3200" dirty="0" smtClean="0"/>
            </a:br>
            <a:r>
              <a:rPr lang="en-US" sz="3200" dirty="0"/>
              <a:t> </a:t>
            </a:r>
            <a:r>
              <a:rPr lang="en-US" sz="3200" dirty="0" smtClean="0"/>
              <a:t>        PREJUDICE</a:t>
            </a:r>
            <a:br>
              <a:rPr lang="en-US" sz="3200" dirty="0" smtClean="0"/>
            </a:br>
            <a:r>
              <a:rPr lang="en-US" sz="3200" dirty="0"/>
              <a:t> </a:t>
            </a:r>
            <a:r>
              <a:rPr lang="en-US" sz="3200" dirty="0" smtClean="0"/>
              <a:t>  B.  IRRELEVANT TO PROPER GOALS</a:t>
            </a:r>
            <a:br>
              <a:rPr lang="en-US" sz="3200" dirty="0" smtClean="0"/>
            </a:br>
            <a:r>
              <a:rPr lang="en-US" sz="3200" dirty="0"/>
              <a:t> </a:t>
            </a:r>
            <a:r>
              <a:rPr lang="en-US" sz="3200" dirty="0" smtClean="0"/>
              <a:t>  C.  GROUP HISTORICALLY POLITICALLY POWERLESS</a:t>
            </a:r>
            <a:br>
              <a:rPr lang="en-US" sz="3200" dirty="0" smtClean="0"/>
            </a:br>
            <a:r>
              <a:rPr lang="en-US" sz="3200" dirty="0"/>
              <a:t> </a:t>
            </a:r>
            <a:r>
              <a:rPr lang="en-US" sz="3200" dirty="0" smtClean="0"/>
              <a:t>        COMMAND JUDICIAL PROTECTION FROM MAJ.</a:t>
            </a:r>
            <a:br>
              <a:rPr lang="en-US" sz="3200" dirty="0" smtClean="0"/>
            </a:br>
            <a:r>
              <a:rPr lang="en-US" sz="3200" dirty="0" smtClean="0">
                <a:solidFill>
                  <a:srgbClr val="FF0000"/>
                </a:solidFill>
              </a:rPr>
              <a:t>690 – FN 1 </a:t>
            </a:r>
            <a:r>
              <a:rPr lang="en-US" sz="3200" dirty="0" smtClean="0">
                <a:solidFill>
                  <a:schemeClr val="tx1">
                    <a:lumMod val="95000"/>
                    <a:lumOff val="5000"/>
                  </a:schemeClr>
                </a:solidFill>
              </a:rPr>
              <a:t>- CAN’T BE VOLUNTARY – CAN’T JOIN SUSPECT CLASS.</a:t>
            </a:r>
            <a:r>
              <a:rPr lang="en-US" sz="3200" dirty="0"/>
              <a:t/>
            </a:r>
            <a:br>
              <a:rPr lang="en-US" sz="3200" dirty="0"/>
            </a:br>
            <a:endParaRPr lang="en-US" sz="3200" dirty="0"/>
          </a:p>
        </p:txBody>
      </p:sp>
    </p:spTree>
    <p:extLst>
      <p:ext uri="{BB962C8B-B14F-4D97-AF65-F5344CB8AC3E}">
        <p14:creationId xmlns:p14="http://schemas.microsoft.com/office/powerpoint/2010/main" val="219053530"/>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3.  NOT SUSPECT HERE – PARENTS CHOSE ILLEGAL ENTRY.  BUT LESS FORCE ON CHILDREN – NO REAL CHOICE.</a:t>
            </a:r>
            <a:br>
              <a:rPr lang="en-US" sz="3200" dirty="0" smtClean="0"/>
            </a:br>
            <a:r>
              <a:rPr lang="en-US" sz="3200" dirty="0"/>
              <a:t/>
            </a:r>
            <a:br>
              <a:rPr lang="en-US" sz="3200" dirty="0"/>
            </a:br>
            <a:r>
              <a:rPr lang="en-US" sz="3200" dirty="0" smtClean="0"/>
              <a:t>4. </a:t>
            </a:r>
            <a:r>
              <a:rPr lang="en-US" sz="3200" dirty="0" smtClean="0">
                <a:solidFill>
                  <a:srgbClr val="FF0000"/>
                </a:solidFill>
              </a:rPr>
              <a:t>690 </a:t>
            </a:r>
            <a:r>
              <a:rPr lang="en-US" sz="3200" dirty="0" smtClean="0">
                <a:solidFill>
                  <a:schemeClr val="tx1">
                    <a:lumMod val="95000"/>
                    <a:lumOff val="5000"/>
                  </a:schemeClr>
                </a:solidFill>
              </a:rPr>
              <a:t>– PERMANENT SUBCLASS.  </a:t>
            </a:r>
            <a:r>
              <a:rPr lang="en-US" sz="3200" dirty="0" smtClean="0">
                <a:solidFill>
                  <a:srgbClr val="FF0000"/>
                </a:solidFill>
              </a:rPr>
              <a:t>691 </a:t>
            </a:r>
            <a:r>
              <a:rPr lang="en-US" sz="3200" dirty="0" smtClean="0">
                <a:solidFill>
                  <a:schemeClr val="tx1">
                    <a:lumMod val="95000"/>
                    <a:lumOff val="5000"/>
                  </a:schemeClr>
                </a:solidFill>
              </a:rPr>
              <a:t>- QUOTE – SUBSTANTIAL GOAL.   INTERMEDIATE SCRUTINY.</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BLACKMUN C</a:t>
            </a:r>
            <a:br>
              <a:rPr lang="en-US" sz="3200" dirty="0" smtClean="0">
                <a:solidFill>
                  <a:schemeClr val="tx1">
                    <a:lumMod val="95000"/>
                    <a:lumOff val="5000"/>
                  </a:schemeClr>
                </a:solidFill>
              </a:rPr>
            </a:br>
            <a:r>
              <a:rPr lang="en-US" sz="3200" dirty="0">
                <a:solidFill>
                  <a:schemeClr val="tx1">
                    <a:lumMod val="95000"/>
                    <a:lumOff val="5000"/>
                  </a:schemeClr>
                </a:solidFill>
              </a:rPr>
              <a:t> </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COMPLETE DENIAL</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POWELL C</a:t>
            </a:r>
            <a:br>
              <a:rPr lang="en-US" sz="3200" dirty="0" smtClean="0">
                <a:solidFill>
                  <a:schemeClr val="tx1">
                    <a:lumMod val="95000"/>
                    <a:lumOff val="5000"/>
                  </a:schemeClr>
                </a:solidFill>
              </a:rPr>
            </a:br>
            <a:r>
              <a:rPr lang="en-US" sz="3200" dirty="0" smtClean="0">
                <a:solidFill>
                  <a:schemeClr val="tx1">
                    <a:lumMod val="95000"/>
                    <a:lumOff val="5000"/>
                  </a:schemeClr>
                </a:solidFill>
              </a:rPr>
              <a:t>INTEMEDIATE GOOD.  SUBCLASS OF ILLITERATES MAY NOT BE EVEN LEGITMATE/RR.</a:t>
            </a:r>
            <a:endParaRPr lang="en-US" sz="3200" dirty="0"/>
          </a:p>
        </p:txBody>
      </p:sp>
    </p:spTree>
    <p:extLst>
      <p:ext uri="{BB962C8B-B14F-4D97-AF65-F5344CB8AC3E}">
        <p14:creationId xmlns:p14="http://schemas.microsoft.com/office/powerpoint/2010/main" val="3868004882"/>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BURGER + 3 D</a:t>
            </a:r>
            <a:br>
              <a:rPr lang="en-US" sz="3200" dirty="0" smtClean="0"/>
            </a:br>
            <a:r>
              <a:rPr lang="en-US" sz="3200" dirty="0"/>
              <a:t/>
            </a:r>
            <a:br>
              <a:rPr lang="en-US" sz="3200" dirty="0"/>
            </a:br>
            <a:r>
              <a:rPr lang="en-US" sz="3200" dirty="0" smtClean="0"/>
              <a:t>1.  </a:t>
            </a:r>
            <a:r>
              <a:rPr lang="en-US" sz="3200" dirty="0" smtClean="0">
                <a:solidFill>
                  <a:srgbClr val="FF0000"/>
                </a:solidFill>
              </a:rPr>
              <a:t>692 - </a:t>
            </a:r>
            <a:r>
              <a:rPr lang="en-US" sz="3200" dirty="0" smtClean="0">
                <a:solidFill>
                  <a:schemeClr val="tx1">
                    <a:lumMod val="95000"/>
                    <a:lumOff val="5000"/>
                  </a:schemeClr>
                </a:solidFill>
              </a:rPr>
              <a:t>QUOTE.  NOT TO PROVIDE LEADERSHIP WHEN POLITICAL PROCESS IS “SLOW”.  SOUND POLICY REASONS AGAINST DOESN’T MEAN UNCONSTITUTIONAL.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LEGIT/RR.  CAN LIMIT FINITE RESOURCES TO LEGAL. NOT IRRATIONAL.</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3.  </a:t>
            </a:r>
            <a:r>
              <a:rPr lang="en-US" sz="3200" smtClean="0">
                <a:solidFill>
                  <a:schemeClr val="tx1">
                    <a:lumMod val="95000"/>
                    <a:lumOff val="5000"/>
                  </a:schemeClr>
                </a:solidFill>
              </a:rPr>
              <a:t>DON’T LIKE QUASI-SUSPECT.</a:t>
            </a:r>
            <a:endParaRPr lang="en-US" sz="3200" dirty="0"/>
          </a:p>
        </p:txBody>
      </p:sp>
    </p:spTree>
    <p:extLst>
      <p:ext uri="{BB962C8B-B14F-4D97-AF65-F5344CB8AC3E}">
        <p14:creationId xmlns:p14="http://schemas.microsoft.com/office/powerpoint/2010/main" val="1284763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AMALGAMATED FOOD UNION v LOGAN VALLEY (1968 - </a:t>
            </a:r>
            <a:r>
              <a:rPr lang="en-US" sz="3200" dirty="0" smtClean="0">
                <a:solidFill>
                  <a:srgbClr val="FF0000"/>
                </a:solidFill>
              </a:rPr>
              <a:t>700</a:t>
            </a:r>
            <a:r>
              <a:rPr lang="en-US" sz="3200" dirty="0" smtClean="0">
                <a:solidFill>
                  <a:schemeClr val="bg2">
                    <a:lumMod val="10000"/>
                  </a:schemeClr>
                </a:solidFill>
              </a:rPr>
              <a:t>)  </a:t>
            </a:r>
            <a:br>
              <a:rPr lang="en-US" sz="3200" dirty="0" smtClean="0">
                <a:solidFill>
                  <a:schemeClr val="bg2">
                    <a:lumMod val="10000"/>
                  </a:schemeClr>
                </a:solidFill>
              </a:rPr>
            </a:br>
            <a:r>
              <a:rPr lang="en-US" sz="3200" dirty="0" smtClean="0">
                <a:solidFill>
                  <a:schemeClr val="bg2">
                    <a:lumMod val="10000"/>
                  </a:schemeClr>
                </a:solidFill>
              </a:rPr>
              <a:t/>
            </a:r>
            <a:br>
              <a:rPr lang="en-US" sz="3200" dirty="0" smtClean="0">
                <a:solidFill>
                  <a:schemeClr val="bg2">
                    <a:lumMod val="10000"/>
                  </a:schemeClr>
                </a:solidFill>
              </a:rPr>
            </a:br>
            <a:r>
              <a:rPr lang="en-US" sz="3200" dirty="0" smtClean="0">
                <a:solidFill>
                  <a:schemeClr val="bg2">
                    <a:lumMod val="10000"/>
                  </a:schemeClr>
                </a:solidFill>
              </a:rPr>
              <a:t>PRIVATELY OWNED MALL IS A STATE ACTOR FOR PICKETING PURPOSES (FIRST AMENDMENT).</a:t>
            </a:r>
            <a:br>
              <a:rPr lang="en-US" sz="3200" dirty="0" smtClean="0">
                <a:solidFill>
                  <a:schemeClr val="bg2">
                    <a:lumMod val="10000"/>
                  </a:schemeClr>
                </a:solidFill>
              </a:rPr>
            </a:br>
            <a:r>
              <a:rPr lang="en-US" sz="3200" dirty="0" smtClean="0">
                <a:solidFill>
                  <a:schemeClr val="bg2">
                    <a:lumMod val="10000"/>
                  </a:schemeClr>
                </a:solidFill>
              </a:rPr>
              <a:t/>
            </a:r>
            <a:br>
              <a:rPr lang="en-US" sz="3200" dirty="0" smtClean="0">
                <a:solidFill>
                  <a:schemeClr val="bg2">
                    <a:lumMod val="10000"/>
                  </a:schemeClr>
                </a:solidFill>
              </a:rPr>
            </a:br>
            <a:r>
              <a:rPr lang="en-US" sz="3200" dirty="0" smtClean="0">
                <a:solidFill>
                  <a:srgbClr val="0070C0"/>
                </a:solidFill>
              </a:rPr>
              <a:t>A CHANGE OF DIRECTION </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JACKSON v METROPOLITAN EDISON (1974 - </a:t>
            </a:r>
            <a:r>
              <a:rPr lang="en-US" sz="3200" dirty="0" smtClean="0">
                <a:solidFill>
                  <a:srgbClr val="FF0000"/>
                </a:solidFill>
              </a:rPr>
              <a:t>702</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PRIVATE UTILITY LICENSED AND REGULATED BY STATE.  CUT OFF POWER FOR NON PAYMENT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0070C0"/>
                </a:solidFill>
              </a:rPr>
              <a:t>ARGUMENT FOR MRS. JACKSON ?</a:t>
            </a:r>
            <a:endParaRPr lang="en-US" sz="3200" dirty="0">
              <a:solidFill>
                <a:srgbClr val="0070C0"/>
              </a:solidFill>
            </a:endParaRP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477000"/>
          </a:xfrm>
        </p:spPr>
        <p:txBody>
          <a:bodyPr anchor="t">
            <a:normAutofit fontScale="90000"/>
          </a:bodyPr>
          <a:lstStyle/>
          <a:p>
            <a:pPr algn="l"/>
            <a:r>
              <a:rPr lang="en-US" sz="3200" dirty="0" smtClean="0"/>
              <a:t>CONGRESSIONAL POWER TO INTERPRET THE 14</a:t>
            </a:r>
            <a:r>
              <a:rPr lang="en-US" sz="3200" baseline="30000" dirty="0" smtClean="0"/>
              <a:t>TH</a:t>
            </a:r>
            <a:r>
              <a:rPr lang="en-US" sz="3200" dirty="0" smtClean="0"/>
              <a:t> AMENDMENT</a:t>
            </a:r>
            <a:br>
              <a:rPr lang="en-US" sz="3200" dirty="0" smtClean="0"/>
            </a:br>
            <a:r>
              <a:rPr lang="en-US" sz="3200" dirty="0"/>
              <a:t/>
            </a:r>
            <a:br>
              <a:rPr lang="en-US" sz="3200" dirty="0"/>
            </a:br>
            <a:r>
              <a:rPr lang="en-US" sz="3200" dirty="0" smtClean="0"/>
              <a:t>CITY OF BOERNE v FLORES (1997 – </a:t>
            </a:r>
            <a:r>
              <a:rPr lang="en-US" sz="3200" dirty="0" smtClean="0">
                <a:solidFill>
                  <a:srgbClr val="FF0000"/>
                </a:solidFill>
              </a:rPr>
              <a:t>738</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RFRA LEGISLATIVELY OVERRULED USSC CASE OREGON v SMITH II.  RESTORE COMPELLING TEST FOR NEUTRAL LAW WHICH INCIDENTALLY IMPACTS RELIGION.  PURSUANT TO SEC 5 OF 14</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KENNEDY</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CONGRESS CLEARLY HAS POWER TO ENFORCE OR REMEDY 14</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 RIGHTS – INCLUDING FREE EXECRCISE</a:t>
            </a:r>
            <a:endParaRPr lang="en-US" sz="3200" dirty="0"/>
          </a:p>
        </p:txBody>
      </p:sp>
    </p:spTree>
    <p:extLst>
      <p:ext uri="{BB962C8B-B14F-4D97-AF65-F5344CB8AC3E}">
        <p14:creationId xmlns:p14="http://schemas.microsoft.com/office/powerpoint/2010/main" val="397090293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2.  </a:t>
            </a:r>
            <a:r>
              <a:rPr lang="en-US" sz="3200" dirty="0" smtClean="0">
                <a:solidFill>
                  <a:srgbClr val="7030A0"/>
                </a:solidFill>
              </a:rPr>
              <a:t>ENFORCE/REMEDY</a:t>
            </a:r>
            <a:r>
              <a:rPr lang="en-US" sz="3200" dirty="0" smtClean="0"/>
              <a:t> v </a:t>
            </a:r>
            <a:r>
              <a:rPr lang="en-US" sz="3200" dirty="0" smtClean="0">
                <a:solidFill>
                  <a:srgbClr val="00B050"/>
                </a:solidFill>
              </a:rPr>
              <a:t>SUBSTANTIVE INTERPRETATION.</a:t>
            </a:r>
            <a:br>
              <a:rPr lang="en-US" sz="3200" dirty="0" smtClean="0">
                <a:solidFill>
                  <a:srgbClr val="00B050"/>
                </a:solidFill>
              </a:rPr>
            </a:br>
            <a:r>
              <a:rPr lang="en-US" sz="3200" dirty="0">
                <a:solidFill>
                  <a:srgbClr val="00B050"/>
                </a:solidFill>
              </a:rPr>
              <a:t/>
            </a:r>
            <a:br>
              <a:rPr lang="en-US" sz="3200" dirty="0">
                <a:solidFill>
                  <a:srgbClr val="00B050"/>
                </a:solidFill>
              </a:rPr>
            </a:br>
            <a:r>
              <a:rPr lang="en-US" sz="3200" dirty="0" smtClean="0">
                <a:solidFill>
                  <a:schemeClr val="tx1">
                    <a:lumMod val="95000"/>
                    <a:lumOff val="5000"/>
                  </a:schemeClr>
                </a:solidFill>
              </a:rPr>
              <a:t>3.  DIFFERENCE DETERMINED BY </a:t>
            </a:r>
            <a:r>
              <a:rPr lang="en-US" sz="3200" dirty="0" smtClean="0">
                <a:solidFill>
                  <a:srgbClr val="7030A0"/>
                </a:solidFill>
              </a:rPr>
              <a:t>CONGRUENCE</a:t>
            </a:r>
            <a:r>
              <a:rPr lang="en-US" sz="3200" dirty="0" smtClean="0">
                <a:solidFill>
                  <a:schemeClr val="tx1">
                    <a:lumMod val="95000"/>
                    <a:lumOff val="5000"/>
                  </a:schemeClr>
                </a:solidFill>
              </a:rPr>
              <a:t> AND </a:t>
            </a:r>
            <a:r>
              <a:rPr lang="en-US" sz="3200" dirty="0" smtClean="0">
                <a:solidFill>
                  <a:srgbClr val="0070C0"/>
                </a:solidFill>
              </a:rPr>
              <a:t>PROPORTIONALITY</a:t>
            </a:r>
            <a:r>
              <a:rPr lang="en-US" sz="3200" dirty="0" smtClean="0">
                <a:solidFill>
                  <a:schemeClr val="tx1">
                    <a:lumMod val="95000"/>
                    <a:lumOff val="5000"/>
                  </a:schemeClr>
                </a:solidFill>
              </a:rPr>
              <a:t>.  </a:t>
            </a:r>
            <a:r>
              <a:rPr lang="en-US" sz="3200" dirty="0" smtClean="0">
                <a:solidFill>
                  <a:srgbClr val="FF0000"/>
                </a:solidFill>
              </a:rPr>
              <a:t>739 </a:t>
            </a:r>
            <a:r>
              <a:rPr lang="en-US" sz="3200" dirty="0" smtClean="0">
                <a:solidFill>
                  <a:schemeClr val="tx1">
                    <a:lumMod val="95000"/>
                    <a:lumOff val="5000"/>
                  </a:schemeClr>
                </a:solidFill>
              </a:rPr>
              <a:t>- QUOTE.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4.  </a:t>
            </a:r>
            <a:r>
              <a:rPr lang="en-US" sz="3200" dirty="0" smtClean="0">
                <a:solidFill>
                  <a:srgbClr val="FF0000"/>
                </a:solidFill>
              </a:rPr>
              <a:t>741 </a:t>
            </a:r>
            <a:r>
              <a:rPr lang="en-US" sz="3200" dirty="0" smtClean="0">
                <a:solidFill>
                  <a:schemeClr val="tx1">
                    <a:lumMod val="95000"/>
                    <a:lumOff val="5000"/>
                  </a:schemeClr>
                </a:solidFill>
              </a:rPr>
              <a:t>- QUOTE.  CONGRESS CAN’T MAKE SUBSTANTIVE INTERPRETATION, ONLY USSC.  CONST SHOULDN’T CHANGE WITH MAJORITY.  CONGRESS CAN’T EXPAND EITHER.</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5.  </a:t>
            </a:r>
            <a:r>
              <a:rPr lang="en-US" sz="3200" dirty="0" smtClean="0">
                <a:solidFill>
                  <a:srgbClr val="FF0000"/>
                </a:solidFill>
              </a:rPr>
              <a:t>742 </a:t>
            </a:r>
            <a:r>
              <a:rPr lang="en-US" sz="3200" dirty="0" smtClean="0">
                <a:solidFill>
                  <a:schemeClr val="tx1">
                    <a:lumMod val="95000"/>
                    <a:lumOff val="5000"/>
                  </a:schemeClr>
                </a:solidFill>
              </a:rPr>
              <a:t>- QUOTE.  CHANGING LAW – NOT REMEDYING ANYTHING.</a:t>
            </a:r>
            <a:endParaRPr lang="en-US" sz="3200" dirty="0">
              <a:solidFill>
                <a:srgbClr val="00B050"/>
              </a:solidFill>
            </a:endParaRPr>
          </a:p>
        </p:txBody>
      </p:sp>
    </p:spTree>
    <p:extLst>
      <p:ext uri="{BB962C8B-B14F-4D97-AF65-F5344CB8AC3E}">
        <p14:creationId xmlns:p14="http://schemas.microsoft.com/office/powerpoint/2010/main" val="386299482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solidFill>
                  <a:srgbClr val="FF0000"/>
                </a:solidFill>
              </a:rPr>
              <a:t>744</a:t>
            </a:r>
            <a:r>
              <a:rPr lang="en-US" sz="3200" dirty="0" smtClean="0">
                <a:solidFill>
                  <a:schemeClr val="tx1">
                    <a:lumMod val="95000"/>
                    <a:lumOff val="5000"/>
                  </a:schemeClr>
                </a:solidFill>
              </a:rPr>
              <a:t> – IS CONGRESS LIMITED TO RIGHTS PREVIOUSLY DECLARED BY USSC ?  IF NEW, SHOULD BE SOME FACT FINDING OF VIOLATIONS RELATED TO PREVIOUS RIGHT GRANTED BY USSC.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SEC 5 OF 14</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AMENDMENT MATTERS BECAUSE OF SEMINOLE TRIBE AND 11</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AMENDMENT STATE IMMUNITY TO BEING SUED UNDER COMMERCE CLAUSE LEGISLATION.</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FLORIDA PREPAID v COLLEGE SAVINGS (1999 – </a:t>
            </a:r>
            <a:r>
              <a:rPr lang="en-US" sz="3200" dirty="0" smtClean="0">
                <a:solidFill>
                  <a:srgbClr val="FF0000"/>
                </a:solidFill>
              </a:rPr>
              <a:t>746</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CONGRESS MADE STATES LIABLE FOR PATENT INFRINGEMENT SUITS IN FEDERAL COURT</a:t>
            </a:r>
            <a:endParaRPr lang="en-US" sz="3200" dirty="0">
              <a:solidFill>
                <a:srgbClr val="FF0000"/>
              </a:solidFill>
            </a:endParaRPr>
          </a:p>
        </p:txBody>
      </p:sp>
    </p:spTree>
    <p:extLst>
      <p:ext uri="{BB962C8B-B14F-4D97-AF65-F5344CB8AC3E}">
        <p14:creationId xmlns:p14="http://schemas.microsoft.com/office/powerpoint/2010/main" val="214058589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t>1.  CONGRESS INDENTIFIED NO PATTERN OF INFRINGEMENT BY STATES.  ALSO DIDN’T SHOW NO REMEDY IN STATE COURT (WAIVE SOVERIGN IMMUNITY).  </a:t>
            </a:r>
            <a:br>
              <a:rPr lang="en-US" sz="3200" dirty="0" smtClean="0"/>
            </a:br>
            <a:r>
              <a:rPr lang="en-US" sz="3200" dirty="0"/>
              <a:t/>
            </a:r>
            <a:br>
              <a:rPr lang="en-US" sz="3200" dirty="0"/>
            </a:br>
            <a:r>
              <a:rPr lang="en-US" sz="3200" dirty="0" smtClean="0"/>
              <a:t>2.  OUT OF PROPORTION – DIDN’T LIMIT TO WHERE NO REMEDY IN STATE COURT AND DIDN’T LIMIT TO CERTAIN TYPE OF PATENT INFRIGEMENT CASE.  INVALID.</a:t>
            </a:r>
            <a:br>
              <a:rPr lang="en-US" sz="3200" dirty="0" smtClean="0"/>
            </a:br>
            <a:r>
              <a:rPr lang="en-US" sz="3200" dirty="0"/>
              <a:t/>
            </a:r>
            <a:br>
              <a:rPr lang="en-US" sz="3200" dirty="0"/>
            </a:br>
            <a:r>
              <a:rPr lang="en-US" sz="3200" dirty="0" smtClean="0"/>
              <a:t>US v MORRISON (2000 – </a:t>
            </a:r>
            <a:r>
              <a:rPr lang="en-US" sz="3200" dirty="0" smtClean="0">
                <a:solidFill>
                  <a:srgbClr val="FF0000"/>
                </a:solidFill>
              </a:rPr>
              <a:t>748</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VAWA.  VIRGINIA TECH STUDENT RAPED BY 2 FOOTBALL PLAYERS.  SCHOOL MINIMUM – SHE BRINGS CIVIL SUIT. ALREADY SEEN NO C CL POWER.</a:t>
            </a:r>
            <a:endParaRPr lang="en-US" sz="3200" dirty="0"/>
          </a:p>
        </p:txBody>
      </p:sp>
    </p:spTree>
    <p:extLst>
      <p:ext uri="{BB962C8B-B14F-4D97-AF65-F5344CB8AC3E}">
        <p14:creationId xmlns:p14="http://schemas.microsoft.com/office/powerpoint/2010/main" val="81361176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781800"/>
          </a:xfrm>
        </p:spPr>
        <p:txBody>
          <a:bodyPr anchor="t">
            <a:normAutofit fontScale="90000"/>
          </a:bodyPr>
          <a:lstStyle/>
          <a:p>
            <a:pPr algn="l"/>
            <a:r>
              <a:rPr lang="en-US" sz="3200" dirty="0" smtClean="0"/>
              <a:t>1. DESPITE RECORD OF BIAS IN STATE ENFORCEMENT, NO CONGRUENCE OR PROPORTIONALITY HERE – </a:t>
            </a:r>
            <a:br>
              <a:rPr lang="en-US" sz="3200" dirty="0" smtClean="0"/>
            </a:br>
            <a:r>
              <a:rPr lang="en-US" sz="3200" dirty="0"/>
              <a:t> </a:t>
            </a:r>
            <a:r>
              <a:rPr lang="en-US" sz="3200" dirty="0" smtClean="0"/>
              <a:t> A.  APPLIES TO INDIVIDUALS, NOT STATES.</a:t>
            </a:r>
            <a:br>
              <a:rPr lang="en-US" sz="3200" dirty="0" smtClean="0"/>
            </a:br>
            <a:r>
              <a:rPr lang="en-US" sz="3200" dirty="0" smtClean="0"/>
              <a:t>  B.  APPLIES TO ALL STATES, NOT JUST BIASED.</a:t>
            </a:r>
            <a:br>
              <a:rPr lang="en-US" sz="3200" dirty="0" smtClean="0"/>
            </a:br>
            <a:r>
              <a:rPr lang="en-US" sz="3200" dirty="0"/>
              <a:t> </a:t>
            </a:r>
            <a:r>
              <a:rPr lang="en-US" sz="3200" dirty="0" smtClean="0"/>
              <a:t> </a:t>
            </a:r>
            <a:br>
              <a:rPr lang="en-US" sz="3200" dirty="0" smtClean="0"/>
            </a:br>
            <a:r>
              <a:rPr lang="en-US" sz="3200" dirty="0" smtClean="0"/>
              <a:t>BREYER + 1 D</a:t>
            </a:r>
            <a:br>
              <a:rPr lang="en-US" sz="3200" dirty="0" smtClean="0"/>
            </a:br>
            <a:r>
              <a:rPr lang="en-US" sz="3200" dirty="0"/>
              <a:t/>
            </a:r>
            <a:br>
              <a:rPr lang="en-US" sz="3200" dirty="0"/>
            </a:br>
            <a:r>
              <a:rPr lang="en-US" sz="3200" dirty="0" smtClean="0"/>
              <a:t>CONGRESS DOESN’T HAVE TO SHOW EVERY STATE TO BIND THE NATION.</a:t>
            </a:r>
            <a:br>
              <a:rPr lang="en-US" sz="3200" dirty="0" smtClean="0"/>
            </a:br>
            <a:r>
              <a:rPr lang="en-US" sz="3200" dirty="0"/>
              <a:t/>
            </a:r>
            <a:br>
              <a:rPr lang="en-US" sz="3200" dirty="0"/>
            </a:br>
            <a:r>
              <a:rPr lang="en-US" sz="3200" dirty="0" smtClean="0"/>
              <a:t>KIMEL (2000 – </a:t>
            </a:r>
            <a:r>
              <a:rPr lang="en-US" sz="3200" dirty="0" smtClean="0">
                <a:solidFill>
                  <a:srgbClr val="FF0000"/>
                </a:solidFill>
              </a:rPr>
              <a:t>750</a:t>
            </a:r>
            <a:r>
              <a:rPr lang="en-US" sz="3200" dirty="0" smtClean="0">
                <a:solidFill>
                  <a:schemeClr val="tx1">
                    <a:lumMod val="95000"/>
                    <a:lumOff val="5000"/>
                  </a:schemeClr>
                </a:solidFill>
              </a:rPr>
              <a:t>) – SUING STATE FOR AGE DISCRIMINATION UNDER FEDERAL STATUTE.</a:t>
            </a:r>
            <a:br>
              <a:rPr lang="en-US" sz="3200" dirty="0" smtClean="0">
                <a:solidFill>
                  <a:schemeClr val="tx1">
                    <a:lumMod val="95000"/>
                    <a:lumOff val="5000"/>
                  </a:schemeClr>
                </a:solidFill>
              </a:rPr>
            </a:br>
            <a:r>
              <a:rPr lang="en-US" sz="3200" dirty="0" smtClean="0">
                <a:solidFill>
                  <a:schemeClr val="tx1">
                    <a:lumMod val="95000"/>
                    <a:lumOff val="5000"/>
                  </a:schemeClr>
                </a:solidFill>
              </a:rPr>
              <a:t>1. AGE DERENTIAL SCRUTINY IN USSC – MURGIA</a:t>
            </a:r>
            <a:br>
              <a:rPr lang="en-US" sz="3200" dirty="0" smtClean="0">
                <a:solidFill>
                  <a:schemeClr val="tx1">
                    <a:lumMod val="95000"/>
                    <a:lumOff val="5000"/>
                  </a:schemeClr>
                </a:solidFill>
              </a:rPr>
            </a:br>
            <a:r>
              <a:rPr lang="en-US" sz="3200" dirty="0" smtClean="0">
                <a:solidFill>
                  <a:schemeClr val="tx1">
                    <a:lumMod val="95000"/>
                    <a:lumOff val="5000"/>
                  </a:schemeClr>
                </a:solidFill>
              </a:rPr>
              <a:t>2. C CL BASED STATUTE DOESN’T REACH STATES</a:t>
            </a:r>
            <a:br>
              <a:rPr lang="en-US" sz="3200" dirty="0" smtClean="0">
                <a:solidFill>
                  <a:schemeClr val="tx1">
                    <a:lumMod val="95000"/>
                    <a:lumOff val="5000"/>
                  </a:schemeClr>
                </a:solidFill>
              </a:rPr>
            </a:br>
            <a:r>
              <a:rPr lang="en-US" sz="3200" dirty="0" smtClean="0">
                <a:solidFill>
                  <a:schemeClr val="tx1">
                    <a:lumMod val="95000"/>
                    <a:lumOff val="5000"/>
                  </a:schemeClr>
                </a:solidFill>
              </a:rPr>
              <a:t>3. NO CONGRUENCE AND PROPORTION UNDER 14</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t>
            </a:r>
            <a:r>
              <a:rPr lang="en-US" sz="3200" dirty="0"/>
              <a:t/>
            </a:r>
            <a:br>
              <a:rPr lang="en-US" sz="3200" dirty="0"/>
            </a:br>
            <a:endParaRPr lang="en-US" sz="3200" dirty="0"/>
          </a:p>
        </p:txBody>
      </p:sp>
    </p:spTree>
    <p:extLst>
      <p:ext uri="{BB962C8B-B14F-4D97-AF65-F5344CB8AC3E}">
        <p14:creationId xmlns:p14="http://schemas.microsoft.com/office/powerpoint/2010/main" val="415644609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781800"/>
          </a:xfrm>
        </p:spPr>
        <p:txBody>
          <a:bodyPr anchor="t">
            <a:normAutofit fontScale="90000"/>
          </a:bodyPr>
          <a:lstStyle/>
          <a:p>
            <a:pPr algn="l"/>
            <a:r>
              <a:rPr lang="en-US" sz="3200" dirty="0" smtClean="0"/>
              <a:t>SHELBY COUNTY v HOLDER (2013 - </a:t>
            </a:r>
            <a:r>
              <a:rPr lang="en-US" sz="3200" dirty="0" smtClean="0">
                <a:solidFill>
                  <a:srgbClr val="FF0000"/>
                </a:solidFill>
              </a:rPr>
              <a:t>13S 29</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VOTING RIGHTS ACT EXTENDED ANOTHER 25 YEARS.  SOME STATES MUST GET FEDERAL PERMISSION BEFORE ENACTING ANY LAWS RELATING TO VOTING.</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ROBERTS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VOTING RIGHTS ACT INCREDIBLY SUCCESFUL.  BUT DATA 35 YEARS OLD.</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a:t>
            </a:r>
            <a:r>
              <a:rPr lang="en-US" sz="3200" dirty="0" smtClean="0">
                <a:solidFill>
                  <a:srgbClr val="FF0000"/>
                </a:solidFill>
              </a:rPr>
              <a:t>30 </a:t>
            </a:r>
            <a:r>
              <a:rPr lang="en-US" sz="3200" dirty="0" smtClean="0">
                <a:solidFill>
                  <a:schemeClr val="tx1">
                    <a:lumMod val="95000"/>
                    <a:lumOff val="5000"/>
                  </a:schemeClr>
                </a:solidFill>
              </a:rPr>
              <a:t>- HISTORY OF ACT.  </a:t>
            </a:r>
            <a:r>
              <a:rPr lang="en-US" sz="3200" dirty="0" smtClean="0">
                <a:solidFill>
                  <a:srgbClr val="7030A0"/>
                </a:solidFill>
              </a:rPr>
              <a:t>COVERED JURISDICTIONS - </a:t>
            </a:r>
            <a:r>
              <a:rPr lang="en-US" sz="3200" dirty="0" smtClean="0">
                <a:solidFill>
                  <a:schemeClr val="tx1">
                    <a:lumMod val="95000"/>
                    <a:lumOff val="5000"/>
                  </a:schemeClr>
                </a:solidFill>
              </a:rPr>
              <a:t>EXPANDED.  BAN TEST AND DEVICES.  ADDED LANGUAGE DISCRIMINATION.   INTENDED TO BE TEMPORARY IN 1965 – EXTENDED 25 YEARS IN 2006.  </a:t>
            </a:r>
            <a:endParaRPr lang="en-US" sz="3200" dirty="0">
              <a:solidFill>
                <a:srgbClr val="7030A0"/>
              </a:solidFill>
            </a:endParaRPr>
          </a:p>
        </p:txBody>
      </p:sp>
    </p:spTree>
    <p:extLst>
      <p:ext uri="{BB962C8B-B14F-4D97-AF65-F5344CB8AC3E}">
        <p14:creationId xmlns:p14="http://schemas.microsoft.com/office/powerpoint/2010/main" val="327175469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05600"/>
          </a:xfrm>
        </p:spPr>
        <p:txBody>
          <a:bodyPr anchor="t">
            <a:normAutofit fontScale="90000"/>
          </a:bodyPr>
          <a:lstStyle/>
          <a:p>
            <a:pPr algn="l"/>
            <a:r>
              <a:rPr lang="en-US" sz="3200" dirty="0" smtClean="0"/>
              <a:t>3.  STATES REGULATE ELECTIONS.  EQUAL SOVEREIGNTY.  APPLIES TO 9 STATES AND SEVERAL COUNTIES IN OTHER STATES.</a:t>
            </a:r>
            <a:br>
              <a:rPr lang="en-US" sz="3200" dirty="0" smtClean="0"/>
            </a:br>
            <a:r>
              <a:rPr lang="en-US" sz="3200" dirty="0"/>
              <a:t/>
            </a:r>
            <a:br>
              <a:rPr lang="en-US" sz="3200" dirty="0"/>
            </a:br>
            <a:r>
              <a:rPr lang="en-US" sz="3200" dirty="0" smtClean="0"/>
              <a:t>4.  MUCH HAS CHANGED IN 50 YEARS.  STILL RACIAL BIAS BUT MUCH ELIMINATED.  ACT HASN’T CHANGED.   BASED ON DECADES OLD DATA AND ERADICATED PRACTICES. DOESN’T TAKE INTO ACCOUNT CURRENT POLITICAL CONDITIONS.</a:t>
            </a:r>
            <a:br>
              <a:rPr lang="en-US" sz="3200" dirty="0" smtClean="0"/>
            </a:br>
            <a:r>
              <a:rPr lang="en-US" sz="3200" dirty="0"/>
              <a:t/>
            </a:r>
            <a:br>
              <a:rPr lang="en-US" sz="3200" dirty="0"/>
            </a:br>
            <a:r>
              <a:rPr lang="en-US" sz="3200" dirty="0" smtClean="0"/>
              <a:t>5.  CONGRESS DID DO MODERN FACT FINDING BUT THAT PLAYED NO ROLE IN THE SHAPING OF THE STATUTORY REMEDIES.  CONGRESS SHOULD HAVE UPDATED THE COVERAGE FORMULA.  ONLY THAT INVALID.</a:t>
            </a:r>
            <a:endParaRPr lang="en-US" sz="3200" dirty="0"/>
          </a:p>
        </p:txBody>
      </p:sp>
    </p:spTree>
    <p:extLst>
      <p:ext uri="{BB962C8B-B14F-4D97-AF65-F5344CB8AC3E}">
        <p14:creationId xmlns:p14="http://schemas.microsoft.com/office/powerpoint/2010/main" val="34028842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chor="t">
            <a:normAutofit fontScale="90000"/>
          </a:bodyPr>
          <a:lstStyle/>
          <a:p>
            <a:pPr algn="l"/>
            <a:r>
              <a:rPr lang="en-US" sz="3200" dirty="0" smtClean="0"/>
              <a:t>THOMAS C</a:t>
            </a:r>
            <a:br>
              <a:rPr lang="en-US" sz="3200" dirty="0" smtClean="0"/>
            </a:br>
            <a:r>
              <a:rPr lang="en-US" sz="3200" dirty="0"/>
              <a:t> </a:t>
            </a:r>
            <a:r>
              <a:rPr lang="en-US" sz="3200" dirty="0" smtClean="0"/>
              <a:t> </a:t>
            </a:r>
            <a:br>
              <a:rPr lang="en-US" sz="3200" dirty="0" smtClean="0"/>
            </a:br>
            <a:r>
              <a:rPr lang="en-US" sz="3200" dirty="0" smtClean="0"/>
              <a:t>ALL SEC 5 OF VOTING RIGHTS ACT INVALID.</a:t>
            </a:r>
            <a:br>
              <a:rPr lang="en-US" sz="3200" dirty="0" smtClean="0"/>
            </a:br>
            <a:r>
              <a:rPr lang="en-US" sz="3200" dirty="0"/>
              <a:t/>
            </a:r>
            <a:br>
              <a:rPr lang="en-US" sz="3200" dirty="0"/>
            </a:br>
            <a:r>
              <a:rPr lang="en-US" sz="3200" dirty="0" smtClean="0"/>
              <a:t>GINSBURG + 3 D</a:t>
            </a:r>
            <a:br>
              <a:rPr lang="en-US" sz="3200" dirty="0" smtClean="0"/>
            </a:br>
            <a:r>
              <a:rPr lang="en-US" sz="3200" dirty="0"/>
              <a:t> </a:t>
            </a:r>
            <a:r>
              <a:rPr lang="en-US" sz="3200" dirty="0" smtClean="0"/>
              <a:t/>
            </a:r>
            <a:br>
              <a:rPr lang="en-US" sz="3200" dirty="0" smtClean="0"/>
            </a:br>
            <a:r>
              <a:rPr lang="en-US" sz="3200" dirty="0" smtClean="0"/>
              <a:t>1.  DOOMED BY ITS SUCCESS.  CONGRESS HAS VOLUMINOUS RECORD (15,000 PAGES) OF CURRENT DISCRIMINATION.  NOTHING HAS WORKED BUT THE REMEDIES IN THE ACT.</a:t>
            </a:r>
            <a:br>
              <a:rPr lang="en-US" sz="3200" dirty="0" smtClean="0"/>
            </a:br>
            <a:r>
              <a:rPr lang="en-US" sz="3200" dirty="0"/>
              <a:t/>
            </a:r>
            <a:br>
              <a:rPr lang="en-US" sz="3200" dirty="0"/>
            </a:br>
            <a:r>
              <a:rPr lang="en-US" sz="3200" dirty="0" smtClean="0"/>
              <a:t>2.  OVERWHELMING VOTES IN HOUSE (390 – 33) AND SENATE (98 – 0 ).</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754619070"/>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3.  LEGITIMATE FEAR GAINS WILL BE LOST WITHOUT DETERRENT EFFECT OF STATUTE.  WE SHOULD DEFER TO CONGRESS – HEIGHT OF ITS 14</a:t>
            </a:r>
            <a:r>
              <a:rPr lang="en-US" sz="3200" baseline="30000" dirty="0" smtClean="0"/>
              <a:t>TH</a:t>
            </a:r>
            <a:r>
              <a:rPr lang="en-US" sz="3200" dirty="0" smtClean="0"/>
              <a:t>  AND 15</a:t>
            </a:r>
            <a:r>
              <a:rPr lang="en-US" sz="3200" baseline="30000" dirty="0" smtClean="0"/>
              <a:t>TH </a:t>
            </a:r>
            <a:r>
              <a:rPr lang="en-US" sz="3200" dirty="0" smtClean="0"/>
              <a:t>AMENDMENT POWERS IN VOTING.</a:t>
            </a:r>
            <a:br>
              <a:rPr lang="en-US" sz="3200" dirty="0" smtClean="0"/>
            </a:br>
            <a:r>
              <a:rPr lang="en-US" sz="3200" dirty="0"/>
              <a:t/>
            </a:r>
            <a:br>
              <a:rPr lang="en-US" sz="3200" dirty="0"/>
            </a:br>
            <a:r>
              <a:rPr lang="en-US" sz="3200" dirty="0" smtClean="0"/>
              <a:t>4.   NOT ONLY MEANS, JUST A RATIONAL ONE. CURRENT EVIDENCE PRECLEARANCE STILL BLOCKING DISCRIMINATORY PRACTICES.  </a:t>
            </a:r>
            <a:r>
              <a:rPr lang="en-US" sz="3200" smtClean="0"/>
              <a:t>COVERED JURISDICTIONS STILL RACIALLY POLARIZED.</a:t>
            </a:r>
            <a:endParaRPr lang="en-US" sz="3200" dirty="0"/>
          </a:p>
        </p:txBody>
      </p:sp>
    </p:spTree>
    <p:extLst>
      <p:ext uri="{BB962C8B-B14F-4D97-AF65-F5344CB8AC3E}">
        <p14:creationId xmlns:p14="http://schemas.microsoft.com/office/powerpoint/2010/main" val="746750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1.  ONLY STATE ACTION IF PRIVATE EXERCISING POWERS </a:t>
            </a:r>
            <a:r>
              <a:rPr lang="en-US" sz="3200" dirty="0" smtClean="0">
                <a:solidFill>
                  <a:srgbClr val="FF0000"/>
                </a:solidFill>
              </a:rPr>
              <a:t>TRADITIONALLY EXCLUSIVELY </a:t>
            </a:r>
            <a:r>
              <a:rPr lang="en-US" sz="3200" dirty="0" smtClean="0">
                <a:solidFill>
                  <a:schemeClr val="tx1">
                    <a:lumMod val="95000"/>
                    <a:lumOff val="5000"/>
                  </a:schemeClr>
                </a:solidFill>
              </a:rPr>
              <a:t>RESERVED TO THE STATE.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MARSHALL DISSENT – STATE PROVIDES OR HEAVILY REGULATES PRIVATE.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HUDGENS v NLRB (1976 - </a:t>
            </a:r>
            <a:r>
              <a:rPr lang="en-US" sz="3200" dirty="0" smtClean="0">
                <a:solidFill>
                  <a:srgbClr val="FF0000"/>
                </a:solidFill>
              </a:rPr>
              <a:t>700</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PRIVATE MALL NOT A STATE ACTOR.  LOGAN VALLEY IS OVERRULED.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FLAGG BROTHERS v BROOKS (1978 - </a:t>
            </a:r>
            <a:r>
              <a:rPr lang="en-US" sz="3200" dirty="0" smtClean="0">
                <a:solidFill>
                  <a:srgbClr val="FF0000"/>
                </a:solidFill>
              </a:rPr>
              <a:t>702</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ENFORCING A WAREHOUSEMEN’S LIEN UNDER UCC</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76376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ONLY IF TRADITIONALLY EXCLUSIVELY RESERVED TO STATE - </a:t>
            </a:r>
            <a:r>
              <a:rPr lang="en-US" sz="3200" dirty="0" smtClean="0">
                <a:solidFill>
                  <a:srgbClr val="FF0000"/>
                </a:solidFill>
              </a:rPr>
              <a:t>EDUCATION, FIRE, POLICE AND TAX </a:t>
            </a:r>
            <a:r>
              <a:rPr lang="en-US" sz="3200" dirty="0" smtClean="0">
                <a:solidFill>
                  <a:schemeClr val="tx1">
                    <a:lumMod val="95000"/>
                    <a:lumOff val="5000"/>
                  </a:schemeClr>
                </a:solidFill>
              </a:rPr>
              <a:t>(AND COMPANY TOWN).  ESSENTIALLY 2014 RULE FOR PUBLIC FUNCTION.</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0070C0"/>
                </a:solidFill>
              </a:rPr>
              <a:t>CONTACTS, NEXUS, ENCOURAGE, AUTHORIZE</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SHELLY v KRAMER (1948 - </a:t>
            </a:r>
            <a:r>
              <a:rPr lang="en-US" sz="3200" dirty="0" smtClean="0">
                <a:solidFill>
                  <a:srgbClr val="FF0000"/>
                </a:solidFill>
              </a:rPr>
              <a:t>702</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RESTICTIVE COVENANT.  WHITE SELLS TO BLACK – NEIGHBORS SUE TO ENFORCE.  INJUNCTIVE RELIEF AND DIVESTING  TITLE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0070C0"/>
                </a:solidFill>
              </a:rPr>
              <a:t>ARGUMENT FOR NEIGHBORS ?</a:t>
            </a:r>
            <a:br>
              <a:rPr lang="en-US" sz="3200" dirty="0" smtClean="0">
                <a:solidFill>
                  <a:srgbClr val="0070C0"/>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1.  AGREEMENTS DON’T PER SE VIOLATE 14</a:t>
            </a:r>
            <a:r>
              <a:rPr lang="en-US" sz="3200" baseline="30000" dirty="0" smtClean="0"/>
              <a:t>TH</a:t>
            </a:r>
            <a:r>
              <a:rPr lang="en-US" sz="3200" dirty="0" smtClean="0"/>
              <a:t> AMENDMENT AS LONG AS EFFECTUATED BY VOLUNTARY ADHERENCE.</a:t>
            </a:r>
            <a:br>
              <a:rPr lang="en-US" sz="3200" dirty="0" smtClean="0"/>
            </a:br>
            <a:r>
              <a:rPr lang="en-US" sz="3200" dirty="0" smtClean="0"/>
              <a:t/>
            </a:r>
            <a:br>
              <a:rPr lang="en-US" sz="3200" dirty="0" smtClean="0"/>
            </a:br>
            <a:r>
              <a:rPr lang="en-US" sz="3200" dirty="0" smtClean="0"/>
              <a:t>2.  ACTION OF STATE COURTS AND JUDICIAL OFFICERS = STATE ACTION.  FREE TO ACQUIRE TITLE IF STATE COURT HAD NOT INTERFERED.  </a:t>
            </a:r>
            <a:br>
              <a:rPr lang="en-US" sz="3200" dirty="0" smtClean="0"/>
            </a:br>
            <a:r>
              <a:rPr lang="en-US" sz="3200" dirty="0" smtClean="0"/>
              <a:t/>
            </a:r>
            <a:br>
              <a:rPr lang="en-US" sz="3200" dirty="0" smtClean="0"/>
            </a:br>
            <a:r>
              <a:rPr lang="en-US" sz="3200" dirty="0" smtClean="0"/>
              <a:t>UNDER SHELLEY, CAN BLACKS SUE WHITES IF THEY REFUSE TO SELL BECAUSE OF COVENANT ?</a:t>
            </a:r>
            <a:br>
              <a:rPr lang="en-US" sz="3200" dirty="0" smtClean="0"/>
            </a:br>
            <a:r>
              <a:rPr lang="en-US" sz="3200" dirty="0" smtClean="0"/>
              <a:t/>
            </a:r>
            <a:br>
              <a:rPr lang="en-US" sz="3200" dirty="0" smtClean="0"/>
            </a:br>
            <a:r>
              <a:rPr lang="en-US" sz="3200" dirty="0" smtClean="0"/>
              <a:t>BROAD READING OF SHELLEY WOULD DRAMATICALLY EXPAND REACH OF STATE ACTION – ANY COURT ENFORCEMENT WOULD BE STATE ACTION.</a:t>
            </a: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chor="t">
            <a:normAutofit fontScale="90000"/>
          </a:bodyPr>
          <a:lstStyle/>
          <a:p>
            <a:pPr algn="l"/>
            <a:r>
              <a:rPr lang="en-US" sz="3200" dirty="0" smtClean="0"/>
              <a:t>BURTON v WILMINGTON PARKING AUTHORITY (1961 - </a:t>
            </a:r>
            <a:r>
              <a:rPr lang="en-US" sz="3200" dirty="0" smtClean="0">
                <a:solidFill>
                  <a:srgbClr val="FF0000"/>
                </a:solidFill>
              </a:rPr>
              <a:t>705</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COFFEE SHOP IS LESSEE IN STATE OWNED PARKING GARAGE.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NEED RENTALS TO PAY BONDS.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a:t>
            </a:r>
            <a:r>
              <a:rPr lang="en-US" sz="3200" dirty="0" smtClean="0">
                <a:solidFill>
                  <a:srgbClr val="FF0000"/>
                </a:solidFill>
              </a:rPr>
              <a:t>706 - </a:t>
            </a:r>
            <a:r>
              <a:rPr lang="en-US" sz="3200" dirty="0" smtClean="0">
                <a:solidFill>
                  <a:schemeClr val="tx1">
                    <a:lumMod val="95000"/>
                    <a:lumOff val="5000"/>
                  </a:schemeClr>
                </a:solidFill>
              </a:rPr>
              <a:t>QUOTE. RELATIONSHIP.  DEGREE OF STATE INVOLVEMENT.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3.  STATE COULD HAVE PUT INTO CONTRACT THAT SHOP COULD NOT DISCRIMINATE</a:t>
            </a:r>
            <a:endParaRPr lang="en-US"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05600"/>
          </a:xfrm>
        </p:spPr>
        <p:txBody>
          <a:bodyPr anchor="t">
            <a:normAutofit fontScale="90000"/>
          </a:bodyPr>
          <a:lstStyle/>
          <a:p>
            <a:pPr algn="l"/>
            <a:r>
              <a:rPr lang="en-US" sz="3200" dirty="0" smtClean="0"/>
              <a:t>REITMAN v MULKEY (1967 - </a:t>
            </a:r>
            <a:r>
              <a:rPr lang="en-US" sz="3200" dirty="0" smtClean="0">
                <a:solidFill>
                  <a:srgbClr val="FF0000"/>
                </a:solidFill>
              </a:rPr>
              <a:t>708</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STATE FAIR HOUSING STATUTE.  THEN CALIFORNIA CONSTITUTION AMENDED TO SAY CAN DECLINE TO SELL OR RENT TO ANYONE – OWNER’S DISCRETION.  P SUED UNDER STATUTE, D COUNTERED UNDER STATE CONST.  P COUNTERED THAT CONST VIOLATES 14</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CONSTITUTIONAL AMENDMENT ENCOURAGED DISCRIMINATION AND MADE STATE A PARTNER.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NOT JUST REPEAL OF STATUTE – IN CONSTITUTION ITSELF.  AUTHORIZATION OF RACIAL DISCRIMINATION BY STATE.  </a:t>
            </a:r>
            <a:r>
              <a:rPr lang="en-US" sz="3200" dirty="0" smtClean="0">
                <a:solidFill>
                  <a:srgbClr val="7030A0"/>
                </a:solidFill>
              </a:rPr>
              <a:t>WHEN CAN YOU REPEAL </a:t>
            </a:r>
            <a:r>
              <a:rPr lang="en-US" sz="3200" dirty="0" smtClean="0">
                <a:solidFill>
                  <a:schemeClr val="tx1">
                    <a:lumMod val="95000"/>
                    <a:lumOff val="5000"/>
                  </a:schemeClr>
                </a:solidFill>
              </a:rPr>
              <a:t>?</a:t>
            </a:r>
            <a:endParaRPr lang="en-US"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chor="t">
            <a:normAutofit fontScale="90000"/>
          </a:bodyPr>
          <a:lstStyle/>
          <a:p>
            <a:pPr algn="l"/>
            <a:r>
              <a:rPr lang="en-US" sz="3200" dirty="0" smtClean="0">
                <a:solidFill>
                  <a:srgbClr val="7030A0"/>
                </a:solidFill>
              </a:rPr>
              <a:t>CHANGE DIRECTION</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EVANS v ABNEY (1970 - </a:t>
            </a:r>
            <a:r>
              <a:rPr lang="en-US" sz="3200" dirty="0" smtClean="0">
                <a:solidFill>
                  <a:srgbClr val="FF0000"/>
                </a:solidFill>
              </a:rPr>
              <a:t>704</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AFTER EVANS v NEWTON, GA S.CT. HELD IMPOSSIBLE TO FULFILL DECEDENT’S WISHES – PARK REVERTS TO HEIRS.  P WANTED “CY PRES” TO KEEP AS PARK.</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HARSHNESS COMES FROM SENATOR NOT STATE.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LOSS OF PARK SHARED BY BLACKS AND WHITES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3.  CONSTITUTION DOESN’T MANDATE A CERTAIN ANSWER ON QUESTION OF INTENT.</a:t>
            </a:r>
            <a:endParaRPr lang="en-US" sz="3200" dirty="0">
              <a:solidFill>
                <a:srgbClr val="7030A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a:bodyPr>
          <a:lstStyle/>
          <a:p>
            <a:pPr algn="l"/>
            <a:r>
              <a:rPr lang="en-US" sz="3200" dirty="0" smtClean="0"/>
              <a:t>MOOSE LODGE v IRVIS (1972 - </a:t>
            </a:r>
            <a:r>
              <a:rPr lang="en-US" sz="3200" dirty="0" smtClean="0">
                <a:solidFill>
                  <a:srgbClr val="FF0000"/>
                </a:solidFill>
              </a:rPr>
              <a:t>707</a:t>
            </a:r>
            <a:r>
              <a:rPr lang="en-US" sz="3200" dirty="0" smtClean="0">
                <a:solidFill>
                  <a:schemeClr val="bg2">
                    <a:lumMod val="10000"/>
                  </a:schemeClr>
                </a:solidFill>
              </a:rPr>
              <a:t>)</a:t>
            </a:r>
            <a:br>
              <a:rPr lang="en-US" sz="3200" dirty="0" smtClean="0">
                <a:solidFill>
                  <a:schemeClr val="bg2">
                    <a:lumMod val="10000"/>
                  </a:schemeClr>
                </a:solidFill>
              </a:rPr>
            </a:br>
            <a:r>
              <a:rPr lang="en-US" sz="3200" dirty="0" smtClean="0">
                <a:solidFill>
                  <a:schemeClr val="bg2">
                    <a:lumMod val="10000"/>
                  </a:schemeClr>
                </a:solidFill>
              </a:rPr>
              <a:t/>
            </a:r>
            <a:br>
              <a:rPr lang="en-US" sz="3200" dirty="0" smtClean="0">
                <a:solidFill>
                  <a:schemeClr val="bg2">
                    <a:lumMod val="10000"/>
                  </a:schemeClr>
                </a:solidFill>
              </a:rPr>
            </a:br>
            <a:r>
              <a:rPr lang="en-US" sz="3200" dirty="0" smtClean="0">
                <a:solidFill>
                  <a:schemeClr val="bg2">
                    <a:lumMod val="10000"/>
                  </a:schemeClr>
                </a:solidFill>
              </a:rPr>
              <a:t>CLUB REFUSED SERVICE TO A MEMBER’S BLACK GUEST.  </a:t>
            </a:r>
            <a:r>
              <a:rPr lang="en-US" sz="3200" dirty="0" smtClean="0">
                <a:solidFill>
                  <a:srgbClr val="7030A0"/>
                </a:solidFill>
              </a:rPr>
              <a:t>ARGUMENTS ?</a:t>
            </a:r>
            <a:br>
              <a:rPr lang="en-US" sz="3200" dirty="0" smtClean="0">
                <a:solidFill>
                  <a:srgbClr val="7030A0"/>
                </a:solidFill>
              </a:rPr>
            </a:br>
            <a:r>
              <a:rPr lang="en-US" sz="3200" dirty="0" smtClean="0">
                <a:solidFill>
                  <a:srgbClr val="7030A0"/>
                </a:solidFill>
              </a:rPr>
              <a:t/>
            </a:r>
            <a:br>
              <a:rPr lang="en-US" sz="3200" dirty="0" smtClean="0">
                <a:solidFill>
                  <a:srgbClr val="7030A0"/>
                </a:solidFill>
              </a:rPr>
            </a:br>
            <a:r>
              <a:rPr lang="en-US" sz="3200" dirty="0" smtClean="0">
                <a:solidFill>
                  <a:schemeClr val="tx1">
                    <a:lumMod val="95000"/>
                    <a:lumOff val="5000"/>
                  </a:schemeClr>
                </a:solidFill>
              </a:rPr>
              <a:t>1.  </a:t>
            </a:r>
            <a:r>
              <a:rPr lang="en-US" sz="3200" dirty="0" smtClean="0">
                <a:solidFill>
                  <a:srgbClr val="FF0000"/>
                </a:solidFill>
              </a:rPr>
              <a:t>707 </a:t>
            </a:r>
            <a:r>
              <a:rPr lang="en-US" sz="3200" dirty="0" smtClean="0">
                <a:solidFill>
                  <a:schemeClr val="tx1">
                    <a:lumMod val="95000"/>
                    <a:lumOff val="5000"/>
                  </a:schemeClr>
                </a:solidFill>
              </a:rPr>
              <a:t>- STATE MUST HAVE </a:t>
            </a:r>
            <a:r>
              <a:rPr lang="en-US" sz="3200" dirty="0" smtClean="0">
                <a:solidFill>
                  <a:srgbClr val="0070C0"/>
                </a:solidFill>
              </a:rPr>
              <a:t>SIGNIFICANTLY INVOLVED ITSELF </a:t>
            </a:r>
            <a:r>
              <a:rPr lang="en-US" sz="3200" dirty="0" smtClean="0">
                <a:solidFill>
                  <a:schemeClr val="tx1">
                    <a:lumMod val="95000"/>
                    <a:lumOff val="5000"/>
                  </a:schemeClr>
                </a:solidFill>
              </a:rPr>
              <a:t>WITH INVIDIOUS DISCRIMINATION. NO FOSTER OR ENCOURAGEMENT HERE.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NOT BURTON – NOT SAME </a:t>
            </a:r>
            <a:r>
              <a:rPr lang="en-US" sz="3200" dirty="0" smtClean="0">
                <a:solidFill>
                  <a:srgbClr val="7030A0"/>
                </a:solidFill>
              </a:rPr>
              <a:t>SYMBIOTIC RELATIONSHIP. </a:t>
            </a:r>
            <a:endParaRPr lang="en-US" sz="3200" dirty="0">
              <a:solidFill>
                <a:srgbClr val="7030A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JACKSON v METROPOLITAN EDISON (1974 - </a:t>
            </a:r>
            <a:r>
              <a:rPr lang="en-US" sz="3200" dirty="0" smtClean="0">
                <a:solidFill>
                  <a:srgbClr val="FF0000"/>
                </a:solidFill>
              </a:rPr>
              <a:t>709</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TURNED OFF SERVICE FOR NON PAYMENT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a:t>
            </a:r>
            <a:r>
              <a:rPr lang="en-US" sz="3200" dirty="0" smtClean="0">
                <a:solidFill>
                  <a:srgbClr val="FF0000"/>
                </a:solidFill>
              </a:rPr>
              <a:t>709 </a:t>
            </a:r>
            <a:r>
              <a:rPr lang="en-US" sz="3200" dirty="0" smtClean="0">
                <a:solidFill>
                  <a:schemeClr val="tx1">
                    <a:lumMod val="95000"/>
                    <a:lumOff val="5000"/>
                  </a:schemeClr>
                </a:solidFill>
              </a:rPr>
              <a:t>- QUOTE.  </a:t>
            </a:r>
            <a:r>
              <a:rPr lang="en-US" sz="3200" dirty="0" smtClean="0">
                <a:solidFill>
                  <a:srgbClr val="7030A0"/>
                </a:solidFill>
              </a:rPr>
              <a:t>SUFFICIENTLY CLOSE NEXUS</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P – STATE GRANTED MONOPOLY, APPROVAL OF POLICY MANUAL, AND EXTENSIVE REGULATION.  NO –  </a:t>
            </a:r>
            <a:r>
              <a:rPr lang="en-US" sz="3200" dirty="0" smtClean="0">
                <a:solidFill>
                  <a:srgbClr val="FF0000"/>
                </a:solidFill>
              </a:rPr>
              <a:t>710 - </a:t>
            </a:r>
            <a:r>
              <a:rPr lang="en-US" sz="3200" dirty="0" smtClean="0">
                <a:solidFill>
                  <a:schemeClr val="tx1">
                    <a:lumMod val="95000"/>
                    <a:lumOff val="5000"/>
                  </a:schemeClr>
                </a:solidFill>
              </a:rPr>
              <a:t>NOT ENOUGH.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MARSHALL (D)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711 </a:t>
            </a:r>
            <a:r>
              <a:rPr lang="en-US" sz="3200" dirty="0" smtClean="0">
                <a:solidFill>
                  <a:schemeClr val="tx1">
                    <a:lumMod val="95000"/>
                    <a:lumOff val="5000"/>
                  </a:schemeClr>
                </a:solidFill>
              </a:rPr>
              <a:t>– QUOTE.  ARE THERE DIFFERENT STANDARDS FOR RACIAL DISCRIMINATION THAN OTHER 14 ?</a:t>
            </a:r>
            <a:r>
              <a:rPr lang="en-US" sz="3200" dirty="0" smtClean="0">
                <a:solidFill>
                  <a:srgbClr val="FF0000"/>
                </a:solidFill>
              </a:rPr>
              <a:t> </a:t>
            </a:r>
            <a:endParaRPr 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a:bodyPr>
          <a:lstStyle/>
          <a:p>
            <a:pPr algn="l"/>
            <a:r>
              <a:rPr lang="en-US" sz="3200" dirty="0" smtClean="0"/>
              <a:t>BLUM v YARETSKY (1982 - </a:t>
            </a:r>
            <a:r>
              <a:rPr lang="en-US" sz="3200" dirty="0" smtClean="0">
                <a:solidFill>
                  <a:srgbClr val="FF0000"/>
                </a:solidFill>
              </a:rPr>
              <a:t>712</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MEDICAID PATIENTS IN NURSING HOME.  DISCHARGE OR TRANSFER WITH NO HEARING.</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EXTENSIVE REGULATION AND FINANCIAL RELATIONSHIP BETWEEN PRIVATE OWNERS AND STATE NOT ENOUGH.</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a:t>
            </a:r>
            <a:r>
              <a:rPr lang="en-US" sz="3200" dirty="0" smtClean="0">
                <a:solidFill>
                  <a:srgbClr val="FF0000"/>
                </a:solidFill>
              </a:rPr>
              <a:t>712 - </a:t>
            </a:r>
            <a:r>
              <a:rPr lang="en-US" sz="3200" dirty="0" smtClean="0">
                <a:solidFill>
                  <a:srgbClr val="7030A0"/>
                </a:solidFill>
              </a:rPr>
              <a:t>COERCIVE POWER OR SIGNIFICANT ENCOURAGEMENT.  </a:t>
            </a:r>
            <a:r>
              <a:rPr lang="en-US" sz="3200" dirty="0" smtClean="0">
                <a:solidFill>
                  <a:schemeClr val="tx1">
                    <a:lumMod val="95000"/>
                    <a:lumOff val="5000"/>
                  </a:schemeClr>
                </a:solidFill>
              </a:rPr>
              <a:t>MERE APPROVAL NOT ENOUGH.</a:t>
            </a:r>
            <a:endParaRPr lang="en-US" sz="3200" dirty="0">
              <a:solidFill>
                <a:srgbClr val="7030A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chor="t">
            <a:normAutofit fontScale="90000"/>
          </a:bodyPr>
          <a:lstStyle/>
          <a:p>
            <a:pPr algn="l"/>
            <a:r>
              <a:rPr lang="en-US" sz="3200" dirty="0" smtClean="0"/>
              <a:t>RENDELL-BAKER v KOHN (1982 – </a:t>
            </a:r>
            <a:r>
              <a:rPr lang="en-US" sz="3200" dirty="0" smtClean="0">
                <a:solidFill>
                  <a:srgbClr val="FF0000"/>
                </a:solidFill>
              </a:rPr>
              <a:t>713</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PUBLIC SCHOOLS SENT MALADJUSTED STUDENTS TO PRIVATE SCHOOL.  STAFF MEMBER FIRED WITH NO HEARING.</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CONTACTS – NO - FUNDING AND REGULATION NOT ENOUGH.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PUBLIC FUNCTION – NO – NOT EXCLUSIVE PROVINCE OF STATE.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0070C0"/>
                </a:solidFill>
              </a:rPr>
              <a:t>WHAT ABOUT FLAGG LIST ?</a:t>
            </a:r>
            <a:endParaRPr lang="en-US" sz="3200" dirty="0">
              <a:solidFill>
                <a:srgbClr val="0070C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chor="t">
            <a:normAutofit/>
          </a:bodyPr>
          <a:lstStyle/>
          <a:p>
            <a:pPr algn="l"/>
            <a:r>
              <a:rPr lang="en-US" sz="3200" dirty="0" smtClean="0"/>
              <a:t>LUGAR v EDMONSON OIL (1982 - </a:t>
            </a:r>
            <a:r>
              <a:rPr lang="en-US" sz="3200" dirty="0" smtClean="0">
                <a:solidFill>
                  <a:srgbClr val="FF0000"/>
                </a:solidFill>
              </a:rPr>
              <a:t>714</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EDMONSON GOT PREJUDGEMENT ATTACHMENT.  HELD FOR 1 MONTH THAN DISMISSED.  LUGAR SUED – 1983 – DEPRIVATION OF PROPERTY WITHOUT DP.</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7030A0"/>
                </a:solidFill>
              </a:rPr>
              <a:t>IS THIS SHELLY OR EVANS/FLAGG ?</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714 – 5</a:t>
            </a:r>
            <a:r>
              <a:rPr lang="en-US" sz="3200" dirty="0" smtClean="0">
                <a:solidFill>
                  <a:schemeClr val="tx1">
                    <a:lumMod val="95000"/>
                    <a:lumOff val="5000"/>
                  </a:schemeClr>
                </a:solidFill>
              </a:rPr>
              <a:t>- JOINT PARTICIPATION TO SEIZE PROPERTY IS ENOUGH TO MAKE STATE ACTION.  STATE HAS CREATED EX PARTE SYSTEM WHICH ALLOWS SEIZURE.</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LEGAL PHILOSOPHY – </a:t>
            </a:r>
            <a:r>
              <a:rPr lang="en-US" sz="3200" dirty="0" smtClean="0">
                <a:solidFill>
                  <a:srgbClr val="7030A0"/>
                </a:solidFill>
              </a:rPr>
              <a:t>REJECTING THE FRUITS</a:t>
            </a:r>
            <a:br>
              <a:rPr lang="en-US" sz="3200" dirty="0" smtClean="0">
                <a:solidFill>
                  <a:srgbClr val="7030A0"/>
                </a:solidFill>
              </a:rPr>
            </a:br>
            <a:r>
              <a:rPr lang="en-US" sz="3200" dirty="0">
                <a:solidFill>
                  <a:srgbClr val="7030A0"/>
                </a:solidFill>
              </a:rPr>
              <a:t/>
            </a:r>
            <a:br>
              <a:rPr lang="en-US" sz="3200" dirty="0">
                <a:solidFill>
                  <a:srgbClr val="7030A0"/>
                </a:solidFill>
              </a:rPr>
            </a:br>
            <a:r>
              <a:rPr lang="en-US" sz="3200" dirty="0" smtClean="0">
                <a:solidFill>
                  <a:schemeClr val="tx1">
                    <a:lumMod val="95000"/>
                    <a:lumOff val="5000"/>
                  </a:schemeClr>
                </a:solidFill>
              </a:rPr>
              <a:t>1</a:t>
            </a:r>
            <a:r>
              <a:rPr lang="en-US" sz="3200" dirty="0" smtClean="0">
                <a:solidFill>
                  <a:srgbClr val="FF0000"/>
                </a:solidFill>
              </a:rPr>
              <a:t>.  NATURAL LAW </a:t>
            </a:r>
            <a:r>
              <a:rPr lang="en-US" sz="3200" dirty="0" smtClean="0">
                <a:solidFill>
                  <a:schemeClr val="tx1">
                    <a:lumMod val="95000"/>
                    <a:lumOff val="5000"/>
                  </a:schemeClr>
                </a:solidFill>
              </a:rPr>
              <a:t>– GOD OR STATE OF NATURE – UNENUNCIATED RIGHTS – MANY.  FREDDIE KRUGER.</a:t>
            </a:r>
            <a:br>
              <a:rPr lang="en-US" sz="3200" dirty="0" smtClean="0">
                <a:solidFill>
                  <a:schemeClr val="tx1">
                    <a:lumMod val="95000"/>
                    <a:lumOff val="5000"/>
                  </a:schemeClr>
                </a:solidFill>
              </a:rPr>
            </a:br>
            <a:r>
              <a:rPr lang="en-US" sz="3200" dirty="0" smtClean="0">
                <a:solidFill>
                  <a:schemeClr val="tx1">
                    <a:lumMod val="95000"/>
                    <a:lumOff val="5000"/>
                  </a:schemeClr>
                </a:solidFill>
              </a:rPr>
              <a:t>2.  </a:t>
            </a:r>
            <a:r>
              <a:rPr lang="en-US" sz="3200" dirty="0" smtClean="0">
                <a:solidFill>
                  <a:srgbClr val="FF0000"/>
                </a:solidFill>
              </a:rPr>
              <a:t>LEGAL POSITIVISM </a:t>
            </a:r>
            <a:r>
              <a:rPr lang="en-US" sz="3200" dirty="0" smtClean="0">
                <a:solidFill>
                  <a:schemeClr val="tx1">
                    <a:lumMod val="95000"/>
                    <a:lumOff val="5000"/>
                  </a:schemeClr>
                </a:solidFill>
              </a:rPr>
              <a:t>– LAW IS EXPRESSION OF WILL OF SOVEREIGN.  WRITING AND INTENT.</a:t>
            </a:r>
            <a:br>
              <a:rPr lang="en-US" sz="3200" dirty="0" smtClean="0">
                <a:solidFill>
                  <a:schemeClr val="tx1">
                    <a:lumMod val="95000"/>
                    <a:lumOff val="5000"/>
                  </a:schemeClr>
                </a:solidFill>
              </a:rPr>
            </a:br>
            <a:r>
              <a:rPr lang="en-US" sz="3200" dirty="0" smtClean="0">
                <a:solidFill>
                  <a:schemeClr val="tx1">
                    <a:lumMod val="95000"/>
                    <a:lumOff val="5000"/>
                  </a:schemeClr>
                </a:solidFill>
              </a:rPr>
              <a:t>3.  </a:t>
            </a:r>
            <a:r>
              <a:rPr lang="en-US" sz="3200" dirty="0" smtClean="0">
                <a:solidFill>
                  <a:srgbClr val="FF0000"/>
                </a:solidFill>
              </a:rPr>
              <a:t>LEGAL REALISM </a:t>
            </a:r>
            <a:r>
              <a:rPr lang="en-US" sz="3200" dirty="0" smtClean="0">
                <a:solidFill>
                  <a:schemeClr val="tx1">
                    <a:lumMod val="95000"/>
                    <a:lumOff val="5000"/>
                  </a:schemeClr>
                </a:solidFill>
              </a:rPr>
              <a:t>– SUBJECTIVE BIAS.  SUBSET OF LEGAL POSITIVISM.  </a:t>
            </a:r>
            <a:br>
              <a:rPr lang="en-US" sz="3200" dirty="0" smtClean="0">
                <a:solidFill>
                  <a:schemeClr val="tx1">
                    <a:lumMod val="95000"/>
                    <a:lumOff val="5000"/>
                  </a:schemeClr>
                </a:solidFill>
              </a:rPr>
            </a:br>
            <a:r>
              <a:rPr lang="en-US" sz="3200" dirty="0" smtClean="0">
                <a:solidFill>
                  <a:schemeClr val="tx1">
                    <a:lumMod val="95000"/>
                    <a:lumOff val="5000"/>
                  </a:schemeClr>
                </a:solidFill>
              </a:rPr>
              <a:t>4.  </a:t>
            </a:r>
            <a:r>
              <a:rPr lang="en-US" sz="3200" dirty="0" smtClean="0">
                <a:solidFill>
                  <a:srgbClr val="FF0000"/>
                </a:solidFill>
              </a:rPr>
              <a:t>LEGAL PROCESS </a:t>
            </a:r>
            <a:r>
              <a:rPr lang="en-US" sz="3200" dirty="0" smtClean="0">
                <a:solidFill>
                  <a:schemeClr val="tx1">
                    <a:lumMod val="95000"/>
                    <a:lumOff val="5000"/>
                  </a:schemeClr>
                </a:solidFill>
              </a:rPr>
              <a:t>– NEUTRAL PRINCIPLES, CONSISTENCY, LOGIC, PRECEDENT.  HATED REALISM</a:t>
            </a:r>
            <a:br>
              <a:rPr lang="en-US" sz="3200" dirty="0" smtClean="0">
                <a:solidFill>
                  <a:schemeClr val="tx1">
                    <a:lumMod val="95000"/>
                    <a:lumOff val="5000"/>
                  </a:schemeClr>
                </a:solidFill>
              </a:rPr>
            </a:br>
            <a:r>
              <a:rPr lang="en-US" sz="3200" dirty="0" smtClean="0">
                <a:solidFill>
                  <a:schemeClr val="tx1">
                    <a:lumMod val="95000"/>
                    <a:lumOff val="5000"/>
                  </a:schemeClr>
                </a:solidFill>
              </a:rPr>
              <a:t>5</a:t>
            </a:r>
            <a:r>
              <a:rPr lang="en-US" sz="3200" dirty="0" smtClean="0">
                <a:solidFill>
                  <a:srgbClr val="FF0000"/>
                </a:solidFill>
              </a:rPr>
              <a:t>.  CRITICAL LEGAL STUDIES </a:t>
            </a:r>
            <a:r>
              <a:rPr lang="en-US" sz="3200" dirty="0" smtClean="0">
                <a:solidFill>
                  <a:schemeClr val="tx1">
                    <a:lumMod val="95000"/>
                    <a:lumOff val="5000"/>
                  </a:schemeClr>
                </a:solidFill>
              </a:rPr>
              <a:t>– BEYOND REALISM – INTO SYSTEMIC BIAS.  COOPTED.  MARXIST OVERTONES.  CRITICAL RACE, CRITICAL FEMINIST, ETC.</a:t>
            </a: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endParaRPr lang="en-US" sz="3200" dirty="0">
              <a:solidFill>
                <a:srgbClr val="7030A0"/>
              </a:solidFill>
            </a:endParaRPr>
          </a:p>
        </p:txBody>
      </p:sp>
    </p:spTree>
    <p:extLst>
      <p:ext uri="{BB962C8B-B14F-4D97-AF65-F5344CB8AC3E}">
        <p14:creationId xmlns:p14="http://schemas.microsoft.com/office/powerpoint/2010/main" val="4239790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EDMONSON v LEESVILLE CONCRETE (1991 - </a:t>
            </a:r>
            <a:r>
              <a:rPr lang="en-US" sz="3200" dirty="0" smtClean="0">
                <a:solidFill>
                  <a:srgbClr val="FF0000"/>
                </a:solidFill>
              </a:rPr>
              <a:t>715</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CIVIL LITIGANT USED PRE EMPTORY CHALLENGES IN JURY SELECTION TO ELIMINATE ON RACE.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715 – </a:t>
            </a:r>
            <a:r>
              <a:rPr lang="en-US" sz="3200" dirty="0" smtClean="0">
                <a:solidFill>
                  <a:schemeClr val="tx1">
                    <a:lumMod val="95000"/>
                    <a:lumOff val="5000"/>
                  </a:schemeClr>
                </a:solidFill>
              </a:rPr>
              <a:t>GOVERNENT CONTROLS LITIGATION AND PRE EMPTORY/JURY SELECTION SYSTEM.</a:t>
            </a:r>
            <a:br>
              <a:rPr lang="en-US" sz="3200" dirty="0" smtClean="0">
                <a:solidFill>
                  <a:schemeClr val="tx1">
                    <a:lumMod val="95000"/>
                    <a:lumOff val="5000"/>
                  </a:schemeClr>
                </a:solidFill>
              </a:rPr>
            </a:br>
            <a:r>
              <a:rPr lang="en-US" sz="3200" dirty="0" smtClean="0">
                <a:solidFill>
                  <a:schemeClr val="tx1">
                    <a:lumMod val="95000"/>
                    <a:lumOff val="5000"/>
                  </a:schemeClr>
                </a:solidFill>
              </a:rPr>
              <a:t>QUINTESSENTIAL GOVERNMENT.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DESHANEY v WINNEBAGO COUNTY (1989 - </a:t>
            </a:r>
            <a:r>
              <a:rPr lang="en-US" sz="3200" dirty="0" smtClean="0">
                <a:solidFill>
                  <a:srgbClr val="FF0000"/>
                </a:solidFill>
              </a:rPr>
              <a:t>713</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SOCIAL SERVICES LEFT CUSTODY WITH DAD DESPITE REPEATED INCIDENTS OF ABUSE.  BRAIN DAMAGE.</a:t>
            </a:r>
            <a:br>
              <a:rPr lang="en-US" sz="3200" dirty="0" smtClean="0">
                <a:solidFill>
                  <a:schemeClr val="tx1">
                    <a:lumMod val="95000"/>
                    <a:lumOff val="5000"/>
                  </a:schemeClr>
                </a:solidFill>
              </a:rPr>
            </a:br>
            <a:r>
              <a:rPr lang="en-US" sz="3200" dirty="0" smtClean="0">
                <a:solidFill>
                  <a:srgbClr val="7030A0"/>
                </a:solidFill>
              </a:rPr>
              <a:t>NOT IN CUSTODY – NO RIGHT TO AID.  PRIVATE.</a:t>
            </a:r>
            <a:endParaRPr lang="en-US" sz="3200" dirty="0">
              <a:solidFill>
                <a:srgbClr val="7030A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solidFill>
                  <a:schemeClr val="tx1">
                    <a:lumMod val="95000"/>
                    <a:lumOff val="5000"/>
                  </a:schemeClr>
                </a:solidFill>
              </a:rPr>
              <a:t>BRENTWOOD v TENNESSEE SECONDARY (2001 – </a:t>
            </a:r>
            <a:r>
              <a:rPr lang="en-US" sz="3200" dirty="0" smtClean="0">
                <a:solidFill>
                  <a:srgbClr val="FF0000"/>
                </a:solidFill>
              </a:rPr>
              <a:t>716</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STATE ATHLETIC ASSOICIATION WITH PUBLIC (84%) AND PRIVATE SCHOOLS = STATE ACTOR.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BUT NCAA NOT – NCAA v TARKANIAN.</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7030A0"/>
                </a:solidFill>
              </a:rPr>
              <a:t>HANDOUT  – CL 9</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15</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AMENDMENT AND STATE ACTION – THE WHITE PRIMARY CASES (</a:t>
            </a:r>
            <a:r>
              <a:rPr lang="en-US" sz="3200" dirty="0" smtClean="0">
                <a:solidFill>
                  <a:srgbClr val="FF0000"/>
                </a:solidFill>
              </a:rPr>
              <a:t>701</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ALL WHITE PRIMARY FROM PRIVATE GROUP (STATE CONVENTION) – STILL VIOLATES 15</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endParaRPr lang="en-US" sz="3200" dirty="0">
              <a:solidFill>
                <a:srgbClr val="0070C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705600"/>
          </a:xfrm>
        </p:spPr>
        <p:txBody>
          <a:bodyPr anchor="t">
            <a:normAutofit fontScale="90000"/>
          </a:bodyPr>
          <a:lstStyle/>
          <a:p>
            <a:pPr algn="l"/>
            <a:r>
              <a:rPr lang="en-US" sz="3200" dirty="0" smtClean="0"/>
              <a:t>PRIMARY IS, BY STATE LAW, PART OF ELECTION PROCESS.</a:t>
            </a:r>
            <a:br>
              <a:rPr lang="en-US" sz="3200" dirty="0" smtClean="0"/>
            </a:br>
            <a:r>
              <a:rPr lang="en-US" sz="3200" dirty="0"/>
              <a:t/>
            </a:r>
            <a:br>
              <a:rPr lang="en-US" sz="3200" dirty="0"/>
            </a:br>
            <a:r>
              <a:rPr lang="en-US" sz="3200" dirty="0" smtClean="0"/>
              <a:t>CHASING TEXAS:</a:t>
            </a:r>
            <a:br>
              <a:rPr lang="en-US" sz="3200" dirty="0" smtClean="0"/>
            </a:br>
            <a:r>
              <a:rPr lang="en-US" sz="3200" dirty="0" smtClean="0"/>
              <a:t>1. STATE LAW EXCLUDES FROM PRIMARIES</a:t>
            </a:r>
            <a:br>
              <a:rPr lang="en-US" sz="3200" dirty="0" smtClean="0"/>
            </a:br>
            <a:r>
              <a:rPr lang="en-US" sz="3200" dirty="0" smtClean="0"/>
              <a:t>2. STATE ALLOWS PARTY EXECUTIVE COMMITTEE TO QUALIFY VOTERS.</a:t>
            </a:r>
            <a:br>
              <a:rPr lang="en-US" sz="3200" dirty="0" smtClean="0"/>
            </a:br>
            <a:r>
              <a:rPr lang="en-US" sz="3200" dirty="0" smtClean="0"/>
              <a:t>3.  PARTY CONVENTION</a:t>
            </a:r>
            <a:br>
              <a:rPr lang="en-US" sz="3200" dirty="0" smtClean="0"/>
            </a:br>
            <a:r>
              <a:rPr lang="en-US" sz="3200" dirty="0" smtClean="0"/>
              <a:t>4.  PRE-PRIMARY ELECTION OF THE JAYBIRD CLUB.</a:t>
            </a:r>
            <a:br>
              <a:rPr lang="en-US" sz="3200" dirty="0" smtClean="0"/>
            </a:br>
            <a:r>
              <a:rPr lang="en-US" sz="3200" dirty="0"/>
              <a:t/>
            </a:r>
            <a:br>
              <a:rPr lang="en-US" sz="3200" dirty="0"/>
            </a:br>
            <a:r>
              <a:rPr lang="en-US" sz="3200" dirty="0" smtClean="0">
                <a:solidFill>
                  <a:srgbClr val="0070C0"/>
                </a:solidFill>
              </a:rPr>
              <a:t>INCORPORATION</a:t>
            </a:r>
            <a:br>
              <a:rPr lang="en-US" sz="3200" dirty="0" smtClean="0">
                <a:solidFill>
                  <a:srgbClr val="0070C0"/>
                </a:solidFill>
              </a:rPr>
            </a:br>
            <a:r>
              <a:rPr lang="en-US" sz="3200" dirty="0">
                <a:solidFill>
                  <a:srgbClr val="0070C0"/>
                </a:solidFill>
              </a:rPr>
              <a:t/>
            </a:r>
            <a:br>
              <a:rPr lang="en-US" sz="3200" dirty="0">
                <a:solidFill>
                  <a:srgbClr val="0070C0"/>
                </a:solidFill>
              </a:rPr>
            </a:br>
            <a:r>
              <a:rPr lang="en-US" sz="3200" dirty="0" smtClean="0">
                <a:solidFill>
                  <a:schemeClr val="tx1">
                    <a:lumMod val="95000"/>
                    <a:lumOff val="5000"/>
                  </a:schemeClr>
                </a:solidFill>
              </a:rPr>
              <a:t>DISTINGUISH PROCEDURAL DP (MANNER BY WHICH GOVERNMENT TAKES) WITH SUBSTANTIVE DP (GRANTS RIGHTS)</a:t>
            </a:r>
            <a:endParaRPr lang="en-US" sz="3200" dirty="0"/>
          </a:p>
        </p:txBody>
      </p:sp>
    </p:spTree>
    <p:extLst>
      <p:ext uri="{BB962C8B-B14F-4D97-AF65-F5344CB8AC3E}">
        <p14:creationId xmlns:p14="http://schemas.microsoft.com/office/powerpoint/2010/main" val="2905962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629400"/>
          </a:xfrm>
        </p:spPr>
        <p:txBody>
          <a:bodyPr anchor="t">
            <a:normAutofit fontScale="90000"/>
          </a:bodyPr>
          <a:lstStyle/>
          <a:p>
            <a:pPr algn="l"/>
            <a:r>
              <a:rPr lang="en-US" sz="3200" dirty="0" smtClean="0"/>
              <a:t>DO FIRST 8 AMENDMENTS APPLY TO STATES ?  ON FACE – NO – BARRON v BALTIMORE.  DOES THE PASSAGE OF 14</a:t>
            </a:r>
            <a:r>
              <a:rPr lang="en-US" sz="3200" baseline="30000" dirty="0" smtClean="0"/>
              <a:t>TH</a:t>
            </a:r>
            <a:r>
              <a:rPr lang="en-US" sz="3200" dirty="0" smtClean="0"/>
              <a:t> AMENDMENT CHANGE (</a:t>
            </a:r>
            <a:r>
              <a:rPr lang="en-US" sz="3200" dirty="0" smtClean="0">
                <a:solidFill>
                  <a:srgbClr val="0070C0"/>
                </a:solidFill>
              </a:rPr>
              <a:t>LIFE, LIBERTY OR PROPERTY</a:t>
            </a:r>
            <a:r>
              <a:rPr lang="en-US" sz="3200" dirty="0" smtClean="0"/>
              <a:t>) ?</a:t>
            </a:r>
            <a:br>
              <a:rPr lang="en-US" sz="3200" dirty="0" smtClean="0"/>
            </a:br>
            <a:r>
              <a:rPr lang="en-US" sz="3200" dirty="0" smtClean="0"/>
              <a:t/>
            </a:r>
            <a:br>
              <a:rPr lang="en-US" sz="3200" dirty="0" smtClean="0"/>
            </a:br>
            <a:r>
              <a:rPr lang="en-US" sz="3200" dirty="0" smtClean="0"/>
              <a:t>APPLYING THE 14</a:t>
            </a:r>
            <a:r>
              <a:rPr lang="en-US" sz="3200" baseline="30000" dirty="0" smtClean="0"/>
              <a:t>TH</a:t>
            </a:r>
            <a:r>
              <a:rPr lang="en-US" sz="3200" dirty="0" smtClean="0"/>
              <a:t> AMENDMENT TO STATES THROUGH BOTH PROCEDURAL AND SUBSTANTIVE DP = INCORPORTATION.</a:t>
            </a:r>
            <a:br>
              <a:rPr lang="en-US" sz="3200" dirty="0" smtClean="0"/>
            </a:br>
            <a:r>
              <a:rPr lang="en-US" sz="3200" dirty="0" smtClean="0"/>
              <a:t/>
            </a:r>
            <a:br>
              <a:rPr lang="en-US" sz="3200" dirty="0" smtClean="0"/>
            </a:br>
            <a:r>
              <a:rPr lang="en-US" sz="3200" dirty="0" smtClean="0">
                <a:solidFill>
                  <a:srgbClr val="FF0000"/>
                </a:solidFill>
              </a:rPr>
              <a:t>CARDOZO, FRANKFURTER AND HARLAN</a:t>
            </a:r>
            <a:r>
              <a:rPr lang="en-US" sz="3200" dirty="0" smtClean="0">
                <a:solidFill>
                  <a:schemeClr val="tx1">
                    <a:lumMod val="95000"/>
                    <a:lumOff val="5000"/>
                  </a:schemeClr>
                </a:solidFill>
              </a:rPr>
              <a:t> – NATURAL LAW.  DP = FUNDAMENTAL PRINCIPLES OF LIBERTY AND JUSTICE.  FUNDAMENTAL = TRADITIONS AND HISTORY OF ANGLO-AMERICAN JUSTICE.  EVEN IF VIOLATION OF 4</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 CONVICT IF TRIAL WAS OVERALL FAIR. </a:t>
            </a:r>
            <a:r>
              <a:rPr lang="en-US" sz="3200" dirty="0" smtClean="0">
                <a:solidFill>
                  <a:srgbClr val="7030A0"/>
                </a:solidFill>
              </a:rPr>
              <a:t>CONSER CRIMINAL</a:t>
            </a:r>
            <a:r>
              <a:rPr lang="en-US" sz="3200" dirty="0" smtClean="0">
                <a:solidFill>
                  <a:schemeClr val="tx1">
                    <a:lumMod val="95000"/>
                    <a:lumOff val="5000"/>
                  </a:schemeClr>
                </a:solidFill>
              </a:rPr>
              <a:t>, LIBERAL CIVIL.</a:t>
            </a:r>
            <a:endParaRPr lang="en-US"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705600"/>
          </a:xfrm>
        </p:spPr>
        <p:txBody>
          <a:bodyPr anchor="t">
            <a:normAutofit fontScale="90000"/>
          </a:bodyPr>
          <a:lstStyle/>
          <a:p>
            <a:pPr algn="l"/>
            <a:r>
              <a:rPr lang="en-US" sz="3200" dirty="0" smtClean="0">
                <a:solidFill>
                  <a:srgbClr val="FF0000"/>
                </a:solidFill>
              </a:rPr>
              <a:t>BLACK AND DOUGLAS.</a:t>
            </a:r>
            <a:r>
              <a:rPr lang="en-US" sz="3200" dirty="0" smtClean="0">
                <a:solidFill>
                  <a:schemeClr val="tx1">
                    <a:lumMod val="95000"/>
                    <a:lumOff val="5000"/>
                  </a:schemeClr>
                </a:solidFill>
              </a:rPr>
              <a:t> DP = FIRST 8 AMENDMENTS.  TOTAL INCORPORATION.  NOT FUNDAMENTAL FAIRNESS.  APPLY TO STATES SAME AS FEDERAL.  </a:t>
            </a:r>
            <a:r>
              <a:rPr lang="en-US" sz="3200" dirty="0" smtClean="0">
                <a:solidFill>
                  <a:srgbClr val="7030A0"/>
                </a:solidFill>
              </a:rPr>
              <a:t>LIBERAL CRIMINAL</a:t>
            </a:r>
            <a:r>
              <a:rPr lang="en-US" sz="3200" dirty="0" smtClean="0">
                <a:solidFill>
                  <a:schemeClr val="tx1">
                    <a:lumMod val="95000"/>
                    <a:lumOff val="5000"/>
                  </a:schemeClr>
                </a:solidFill>
              </a:rPr>
              <a:t>, CONSERVATIVE CIVIL.</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BLACK THOUGHT HARLAN TOO SUBJECTIVE.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HARLAN THOUGHT BLACK IGNORED FEDERALISM (STATES = LABORATORIES) AND DIVERSITY WILL CAUSE WATERING DOWN.</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MAJORITY ADOPTS HARLAN’S FUNDAMENTAL FAIRNESS LANGUAGE AND THEN, IN A SERIES OF CASES, FOUND MOST OF 1 – 8 AMENDMENTS TO BE PART OF FF.  NEVER SAID TOTAL INCORPORATION.</a:t>
            </a:r>
            <a:endParaRPr lang="en-US" sz="3200" dirty="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PALKO v CONNECTICUT (1937 - </a:t>
            </a:r>
            <a:r>
              <a:rPr lang="en-US" sz="3200" dirty="0" smtClean="0">
                <a:solidFill>
                  <a:srgbClr val="FF0000"/>
                </a:solidFill>
              </a:rPr>
              <a:t>364</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CT ALLOWS STATE TO APPEAL IN CRIMINAL.  D CONVICTED OF 2</a:t>
            </a:r>
            <a:r>
              <a:rPr lang="en-US" sz="3200" baseline="30000" dirty="0" smtClean="0">
                <a:solidFill>
                  <a:schemeClr val="tx1">
                    <a:lumMod val="95000"/>
                    <a:lumOff val="5000"/>
                  </a:schemeClr>
                </a:solidFill>
              </a:rPr>
              <a:t>ND</a:t>
            </a:r>
            <a:r>
              <a:rPr lang="en-US" sz="3200" dirty="0" smtClean="0">
                <a:solidFill>
                  <a:schemeClr val="tx1">
                    <a:lumMod val="95000"/>
                    <a:lumOff val="5000"/>
                  </a:schemeClr>
                </a:solidFill>
              </a:rPr>
              <a:t> DEGREE – SET ASIDE.  CONVICTED OF 1</a:t>
            </a:r>
            <a:r>
              <a:rPr lang="en-US" sz="3200" baseline="30000" dirty="0" smtClean="0">
                <a:solidFill>
                  <a:schemeClr val="tx1">
                    <a:lumMod val="95000"/>
                    <a:lumOff val="5000"/>
                  </a:schemeClr>
                </a:solidFill>
              </a:rPr>
              <a:t>ST</a:t>
            </a:r>
            <a:r>
              <a:rPr lang="en-US" sz="3200" dirty="0" smtClean="0">
                <a:solidFill>
                  <a:schemeClr val="tx1">
                    <a:lumMod val="95000"/>
                    <a:lumOff val="5000"/>
                  </a:schemeClr>
                </a:solidFill>
              </a:rPr>
              <a:t> DEGREE IN NEW TRIAL. D – VIOLATES DOUBLE JEOPARDY (5 AMEND).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IF FEDERAL TRIAL, CLEAR 5</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 VIOLATION.</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364 - </a:t>
            </a:r>
            <a:r>
              <a:rPr lang="en-US" sz="3200" dirty="0" smtClean="0">
                <a:solidFill>
                  <a:schemeClr val="tx1">
                    <a:lumMod val="95000"/>
                    <a:lumOff val="5000"/>
                  </a:schemeClr>
                </a:solidFill>
              </a:rPr>
              <a:t>QUOTE.  NO VIOLATION HERE – JUST TRYING TO GET FAIR TRIAL.  (OVERRULED BY BENTON v MARYLAND).</a:t>
            </a:r>
            <a:endParaRPr lang="en-US" sz="3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05600"/>
          </a:xfrm>
        </p:spPr>
        <p:txBody>
          <a:bodyPr anchor="t">
            <a:normAutofit fontScale="90000"/>
          </a:bodyPr>
          <a:lstStyle/>
          <a:p>
            <a:pPr algn="l"/>
            <a:r>
              <a:rPr lang="en-US" sz="3200" dirty="0" smtClean="0"/>
              <a:t>ADAMSON v CALIFORNIA (1947 - </a:t>
            </a:r>
            <a:r>
              <a:rPr lang="en-US" sz="3200" dirty="0" smtClean="0">
                <a:solidFill>
                  <a:srgbClr val="FF0000"/>
                </a:solidFill>
              </a:rPr>
              <a:t>364</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PROSECUTOR COMMENTED ON D NOT TAKING STAND.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STATE OBLIGATED TO GIVE FAIR TRIAL.  UNWILLING TO SAY THIS ISN’T FAIR.</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BLACK (D) – NATURAL LAW AND FF DEGRADES COURT AND GIVES TOO MUCH POWER TO USSC.</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FRANFURTER (C) - </a:t>
            </a:r>
            <a:r>
              <a:rPr lang="en-US" sz="3200" dirty="0" smtClean="0">
                <a:solidFill>
                  <a:srgbClr val="FF0000"/>
                </a:solidFill>
              </a:rPr>
              <a:t>365 </a:t>
            </a:r>
            <a:r>
              <a:rPr lang="en-US" sz="3200" dirty="0" smtClean="0">
                <a:solidFill>
                  <a:schemeClr val="tx1">
                    <a:lumMod val="95000"/>
                    <a:lumOff val="5000"/>
                  </a:schemeClr>
                </a:solidFill>
              </a:rPr>
              <a:t>- QUOTE.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ROCHIN - </a:t>
            </a:r>
            <a:r>
              <a:rPr lang="en-US" sz="3200" dirty="0" smtClean="0">
                <a:solidFill>
                  <a:srgbClr val="FF0000"/>
                </a:solidFill>
              </a:rPr>
              <a:t>366</a:t>
            </a:r>
            <a:r>
              <a:rPr lang="en-US" sz="3200" dirty="0" smtClean="0">
                <a:solidFill>
                  <a:schemeClr val="tx1">
                    <a:lumMod val="95000"/>
                    <a:lumOff val="5000"/>
                  </a:schemeClr>
                </a:solidFill>
              </a:rPr>
              <a:t> – SUBJECTIVITY.  IS BLACK LESS SO ?</a:t>
            </a:r>
            <a:br>
              <a:rPr lang="en-US" sz="3200" dirty="0" smtClean="0">
                <a:solidFill>
                  <a:schemeClr val="tx1">
                    <a:lumMod val="95000"/>
                    <a:lumOff val="5000"/>
                  </a:schemeClr>
                </a:solidFill>
              </a:rPr>
            </a:br>
            <a:r>
              <a:rPr lang="en-US" sz="3200" dirty="0" smtClean="0">
                <a:solidFill>
                  <a:schemeClr val="tx1">
                    <a:lumMod val="95000"/>
                    <a:lumOff val="5000"/>
                  </a:schemeClr>
                </a:solidFill>
              </a:rPr>
              <a:t>HISTORY = SCIENCE ?</a:t>
            </a:r>
            <a:endParaRPr 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IN 1960’S, WARREN COURT KEEPS HARLAN LANGUAGE BUT LOOKS TO 1-8 AMENDMENTS.</a:t>
            </a:r>
            <a:br>
              <a:rPr lang="en-US" sz="3200" dirty="0" smtClean="0"/>
            </a:br>
            <a:r>
              <a:rPr lang="en-US" sz="3200" dirty="0" smtClean="0"/>
              <a:t/>
            </a:r>
            <a:br>
              <a:rPr lang="en-US" sz="3200" dirty="0" smtClean="0"/>
            </a:br>
            <a:r>
              <a:rPr lang="en-US" sz="3200" dirty="0" smtClean="0"/>
              <a:t>DUNCAN v LOUISIANA (1968 - </a:t>
            </a:r>
            <a:r>
              <a:rPr lang="en-US" sz="3200" dirty="0" smtClean="0">
                <a:solidFill>
                  <a:srgbClr val="FF0000"/>
                </a:solidFill>
              </a:rPr>
              <a:t>367</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D = BATTERY – 2 YEAR MAX + $ 300.  D WANTED JURY BUT STATE LAW ONLY CAPITAL OR HARD LABOR.  D GOT 60 DAYS AND $ 150.</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367 - </a:t>
            </a:r>
            <a:r>
              <a:rPr lang="en-US" sz="3200" dirty="0" smtClean="0">
                <a:solidFill>
                  <a:schemeClr val="tx1">
                    <a:lumMod val="95000"/>
                    <a:lumOff val="5000"/>
                  </a:schemeClr>
                </a:solidFill>
              </a:rPr>
              <a:t>INCORPORATED ALREADY.</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smtClean="0">
                <a:solidFill>
                  <a:srgbClr val="FF0000"/>
                </a:solidFill>
              </a:rPr>
              <a:t>367 </a:t>
            </a:r>
            <a:r>
              <a:rPr lang="en-US" sz="3200" smtClean="0">
                <a:solidFill>
                  <a:schemeClr val="tx1">
                    <a:lumMod val="95000"/>
                    <a:lumOff val="5000"/>
                  </a:schemeClr>
                </a:solidFill>
              </a:rPr>
              <a:t>- FUNDAMENTAL TO AMERICAN SCHEME, NOT JUST ANY FAIR SYSTEM.</a:t>
            </a:r>
            <a:endParaRPr lang="en-US" sz="3200" dirty="0">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BLACK - </a:t>
            </a:r>
            <a:r>
              <a:rPr lang="en-US" sz="3200" dirty="0" smtClean="0">
                <a:solidFill>
                  <a:srgbClr val="FF0000"/>
                </a:solidFill>
              </a:rPr>
              <a:t>368 </a:t>
            </a:r>
            <a:r>
              <a:rPr lang="en-US" sz="3200" dirty="0" smtClean="0">
                <a:solidFill>
                  <a:schemeClr val="tx1">
                    <a:lumMod val="95000"/>
                    <a:lumOff val="5000"/>
                  </a:schemeClr>
                </a:solidFill>
              </a:rPr>
              <a:t>- SHOULD HAVE BEEN IN PRIVILEGES AND IMMUNITIES CLAUSE.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HARLAN (D) – BLACK MORE PHILOSOPHICALLY CONSISTENT THAN WHAT USSC HAS DONE.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369 </a:t>
            </a:r>
            <a:r>
              <a:rPr lang="en-US" sz="3200" dirty="0" smtClean="0">
                <a:solidFill>
                  <a:schemeClr val="tx1">
                    <a:lumMod val="95000"/>
                    <a:lumOff val="5000"/>
                  </a:schemeClr>
                </a:solidFill>
              </a:rPr>
              <a:t>– CRIMINAL - ALL IN EXCEPT GRAND JURY (5) AND EXCESSIVE BAIL (8).  CIVIL – NO 3 AMENDMENT OR JURY TRIALS (7).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WILLIAMS v FLORIDA (1970 - </a:t>
            </a:r>
            <a:r>
              <a:rPr lang="en-US" sz="3200" dirty="0" smtClean="0">
                <a:solidFill>
                  <a:srgbClr val="FF0000"/>
                </a:solidFill>
              </a:rPr>
              <a:t>370</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6 PERSON JURY OK FOR BOTH FEDERAL AND STATE UNDER 6</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HARLAN – WATERING DOWN.   </a:t>
            </a:r>
            <a:endParaRPr lang="en-US" sz="3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chor="t">
            <a:normAutofit fontScale="90000"/>
          </a:bodyPr>
          <a:lstStyle/>
          <a:p>
            <a:pPr algn="l"/>
            <a:r>
              <a:rPr lang="en-US" sz="3200" dirty="0" smtClean="0"/>
              <a:t>DISTRICT OF COLUMBIA v HELLER (2008 - </a:t>
            </a:r>
            <a:r>
              <a:rPr lang="en-US" sz="3200" dirty="0" smtClean="0">
                <a:solidFill>
                  <a:srgbClr val="FF0000"/>
                </a:solidFill>
              </a:rPr>
              <a:t>371</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DC EFFECTIVELY BANNED HANDGUNS.  DC = FEDERAL.  INVALID – 5 – 4.</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SCALIA</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INDIVIDUAL RIGHT NOT COLLECTIVE.  NOT CONNECTED TO MILITIA SERVICE.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ARMS HAS SAME MEANING NOW AS 1789.</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3.  TYRANTS TOOK AWAY WEAPONS. PREEXISTING.</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4.  RIGHT OF SELF DEFENSE AND HUNTING.</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ALREADY SEEN COMMERCE CLAUSE USED FOR CIVIL RIGHTS BUT THAT IS THE END OF THE STORY. </a:t>
            </a:r>
            <a:br>
              <a:rPr lang="en-US" sz="3200" dirty="0" smtClean="0"/>
            </a:br>
            <a:r>
              <a:rPr lang="en-US" sz="3200" dirty="0"/>
              <a:t/>
            </a:r>
            <a:br>
              <a:rPr lang="en-US" sz="3200" dirty="0"/>
            </a:br>
            <a:r>
              <a:rPr lang="en-US" sz="3200" dirty="0" smtClean="0"/>
              <a:t>1.  13</a:t>
            </a:r>
            <a:r>
              <a:rPr lang="en-US" sz="3200" baseline="30000" dirty="0" smtClean="0"/>
              <a:t>TH</a:t>
            </a:r>
            <a:r>
              <a:rPr lang="en-US" sz="3200" dirty="0" smtClean="0"/>
              <a:t> AMENDMENT – </a:t>
            </a:r>
            <a:r>
              <a:rPr lang="en-US" sz="3200" dirty="0" smtClean="0">
                <a:solidFill>
                  <a:srgbClr val="FF0000"/>
                </a:solidFill>
              </a:rPr>
              <a:t>1865 </a:t>
            </a:r>
            <a:r>
              <a:rPr lang="en-US" sz="3200" dirty="0" smtClean="0">
                <a:solidFill>
                  <a:srgbClr val="7030A0"/>
                </a:solidFill>
              </a:rPr>
              <a:t>CONGRESS ENFORCES</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a:solidFill>
                  <a:schemeClr val="tx1">
                    <a:lumMod val="95000"/>
                    <a:lumOff val="5000"/>
                  </a:schemeClr>
                </a:solidFill>
              </a:rPr>
              <a:t> </a:t>
            </a:r>
            <a:r>
              <a:rPr lang="en-US" sz="3200" dirty="0" smtClean="0">
                <a:solidFill>
                  <a:schemeClr val="tx1">
                    <a:lumMod val="95000"/>
                    <a:lumOff val="5000"/>
                  </a:schemeClr>
                </a:solidFill>
              </a:rPr>
              <a:t>    A.  INCLUDES PRIVATE</a:t>
            </a:r>
            <a:br>
              <a:rPr lang="en-US" sz="3200" dirty="0" smtClean="0">
                <a:solidFill>
                  <a:schemeClr val="tx1">
                    <a:lumMod val="95000"/>
                    <a:lumOff val="5000"/>
                  </a:schemeClr>
                </a:solidFill>
              </a:rPr>
            </a:br>
            <a:r>
              <a:rPr lang="en-US" sz="3200" dirty="0">
                <a:solidFill>
                  <a:schemeClr val="tx1">
                    <a:lumMod val="95000"/>
                    <a:lumOff val="5000"/>
                  </a:schemeClr>
                </a:solidFill>
              </a:rPr>
              <a:t> </a:t>
            </a:r>
            <a:r>
              <a:rPr lang="en-US" sz="3200" dirty="0" smtClean="0">
                <a:solidFill>
                  <a:schemeClr val="tx1">
                    <a:lumMod val="95000"/>
                    <a:lumOff val="5000"/>
                  </a:schemeClr>
                </a:solidFill>
              </a:rPr>
              <a:t>    B.  SUBSTANCE LIMITED = SLAVERY</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2.  14</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AMENDMENT – </a:t>
            </a:r>
            <a:r>
              <a:rPr lang="en-US" sz="3200" dirty="0" smtClean="0">
                <a:solidFill>
                  <a:srgbClr val="FF0000"/>
                </a:solidFill>
              </a:rPr>
              <a:t>1868 </a:t>
            </a:r>
            <a:r>
              <a:rPr lang="en-US" sz="3200" dirty="0" smtClean="0">
                <a:solidFill>
                  <a:srgbClr val="7030A0"/>
                </a:solidFill>
              </a:rPr>
              <a:t>CONGRESS ENFORCES</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a:solidFill>
                  <a:schemeClr val="tx1">
                    <a:lumMod val="95000"/>
                    <a:lumOff val="5000"/>
                  </a:schemeClr>
                </a:solidFill>
              </a:rPr>
              <a:t> </a:t>
            </a:r>
            <a:r>
              <a:rPr lang="en-US" sz="3200" dirty="0" smtClean="0">
                <a:solidFill>
                  <a:schemeClr val="tx1">
                    <a:lumMod val="95000"/>
                    <a:lumOff val="5000"/>
                  </a:schemeClr>
                </a:solidFill>
              </a:rPr>
              <a:t>    A.  “NO STATE” – NEED STATE ACTION.</a:t>
            </a:r>
            <a:br>
              <a:rPr lang="en-US" sz="3200" dirty="0" smtClean="0">
                <a:solidFill>
                  <a:schemeClr val="tx1">
                    <a:lumMod val="95000"/>
                    <a:lumOff val="5000"/>
                  </a:schemeClr>
                </a:solidFill>
              </a:rPr>
            </a:br>
            <a:r>
              <a:rPr lang="en-US" sz="3200" dirty="0">
                <a:solidFill>
                  <a:schemeClr val="tx1">
                    <a:lumMod val="95000"/>
                    <a:lumOff val="5000"/>
                  </a:schemeClr>
                </a:solidFill>
              </a:rPr>
              <a:t> </a:t>
            </a:r>
            <a:r>
              <a:rPr lang="en-US" sz="3200" dirty="0" smtClean="0">
                <a:solidFill>
                  <a:schemeClr val="tx1">
                    <a:lumMod val="95000"/>
                    <a:lumOff val="5000"/>
                  </a:schemeClr>
                </a:solidFill>
              </a:rPr>
              <a:t>    B.  SUBSTANCE BROAD</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3.  15</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AMENDMENT – </a:t>
            </a:r>
            <a:r>
              <a:rPr lang="en-US" sz="3200" dirty="0" smtClean="0">
                <a:solidFill>
                  <a:srgbClr val="FF0000"/>
                </a:solidFill>
              </a:rPr>
              <a:t>1870</a:t>
            </a:r>
            <a:r>
              <a:rPr lang="en-US" sz="3200" dirty="0" smtClean="0">
                <a:solidFill>
                  <a:srgbClr val="7030A0"/>
                </a:solidFill>
              </a:rPr>
              <a:t> CONGRESS ENFORCES</a:t>
            </a:r>
            <a:r>
              <a:rPr lang="en-US" sz="3200" dirty="0" smtClean="0">
                <a:solidFill>
                  <a:srgbClr val="FF0000"/>
                </a:solidFill>
              </a:rPr>
              <a:t/>
            </a:r>
            <a:br>
              <a:rPr lang="en-US" sz="3200" dirty="0" smtClean="0">
                <a:solidFill>
                  <a:srgbClr val="FF0000"/>
                </a:solidFill>
              </a:rPr>
            </a:br>
            <a:r>
              <a:rPr lang="en-US" sz="3200" dirty="0">
                <a:solidFill>
                  <a:srgbClr val="FF0000"/>
                </a:solidFill>
              </a:rPr>
              <a:t> </a:t>
            </a:r>
            <a:r>
              <a:rPr lang="en-US" sz="3200" dirty="0" smtClean="0">
                <a:solidFill>
                  <a:srgbClr val="FF0000"/>
                </a:solidFill>
              </a:rPr>
              <a:t>     </a:t>
            </a:r>
            <a:r>
              <a:rPr lang="en-US" sz="3200" dirty="0" smtClean="0">
                <a:solidFill>
                  <a:schemeClr val="tx1">
                    <a:lumMod val="95000"/>
                    <a:lumOff val="5000"/>
                  </a:schemeClr>
                </a:solidFill>
              </a:rPr>
              <a:t>A.  GOVERNMENT ELECTIONS</a:t>
            </a:r>
            <a:br>
              <a:rPr lang="en-US" sz="3200" dirty="0" smtClean="0">
                <a:solidFill>
                  <a:schemeClr val="tx1">
                    <a:lumMod val="95000"/>
                    <a:lumOff val="5000"/>
                  </a:schemeClr>
                </a:solidFill>
              </a:rPr>
            </a:br>
            <a:r>
              <a:rPr lang="en-US" sz="3200" dirty="0">
                <a:solidFill>
                  <a:schemeClr val="tx1">
                    <a:lumMod val="95000"/>
                    <a:lumOff val="5000"/>
                  </a:schemeClr>
                </a:solidFill>
              </a:rPr>
              <a:t> </a:t>
            </a:r>
            <a:r>
              <a:rPr lang="en-US" sz="3200" dirty="0" smtClean="0">
                <a:solidFill>
                  <a:schemeClr val="tx1">
                    <a:lumMod val="95000"/>
                    <a:lumOff val="5000"/>
                  </a:schemeClr>
                </a:solidFill>
              </a:rPr>
              <a:t>     B.  SUBSTANCE NARROW – VOTING.</a:t>
            </a:r>
            <a:endParaRPr lang="en-US" sz="3200" dirty="0"/>
          </a:p>
        </p:txBody>
      </p:sp>
    </p:spTree>
    <p:extLst>
      <p:ext uri="{BB962C8B-B14F-4D97-AF65-F5344CB8AC3E}">
        <p14:creationId xmlns:p14="http://schemas.microsoft.com/office/powerpoint/2010/main" val="37725589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a:bodyPr>
          <a:lstStyle/>
          <a:p>
            <a:pPr algn="l"/>
            <a:r>
              <a:rPr lang="en-US" sz="3200" dirty="0" smtClean="0"/>
              <a:t>5.  NOT ANY  WEAPON FOR ANY PURPOSE.  SOME REGULATION CLEARLY ALLOWED.  HERE – TOTAL SUPPRESSION = BAN.  INCLUDES HOME.</a:t>
            </a:r>
            <a:br>
              <a:rPr lang="en-US" sz="3200" dirty="0" smtClean="0"/>
            </a:br>
            <a:r>
              <a:rPr lang="en-US" sz="3200" dirty="0" smtClean="0"/>
              <a:t/>
            </a:r>
            <a:br>
              <a:rPr lang="en-US" sz="3200" dirty="0" smtClean="0"/>
            </a:br>
            <a:r>
              <a:rPr lang="en-US" sz="3200" dirty="0" smtClean="0"/>
              <a:t>STEVENS (D)</a:t>
            </a:r>
            <a:br>
              <a:rPr lang="en-US" sz="3200" dirty="0" smtClean="0"/>
            </a:br>
            <a:r>
              <a:rPr lang="en-US" sz="3200" dirty="0" smtClean="0"/>
              <a:t/>
            </a:r>
            <a:br>
              <a:rPr lang="en-US" sz="3200" dirty="0" smtClean="0"/>
            </a:br>
            <a:r>
              <a:rPr lang="en-US" sz="3200" dirty="0" smtClean="0"/>
              <a:t>1.  HISTORY = MILITIA.  NOTHING ABOUT LEGISLATURE REGULATING CIVILIAN USE.</a:t>
            </a:r>
            <a:br>
              <a:rPr lang="en-US" sz="3200" dirty="0" smtClean="0"/>
            </a:br>
            <a:r>
              <a:rPr lang="en-US" sz="3200" dirty="0" smtClean="0"/>
              <a:t/>
            </a:r>
            <a:br>
              <a:rPr lang="en-US" sz="3200" dirty="0" smtClean="0"/>
            </a:br>
            <a:r>
              <a:rPr lang="en-US" sz="3200" dirty="0" smtClean="0"/>
              <a:t>2.  FF DIDN’T CARE ABOUT LIMITING HANDGUNS IN HIGH CRIME URBAN AREAS.  CAN STILL HAVE RIFLE AND SHOTGUN.</a:t>
            </a:r>
            <a:endParaRPr lang="en-US" sz="32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MCDONALD v  CHICAGO (2010 - </a:t>
            </a:r>
            <a:r>
              <a:rPr lang="en-US" sz="3200" dirty="0" smtClean="0">
                <a:solidFill>
                  <a:srgbClr val="FF0000"/>
                </a:solidFill>
              </a:rPr>
              <a:t>S29</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CITY ORDINANCE EFFECTIVELY BANS ALL HANDGUNS.    4 – 1- 4.</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ALITO (ROBERTS, SCALIA AND KENNEDY)</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a:t>
            </a:r>
            <a:r>
              <a:rPr lang="en-US" sz="3200" dirty="0" smtClean="0">
                <a:solidFill>
                  <a:srgbClr val="FF0000"/>
                </a:solidFill>
              </a:rPr>
              <a:t>S29</a:t>
            </a:r>
            <a:r>
              <a:rPr lang="en-US" sz="3200" dirty="0" smtClean="0">
                <a:solidFill>
                  <a:schemeClr val="tx1">
                    <a:lumMod val="95000"/>
                    <a:lumOff val="5000"/>
                  </a:schemeClr>
                </a:solidFill>
              </a:rPr>
              <a:t> – TEST.  SELF DEFENSE – PROTECT HOME AND FAMILY.   BLACKSTONE. FUNDAMENTAL.</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SOUTHERN STATES TOOK GUNS FROM BLACKS.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3.  OTHER COUNTRIES IRRELEVANT – AMERICAN JURISPRUDENCE.</a:t>
            </a:r>
            <a:endParaRPr lang="en-US" sz="32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SCALIA – C – DOESN’T LIKE SUBSTANTIVE DP BUT ACCEPTS INCORPORATION.</a:t>
            </a:r>
            <a:br>
              <a:rPr lang="en-US" sz="3200" dirty="0" smtClean="0"/>
            </a:br>
            <a:r>
              <a:rPr lang="en-US" sz="3200" dirty="0" smtClean="0"/>
              <a:t/>
            </a:r>
            <a:br>
              <a:rPr lang="en-US" sz="3200" dirty="0" smtClean="0"/>
            </a:br>
            <a:r>
              <a:rPr lang="en-US" sz="3200" dirty="0" smtClean="0"/>
              <a:t>THOMAS – C – DON’T LIKE INCORPORATION THROUGH DP.  SHOULD REVERSE SLAUGHTERHOUSE CASES AND RELY ON PRIVILEGES AND IMMUNITIES CLAUSE.  </a:t>
            </a:r>
            <a:br>
              <a:rPr lang="en-US" sz="3200" dirty="0" smtClean="0"/>
            </a:br>
            <a:r>
              <a:rPr lang="en-US" sz="3200" dirty="0" smtClean="0"/>
              <a:t/>
            </a:r>
            <a:br>
              <a:rPr lang="en-US" sz="3200" dirty="0" smtClean="0"/>
            </a:br>
            <a:r>
              <a:rPr lang="en-US" sz="3200" dirty="0" smtClean="0"/>
              <a:t>STEVENS – D – GUNS HAVE AMBIVALENT RELATION TO LIBERTY.  NO RIGHT TO GUN OF CHOICE.  OTHER COUNTRIES.  STATES HAVE HISTORY OF REGULATION.</a:t>
            </a:r>
            <a:br>
              <a:rPr lang="en-US" sz="3200" dirty="0" smtClean="0"/>
            </a:br>
            <a:r>
              <a:rPr lang="en-US" sz="3200" dirty="0" smtClean="0"/>
              <a:t/>
            </a:r>
            <a:br>
              <a:rPr lang="en-US" sz="3200" dirty="0" smtClean="0"/>
            </a:br>
            <a:r>
              <a:rPr lang="en-US" sz="3200" dirty="0" smtClean="0"/>
              <a:t>BREYER (GINSBURG, SOTOMAYOR) D</a:t>
            </a:r>
            <a:br>
              <a:rPr lang="en-US" sz="3200" dirty="0" smtClean="0"/>
            </a:br>
            <a:r>
              <a:rPr lang="en-US" sz="3200" dirty="0" smtClean="0"/>
              <a:t>1.  SHOULD NOT INCORPORATE 2</a:t>
            </a:r>
            <a:r>
              <a:rPr lang="en-US" sz="3200" baseline="30000" dirty="0" smtClean="0"/>
              <a:t>ND</a:t>
            </a:r>
            <a:r>
              <a:rPr lang="en-US" sz="3200" dirty="0" smtClean="0"/>
              <a:t> AMENDMENT</a:t>
            </a:r>
            <a:endParaRPr lang="en-US" sz="3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2.  </a:t>
            </a:r>
            <a:r>
              <a:rPr lang="en-US" sz="3200" dirty="0" smtClean="0">
                <a:solidFill>
                  <a:srgbClr val="FF0000"/>
                </a:solidFill>
              </a:rPr>
              <a:t>S34 </a:t>
            </a:r>
            <a:r>
              <a:rPr lang="en-US" sz="3200" dirty="0" smtClean="0">
                <a:solidFill>
                  <a:schemeClr val="tx1">
                    <a:lumMod val="95000"/>
                    <a:lumOff val="5000"/>
                  </a:schemeClr>
                </a:solidFill>
              </a:rPr>
              <a:t>- FACTORS FOR INCORPORATION.  LEGISLATURES BETTER – ALL STATES WITH REGULATIONS.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3.   BOTH SIDES ARGUING PROTECT LIVES.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7030A0"/>
                </a:solidFill>
              </a:rPr>
              <a:t>PRIVILEGES AND IMMUNITIES </a:t>
            </a:r>
            <a:br>
              <a:rPr lang="en-US" sz="3200" dirty="0" smtClean="0">
                <a:solidFill>
                  <a:srgbClr val="7030A0"/>
                </a:solidFill>
              </a:rPr>
            </a:br>
            <a:r>
              <a:rPr lang="en-US" sz="3200" dirty="0" smtClean="0">
                <a:solidFill>
                  <a:srgbClr val="7030A0"/>
                </a:solidFill>
              </a:rPr>
              <a:t/>
            </a:r>
            <a:br>
              <a:rPr lang="en-US" sz="3200" dirty="0" smtClean="0">
                <a:solidFill>
                  <a:srgbClr val="7030A0"/>
                </a:solidFill>
              </a:rPr>
            </a:br>
            <a:r>
              <a:rPr lang="en-US" sz="3200" dirty="0" smtClean="0">
                <a:solidFill>
                  <a:schemeClr val="tx1">
                    <a:lumMod val="95000"/>
                    <a:lumOff val="5000"/>
                  </a:schemeClr>
                </a:solidFill>
              </a:rPr>
              <a:t>SLAUGHTER-HOUSE CASES  (1873 - </a:t>
            </a:r>
            <a:r>
              <a:rPr lang="en-US" sz="3200" dirty="0" smtClean="0">
                <a:solidFill>
                  <a:srgbClr val="FF0000"/>
                </a:solidFill>
              </a:rPr>
              <a:t>351</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LOUISIANA GIVES MONOPOLY TO 1 CORPORATION FOR CATTLE AND LIVESTOCK SLAUGHTERING IN NEW ORLEANS.  ALSO PRESCRIBED RATES.  P = OUT OF WORK BUTCHERS.  </a:t>
            </a:r>
            <a:r>
              <a:rPr lang="en-US" sz="3200" dirty="0" smtClean="0">
                <a:solidFill>
                  <a:srgbClr val="0070C0"/>
                </a:solidFill>
              </a:rPr>
              <a:t>ARGUMENTS FOR P ? </a:t>
            </a:r>
            <a:endParaRPr lang="en-US" sz="3200" dirty="0">
              <a:solidFill>
                <a:srgbClr val="0070C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ARGUMENTS:</a:t>
            </a:r>
            <a:br>
              <a:rPr lang="en-US" sz="3200" dirty="0" smtClean="0"/>
            </a:br>
            <a:r>
              <a:rPr lang="en-US" sz="3200" dirty="0" smtClean="0"/>
              <a:t/>
            </a:r>
            <a:br>
              <a:rPr lang="en-US" sz="3200" dirty="0" smtClean="0"/>
            </a:br>
            <a:r>
              <a:rPr lang="en-US" sz="3200" dirty="0" smtClean="0"/>
              <a:t>1.  13</a:t>
            </a:r>
            <a:r>
              <a:rPr lang="en-US" sz="3200" baseline="30000" dirty="0" smtClean="0"/>
              <a:t>TH</a:t>
            </a:r>
            <a:r>
              <a:rPr lang="en-US" sz="3200" dirty="0" smtClean="0"/>
              <a:t> AMENDMENT – TAKING AWAY LIVELIHOOD = INVOLUNTARY SERVITUDE.</a:t>
            </a:r>
            <a:br>
              <a:rPr lang="en-US" sz="3200" dirty="0" smtClean="0"/>
            </a:br>
            <a:r>
              <a:rPr lang="en-US" sz="3200" dirty="0" smtClean="0"/>
              <a:t/>
            </a:r>
            <a:br>
              <a:rPr lang="en-US" sz="3200" dirty="0" smtClean="0"/>
            </a:br>
            <a:r>
              <a:rPr lang="en-US" sz="3200" dirty="0" smtClean="0"/>
              <a:t>2.  14</a:t>
            </a:r>
            <a:r>
              <a:rPr lang="en-US" sz="3200" baseline="30000" dirty="0" smtClean="0"/>
              <a:t>TH</a:t>
            </a:r>
            <a:r>
              <a:rPr lang="en-US" sz="3200" dirty="0" smtClean="0"/>
              <a:t> AMENDMENT, PRIVILEGES AND IMMUNITIES OF FEDERAL CITIZENSHIP = FULL NATURAL LAW = RIGHT TO AN OCCUPATION.</a:t>
            </a:r>
            <a:br>
              <a:rPr lang="en-US" sz="3200" dirty="0" smtClean="0"/>
            </a:br>
            <a:r>
              <a:rPr lang="en-US" sz="3200" dirty="0" smtClean="0"/>
              <a:t/>
            </a:r>
            <a:br>
              <a:rPr lang="en-US" sz="3200" dirty="0" smtClean="0"/>
            </a:br>
            <a:r>
              <a:rPr lang="en-US" sz="3200" dirty="0" smtClean="0"/>
              <a:t>MILLER</a:t>
            </a:r>
            <a:br>
              <a:rPr lang="en-US" sz="3200" dirty="0" smtClean="0"/>
            </a:br>
            <a:r>
              <a:rPr lang="en-US" sz="3200" dirty="0" smtClean="0"/>
              <a:t>1.  POLICE POWER INCLUDES REGULATION.</a:t>
            </a:r>
            <a:br>
              <a:rPr lang="en-US" sz="3200" dirty="0" smtClean="0"/>
            </a:br>
            <a:r>
              <a:rPr lang="en-US" sz="3200" dirty="0" smtClean="0"/>
              <a:t/>
            </a:r>
            <a:br>
              <a:rPr lang="en-US" sz="3200" dirty="0" smtClean="0"/>
            </a:br>
            <a:r>
              <a:rPr lang="en-US" sz="3200" dirty="0" smtClean="0"/>
              <a:t>2. NOT 13</a:t>
            </a:r>
            <a:r>
              <a:rPr lang="en-US" sz="3200" baseline="30000" dirty="0" smtClean="0"/>
              <a:t>TH</a:t>
            </a:r>
            <a:r>
              <a:rPr lang="en-US" sz="3200" dirty="0" smtClean="0"/>
              <a:t> – INTENDED TO ABOLISH AFRICAN SLAVERY</a:t>
            </a:r>
            <a:br>
              <a:rPr lang="en-US" sz="3200" dirty="0" smtClean="0"/>
            </a:br>
            <a:r>
              <a:rPr lang="en-US" sz="3200" dirty="0" smtClean="0"/>
              <a:t/>
            </a:r>
            <a:br>
              <a:rPr lang="en-US" sz="3200" dirty="0" smtClean="0"/>
            </a:br>
            <a:endParaRPr lang="en-US" sz="32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chor="t">
            <a:normAutofit fontScale="90000"/>
          </a:bodyPr>
          <a:lstStyle/>
          <a:p>
            <a:pPr algn="l"/>
            <a:r>
              <a:rPr lang="en-US" sz="3200" dirty="0" smtClean="0"/>
              <a:t>14</a:t>
            </a:r>
            <a:r>
              <a:rPr lang="en-US" sz="3200" baseline="30000" dirty="0" smtClean="0"/>
              <a:t>th</a:t>
            </a:r>
            <a:r>
              <a:rPr lang="en-US" sz="3200" dirty="0" smtClean="0"/>
              <a:t> AMENDMENT – P AND I CLAUSE</a:t>
            </a:r>
            <a:br>
              <a:rPr lang="en-US" sz="3200" dirty="0" smtClean="0"/>
            </a:br>
            <a:r>
              <a:rPr lang="en-US" sz="3200" dirty="0" smtClean="0"/>
              <a:t/>
            </a:r>
            <a:br>
              <a:rPr lang="en-US" sz="3200" dirty="0" smtClean="0"/>
            </a:br>
            <a:r>
              <a:rPr lang="en-US" sz="3200" dirty="0" smtClean="0"/>
              <a:t>3.  AFTER WAR, BLACKS HAD NO PATERNAL PROTECTION AND NO TRULY EQUAL STATUS.  14 AND 15 TO EQUALIZE TREATMENT FOR BLACKS.</a:t>
            </a:r>
            <a:br>
              <a:rPr lang="en-US" sz="3200" dirty="0" smtClean="0"/>
            </a:br>
            <a:r>
              <a:rPr lang="en-US" sz="3200" dirty="0" smtClean="0"/>
              <a:t/>
            </a:r>
            <a:br>
              <a:rPr lang="en-US" sz="3200" dirty="0" smtClean="0"/>
            </a:br>
            <a:r>
              <a:rPr lang="en-US" sz="3200" dirty="0" smtClean="0"/>
              <a:t>4.  REVERSES DRED SCOTT – ALL PERSONS BORN HERE CITIZENS.  BUT DUAL CITIZENS – P AND I AS CITIZEN OF US.</a:t>
            </a:r>
            <a:br>
              <a:rPr lang="en-US" sz="3200" dirty="0" smtClean="0"/>
            </a:br>
            <a:r>
              <a:rPr lang="en-US" sz="3200" dirty="0" smtClean="0"/>
              <a:t/>
            </a:r>
            <a:br>
              <a:rPr lang="en-US" sz="3200" dirty="0" smtClean="0"/>
            </a:br>
            <a:r>
              <a:rPr lang="en-US" sz="3200" dirty="0" smtClean="0"/>
              <a:t>5.  </a:t>
            </a:r>
            <a:r>
              <a:rPr lang="en-US" sz="3200" dirty="0" smtClean="0">
                <a:solidFill>
                  <a:srgbClr val="FF0000"/>
                </a:solidFill>
              </a:rPr>
              <a:t>352 – 3 </a:t>
            </a:r>
            <a:r>
              <a:rPr lang="en-US" sz="3200" dirty="0" smtClean="0">
                <a:solidFill>
                  <a:schemeClr val="tx1">
                    <a:lumMod val="95000"/>
                    <a:lumOff val="5000"/>
                  </a:schemeClr>
                </a:solidFill>
              </a:rPr>
              <a:t>- ART 4, SEC 2 P AND I – FUNDAMENTAL RIGHTS RECOGNIZED BY STATES.  HOWEVER YOU GRANT YOUR OWN CITIZENS MUST GRANT TO CITIZENS OF OTHER STATES IN YOUR BORDERS.</a:t>
            </a:r>
            <a:endParaRPr lang="en-US" sz="32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05600"/>
          </a:xfrm>
        </p:spPr>
        <p:txBody>
          <a:bodyPr anchor="t">
            <a:normAutofit fontScale="90000"/>
          </a:bodyPr>
          <a:lstStyle/>
          <a:p>
            <a:pPr algn="l"/>
            <a:r>
              <a:rPr lang="en-US" sz="3200" dirty="0" smtClean="0"/>
              <a:t>6.  </a:t>
            </a:r>
            <a:r>
              <a:rPr lang="en-US" sz="3200" dirty="0" smtClean="0">
                <a:solidFill>
                  <a:srgbClr val="FF0000"/>
                </a:solidFill>
              </a:rPr>
              <a:t>353</a:t>
            </a:r>
            <a:r>
              <a:rPr lang="en-US" sz="3200" dirty="0" smtClean="0">
                <a:solidFill>
                  <a:schemeClr val="tx1">
                    <a:lumMod val="95000"/>
                    <a:lumOff val="5000"/>
                  </a:schemeClr>
                </a:solidFill>
              </a:rPr>
              <a:t> – QUOTE.  WAS 14</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AMENDMENT TO CHANGE RELATIONSHIP BETWEEN FEDERAL AND STATE ?  NO.</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7.  WHAT IS MEANING OF P AND I ?  </a:t>
            </a:r>
            <a:r>
              <a:rPr lang="en-US" sz="3200" dirty="0" smtClean="0">
                <a:solidFill>
                  <a:srgbClr val="FF0000"/>
                </a:solidFill>
              </a:rPr>
              <a:t>353 – 4</a:t>
            </a:r>
            <a:r>
              <a:rPr lang="en-US" sz="3200" dirty="0" smtClean="0">
                <a:solidFill>
                  <a:schemeClr val="tx1">
                    <a:lumMod val="95000"/>
                    <a:lumOff val="5000"/>
                  </a:schemeClr>
                </a:solidFill>
              </a:rPr>
              <a:t> – LIST.  </a:t>
            </a:r>
            <a:r>
              <a:rPr lang="en-US" sz="3200" dirty="0" smtClean="0">
                <a:solidFill>
                  <a:srgbClr val="FF0000"/>
                </a:solidFill>
              </a:rPr>
              <a:t>356 </a:t>
            </a:r>
            <a:r>
              <a:rPr lang="en-US" sz="3200" dirty="0" smtClean="0">
                <a:solidFill>
                  <a:schemeClr val="tx1">
                    <a:lumMod val="95000"/>
                    <a:lumOff val="5000"/>
                  </a:schemeClr>
                </a:solidFill>
              </a:rPr>
              <a:t>- TWINING v NEW JERSEY.</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FIELD + 3 (D)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354</a:t>
            </a:r>
            <a:r>
              <a:rPr lang="en-US" sz="3200" dirty="0" smtClean="0">
                <a:solidFill>
                  <a:schemeClr val="tx1">
                    <a:lumMod val="95000"/>
                    <a:lumOff val="5000"/>
                  </a:schemeClr>
                </a:solidFill>
              </a:rPr>
              <a:t> – QUOTE – VAIN AND IDLE.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 SLAUGHTER-HOUSE AND NATURAL LAW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SLAUGHTER HOUSE </a:t>
            </a:r>
            <a:r>
              <a:rPr lang="en-US" sz="3200" dirty="0" smtClean="0">
                <a:solidFill>
                  <a:srgbClr val="FF0000"/>
                </a:solidFill>
              </a:rPr>
              <a:t>1873</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CIVIL RIGHTS – </a:t>
            </a:r>
            <a:r>
              <a:rPr lang="en-US" sz="3200" dirty="0" smtClean="0">
                <a:solidFill>
                  <a:srgbClr val="FF0000"/>
                </a:solidFill>
              </a:rPr>
              <a:t>1883   </a:t>
            </a:r>
            <a:r>
              <a:rPr lang="en-US" sz="3200" dirty="0" smtClean="0">
                <a:solidFill>
                  <a:schemeClr val="tx1">
                    <a:lumMod val="95000"/>
                    <a:lumOff val="5000"/>
                  </a:schemeClr>
                </a:solidFill>
              </a:rPr>
              <a:t>         PLESSY v FERGUSON </a:t>
            </a:r>
            <a:r>
              <a:rPr lang="en-US" sz="3200" dirty="0" smtClean="0">
                <a:solidFill>
                  <a:srgbClr val="FF0000"/>
                </a:solidFill>
              </a:rPr>
              <a:t>1896</a:t>
            </a:r>
            <a:r>
              <a:rPr lang="en-US" sz="3200" dirty="0" smtClean="0">
                <a:solidFill>
                  <a:schemeClr val="tx1">
                    <a:lumMod val="95000"/>
                    <a:lumOff val="5000"/>
                  </a:schemeClr>
                </a:solidFill>
              </a:rPr>
              <a:t> </a:t>
            </a:r>
            <a:br>
              <a:rPr lang="en-US" sz="3200" dirty="0" smtClean="0">
                <a:solidFill>
                  <a:schemeClr val="tx1">
                    <a:lumMod val="95000"/>
                    <a:lumOff val="5000"/>
                  </a:schemeClr>
                </a:solidFill>
              </a:rPr>
            </a:br>
            <a:endParaRPr lang="en-US" sz="3200" dirty="0">
              <a:solidFill>
                <a:srgbClr val="FF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t>SAENZ v  ROE (1999 – </a:t>
            </a:r>
            <a:r>
              <a:rPr lang="en-US" sz="3200" dirty="0" smtClean="0">
                <a:solidFill>
                  <a:srgbClr val="FF0000"/>
                </a:solidFill>
              </a:rPr>
              <a:t>357</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CALIF CAPPED WELFARE FOR FIRST 12 MONTHS AT FORMER STATE MAXIMUM.  CONGRESS REAFFIRMS STATES RIGHT TO DO SO.</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STEVENS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a:t>
            </a:r>
            <a:r>
              <a:rPr lang="en-US" sz="3200" dirty="0" smtClean="0">
                <a:solidFill>
                  <a:srgbClr val="FF0000"/>
                </a:solidFill>
              </a:rPr>
              <a:t>357 </a:t>
            </a:r>
            <a:r>
              <a:rPr lang="en-US" sz="3200" dirty="0" smtClean="0">
                <a:solidFill>
                  <a:schemeClr val="tx1">
                    <a:lumMod val="95000"/>
                    <a:lumOff val="5000"/>
                  </a:schemeClr>
                </a:solidFill>
              </a:rPr>
              <a:t>- 3 COMPONENTS OF RIGHT TO TRAVEL.1 AND 2 = ART 4, SEC 2.  14</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 = FEDERAL CITIZENSHIP + RIGHT TO BECOME CITIZEN OF ANOTHER STATE.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NO LENGTH OR PRIOR STATE OF RESIDENCE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3.  BONA FIDE RESIDENT – CAN’T DETER POOR</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endParaRPr lang="en-US" sz="3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705600"/>
          </a:xfrm>
        </p:spPr>
        <p:txBody>
          <a:bodyPr anchor="t">
            <a:normAutofit fontScale="90000"/>
          </a:bodyPr>
          <a:lstStyle/>
          <a:p>
            <a:pPr algn="l"/>
            <a:r>
              <a:rPr lang="en-US" sz="3200" dirty="0" smtClean="0"/>
              <a:t>4.  NOT LIKE DIVORCE OR COLLEGE – BENEFITS USED IN CALIF, NOT TRANSPORTABLE.</a:t>
            </a:r>
            <a:br>
              <a:rPr lang="en-US" sz="3200" dirty="0" smtClean="0"/>
            </a:br>
            <a:r>
              <a:rPr lang="en-US" sz="3200" dirty="0"/>
              <a:t/>
            </a:r>
            <a:br>
              <a:rPr lang="en-US" sz="3200" dirty="0"/>
            </a:br>
            <a:r>
              <a:rPr lang="en-US" sz="3200" dirty="0" smtClean="0"/>
              <a:t>5.  CONGRESS CAN’T AUTHORIZE 14</a:t>
            </a:r>
            <a:r>
              <a:rPr lang="en-US" sz="3200" baseline="30000" dirty="0" smtClean="0"/>
              <a:t>TH</a:t>
            </a:r>
            <a:r>
              <a:rPr lang="en-US" sz="3200" dirty="0" smtClean="0"/>
              <a:t> AMEND VIOLATION.  14</a:t>
            </a:r>
            <a:r>
              <a:rPr lang="en-US" sz="3200" baseline="30000" dirty="0" smtClean="0"/>
              <a:t>TH</a:t>
            </a:r>
            <a:r>
              <a:rPr lang="en-US" sz="3200" dirty="0" smtClean="0"/>
              <a:t> AMEND GIVES RIGHT TO CHOOSE TO BE CITIZEN OF ANY STATE.</a:t>
            </a:r>
            <a:br>
              <a:rPr lang="en-US" sz="3200" dirty="0" smtClean="0"/>
            </a:br>
            <a:r>
              <a:rPr lang="en-US" sz="3200" dirty="0"/>
              <a:t/>
            </a:r>
            <a:br>
              <a:rPr lang="en-US" sz="3200" dirty="0"/>
            </a:br>
            <a:r>
              <a:rPr lang="en-US" sz="3200" dirty="0" smtClean="0"/>
              <a:t>REHNQUIST (D)</a:t>
            </a:r>
            <a:br>
              <a:rPr lang="en-US" sz="3200" dirty="0" smtClean="0"/>
            </a:br>
            <a:r>
              <a:rPr lang="en-US" sz="3200" dirty="0"/>
              <a:t/>
            </a:r>
            <a:br>
              <a:rPr lang="en-US" sz="3200" dirty="0"/>
            </a:br>
            <a:r>
              <a:rPr lang="en-US" sz="3200" dirty="0" smtClean="0"/>
              <a:t>NOT TRAVELLING ONCE MOVE.  CAN PRESERVE RESOURCES FOR IN STATE </a:t>
            </a:r>
            <a:br>
              <a:rPr lang="en-US" sz="3200" dirty="0" smtClean="0"/>
            </a:br>
            <a:r>
              <a:rPr lang="en-US" sz="3200" dirty="0"/>
              <a:t/>
            </a:r>
            <a:br>
              <a:rPr lang="en-US" sz="3200" dirty="0"/>
            </a:br>
            <a:r>
              <a:rPr lang="en-US" sz="3200" dirty="0" smtClean="0"/>
              <a:t>THOMAS (D)</a:t>
            </a:r>
            <a:br>
              <a:rPr lang="en-US" sz="3200" dirty="0" smtClean="0"/>
            </a:br>
            <a:r>
              <a:rPr lang="en-US" sz="3200" dirty="0" smtClean="0"/>
              <a:t>WELFARE NOT FUNDAMENTAL RIGHT.  SLAUGHTER-HOUSE WRONGLY DECIDED .</a:t>
            </a:r>
            <a:endParaRPr lang="en-US" sz="32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05600"/>
          </a:xfrm>
        </p:spPr>
        <p:txBody>
          <a:bodyPr anchor="t">
            <a:normAutofit fontScale="90000"/>
          </a:bodyPr>
          <a:lstStyle/>
          <a:p>
            <a:pPr algn="l"/>
            <a:r>
              <a:rPr lang="en-US" sz="3200" dirty="0" smtClean="0"/>
              <a:t>SLAUGHTER HOUSE CASES ELIMINATE P AND I CLAUSE AS VECHICLE FOR NATURAL LAW.  GO TO NEXT CLAUSE – DUE PROCESS</a:t>
            </a:r>
            <a:br>
              <a:rPr lang="en-US" sz="3200" dirty="0" smtClean="0"/>
            </a:br>
            <a:r>
              <a:rPr lang="en-US" sz="3200" dirty="0" smtClean="0"/>
              <a:t/>
            </a:r>
            <a:br>
              <a:rPr lang="en-US" sz="3200" dirty="0" smtClean="0"/>
            </a:br>
            <a:r>
              <a:rPr lang="en-US" sz="3200" dirty="0" smtClean="0"/>
              <a:t>1.  PROCEDURAL – MEANS OR PROCESS – </a:t>
            </a:r>
            <a:r>
              <a:rPr lang="en-US" sz="3200" dirty="0" smtClean="0">
                <a:solidFill>
                  <a:srgbClr val="7030A0"/>
                </a:solidFill>
              </a:rPr>
              <a:t>CRIMINAL</a:t>
            </a:r>
            <a:r>
              <a:rPr lang="en-US" sz="3200" dirty="0" smtClean="0"/>
              <a:t> </a:t>
            </a:r>
            <a:r>
              <a:rPr lang="en-US" sz="3200" dirty="0" smtClean="0">
                <a:solidFill>
                  <a:srgbClr val="7030A0"/>
                </a:solidFill>
              </a:rPr>
              <a:t>OR CIVIL </a:t>
            </a:r>
            <a:r>
              <a:rPr lang="en-US" sz="3200" dirty="0" smtClean="0"/>
              <a:t>(HEARING).</a:t>
            </a:r>
            <a:br>
              <a:rPr lang="en-US" sz="3200" dirty="0" smtClean="0"/>
            </a:br>
            <a:r>
              <a:rPr lang="en-US" sz="3200" dirty="0" smtClean="0"/>
              <a:t/>
            </a:r>
            <a:br>
              <a:rPr lang="en-US" sz="3200" dirty="0" smtClean="0"/>
            </a:br>
            <a:r>
              <a:rPr lang="en-US" sz="3200" dirty="0" smtClean="0"/>
              <a:t>2.  SUBSTANTIVE </a:t>
            </a:r>
            <a:br>
              <a:rPr lang="en-US" sz="3200" dirty="0" smtClean="0"/>
            </a:br>
            <a:r>
              <a:rPr lang="en-US" sz="3200" dirty="0" smtClean="0"/>
              <a:t>     A.  DEFINE LIBERTY ? (NATURAL LAW)</a:t>
            </a:r>
            <a:br>
              <a:rPr lang="en-US" sz="3200" dirty="0" smtClean="0"/>
            </a:br>
            <a:r>
              <a:rPr lang="en-US" sz="3200" dirty="0" smtClean="0"/>
              <a:t>     B.  HOW MUCH IS DUE ?  (TEST)</a:t>
            </a:r>
            <a:br>
              <a:rPr lang="en-US" sz="3200" dirty="0" smtClean="0"/>
            </a:br>
            <a:r>
              <a:rPr lang="en-US" sz="3200" dirty="0" smtClean="0"/>
              <a:t/>
            </a:r>
            <a:br>
              <a:rPr lang="en-US" sz="3200" dirty="0" smtClean="0"/>
            </a:br>
            <a:r>
              <a:rPr lang="en-US" sz="3200" dirty="0" smtClean="0"/>
              <a:t>OLD SUBSTANTIVE DUE PROCESS</a:t>
            </a:r>
            <a:br>
              <a:rPr lang="en-US" sz="3200" dirty="0" smtClean="0"/>
            </a:br>
            <a:r>
              <a:rPr lang="en-US" sz="3200" dirty="0" smtClean="0"/>
              <a:t/>
            </a:r>
            <a:br>
              <a:rPr lang="en-US" sz="3200" dirty="0" smtClean="0"/>
            </a:br>
            <a:r>
              <a:rPr lang="en-US" sz="3200" dirty="0" smtClean="0"/>
              <a:t>UNENUNCIATED (NON-INTERPRETIVIST) v ENUNCIATED (INTERPRETIVIST)</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GENERAL </a:t>
            </a:r>
            <a:br>
              <a:rPr lang="en-US" sz="3200" dirty="0" smtClean="0"/>
            </a:br>
            <a:r>
              <a:rPr lang="en-US" sz="3200" dirty="0"/>
              <a:t/>
            </a:r>
            <a:br>
              <a:rPr lang="en-US" sz="3200" dirty="0"/>
            </a:br>
            <a:r>
              <a:rPr lang="en-US" sz="3200" dirty="0" smtClean="0"/>
              <a:t>1.  13 AND 15 SPECIFICALLY RACE – 14 RACE + MUCH MORE.</a:t>
            </a:r>
            <a:br>
              <a:rPr lang="en-US" sz="3200" dirty="0" smtClean="0"/>
            </a:br>
            <a:r>
              <a:rPr lang="en-US" sz="3200" dirty="0"/>
              <a:t/>
            </a:r>
            <a:br>
              <a:rPr lang="en-US" sz="3200" dirty="0"/>
            </a:br>
            <a:r>
              <a:rPr lang="en-US" sz="3200" dirty="0" smtClean="0"/>
              <a:t>2.  PRIVATE ACTIVITY = 13</a:t>
            </a:r>
            <a:r>
              <a:rPr lang="en-US" sz="3200" baseline="30000" dirty="0" smtClean="0"/>
              <a:t>TH</a:t>
            </a:r>
            <a:r>
              <a:rPr lang="en-US" sz="3200" dirty="0" smtClean="0"/>
              <a:t> AMEND OR COMMERCE CLAUSE.  </a:t>
            </a:r>
            <a:br>
              <a:rPr lang="en-US" sz="3200" dirty="0" smtClean="0"/>
            </a:br>
            <a:r>
              <a:rPr lang="en-US" sz="3200" dirty="0"/>
              <a:t/>
            </a:r>
            <a:br>
              <a:rPr lang="en-US" sz="3200" dirty="0"/>
            </a:br>
            <a:r>
              <a:rPr lang="en-US" sz="3200" dirty="0" smtClean="0"/>
              <a:t>3.  SELF-EXECUTING v STATUTORY BASIS.  13, 14 AND 15 ARE ALL BOTH.</a:t>
            </a:r>
            <a:br>
              <a:rPr lang="en-US" sz="3200" dirty="0" smtClean="0"/>
            </a:br>
            <a:r>
              <a:rPr lang="en-US" sz="3200" dirty="0"/>
              <a:t/>
            </a:r>
            <a:br>
              <a:rPr lang="en-US" sz="3200" dirty="0"/>
            </a:br>
            <a:r>
              <a:rPr lang="en-US" sz="3200" dirty="0" smtClean="0"/>
              <a:t>CIVIL RIGHTS STATUTES - </a:t>
            </a:r>
            <a:r>
              <a:rPr lang="en-US" sz="3200" dirty="0" smtClean="0">
                <a:solidFill>
                  <a:srgbClr val="FF0000"/>
                </a:solidFill>
              </a:rPr>
              <a:t>695</a:t>
            </a:r>
            <a:br>
              <a:rPr lang="en-US" sz="3200" dirty="0" smtClean="0">
                <a:solidFill>
                  <a:srgbClr val="FF0000"/>
                </a:solidFill>
              </a:rPr>
            </a:br>
            <a:r>
              <a:rPr lang="en-US" sz="3200" dirty="0" smtClean="0">
                <a:solidFill>
                  <a:schemeClr val="tx1">
                    <a:lumMod val="95000"/>
                    <a:lumOff val="5000"/>
                  </a:schemeClr>
                </a:solidFill>
              </a:rPr>
              <a:t>1.  </a:t>
            </a:r>
            <a:r>
              <a:rPr lang="en-US" sz="3200" dirty="0" smtClean="0">
                <a:solidFill>
                  <a:srgbClr val="FF0000"/>
                </a:solidFill>
              </a:rPr>
              <a:t>1981 </a:t>
            </a:r>
            <a:r>
              <a:rPr lang="en-US" sz="3200" dirty="0" smtClean="0">
                <a:solidFill>
                  <a:schemeClr val="tx1">
                    <a:lumMod val="95000"/>
                    <a:lumOff val="5000"/>
                  </a:schemeClr>
                </a:solidFill>
              </a:rPr>
              <a:t>- CONTRACT SAME AS WHITES</a:t>
            </a:r>
            <a:br>
              <a:rPr lang="en-US" sz="3200" dirty="0" smtClean="0">
                <a:solidFill>
                  <a:schemeClr val="tx1">
                    <a:lumMod val="95000"/>
                    <a:lumOff val="5000"/>
                  </a:schemeClr>
                </a:solidFill>
              </a:rPr>
            </a:br>
            <a:r>
              <a:rPr lang="en-US" sz="3200" dirty="0" smtClean="0">
                <a:solidFill>
                  <a:schemeClr val="tx1">
                    <a:lumMod val="95000"/>
                    <a:lumOff val="5000"/>
                  </a:schemeClr>
                </a:solidFill>
              </a:rPr>
              <a:t>2.  </a:t>
            </a:r>
            <a:r>
              <a:rPr lang="en-US" sz="3200" dirty="0" smtClean="0">
                <a:solidFill>
                  <a:srgbClr val="FF0000"/>
                </a:solidFill>
              </a:rPr>
              <a:t>1982 </a:t>
            </a:r>
            <a:r>
              <a:rPr lang="en-US" sz="3200" dirty="0" smtClean="0">
                <a:solidFill>
                  <a:schemeClr val="tx1">
                    <a:lumMod val="95000"/>
                    <a:lumOff val="5000"/>
                  </a:schemeClr>
                </a:solidFill>
              </a:rPr>
              <a:t>- REAL AND PERSONAL PROPERTY AS WHITES</a:t>
            </a:r>
            <a:r>
              <a:rPr lang="en-US" sz="3200" dirty="0">
                <a:solidFill>
                  <a:srgbClr val="FF0000"/>
                </a:solidFill>
              </a:rPr>
              <a:t/>
            </a:r>
            <a:br>
              <a:rPr lang="en-US" sz="3200" dirty="0">
                <a:solidFill>
                  <a:srgbClr val="FF0000"/>
                </a:solidFill>
              </a:rPr>
            </a:br>
            <a:r>
              <a:rPr lang="en-US" sz="3200" dirty="0" smtClean="0">
                <a:solidFill>
                  <a:srgbClr val="FF0000"/>
                </a:solidFill>
              </a:rPr>
              <a:t/>
            </a:r>
            <a:br>
              <a:rPr lang="en-US" sz="3200" dirty="0" smtClean="0">
                <a:solidFill>
                  <a:srgbClr val="FF0000"/>
                </a:solidFill>
              </a:rPr>
            </a:br>
            <a:r>
              <a:rPr lang="en-US" sz="3200" dirty="0" smtClean="0"/>
              <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30215973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SOCIAL DARWINISM v SOCIALISM – WHAT IS PROPER ROLE OF GOVERNMENT ?</a:t>
            </a:r>
            <a:br>
              <a:rPr lang="en-US" sz="3200" dirty="0" smtClean="0"/>
            </a:br>
            <a:r>
              <a:rPr lang="en-US" sz="3200" dirty="0" smtClean="0"/>
              <a:t/>
            </a:r>
            <a:br>
              <a:rPr lang="en-US" sz="3200" dirty="0" smtClean="0"/>
            </a:br>
            <a:r>
              <a:rPr lang="en-US" sz="3200" dirty="0" smtClean="0"/>
              <a:t>DEFINE LIBERTY = RIGHTS.  ALLGEYER – </a:t>
            </a:r>
            <a:r>
              <a:rPr lang="en-US" sz="3200" dirty="0" smtClean="0">
                <a:solidFill>
                  <a:srgbClr val="FF0000"/>
                </a:solidFill>
              </a:rPr>
              <a:t>379</a:t>
            </a:r>
            <a:r>
              <a:rPr lang="en-US" sz="3200" dirty="0" smtClean="0">
                <a:solidFill>
                  <a:schemeClr val="tx1">
                    <a:lumMod val="95000"/>
                    <a:lumOff val="5000"/>
                  </a:schemeClr>
                </a:solidFill>
              </a:rPr>
              <a:t> AND MEYER - </a:t>
            </a:r>
            <a:r>
              <a:rPr lang="en-US" sz="3200" dirty="0" smtClean="0">
                <a:solidFill>
                  <a:srgbClr val="FF0000"/>
                </a:solidFill>
              </a:rPr>
              <a:t>428 – QUOTE.</a:t>
            </a:r>
            <a:br>
              <a:rPr lang="en-US" sz="3200" dirty="0" smtClean="0">
                <a:solidFill>
                  <a:srgbClr val="FF0000"/>
                </a:solidFill>
              </a:rPr>
            </a:br>
            <a:r>
              <a:rPr lang="en-US" sz="3200" dirty="0" smtClean="0">
                <a:solidFill>
                  <a:srgbClr val="FF0000"/>
                </a:solidFill>
              </a:rPr>
              <a:t/>
            </a:r>
            <a:br>
              <a:rPr lang="en-US" sz="3200" dirty="0" smtClean="0">
                <a:solidFill>
                  <a:srgbClr val="FF0000"/>
                </a:solidFill>
              </a:rPr>
            </a:br>
            <a:r>
              <a:rPr lang="en-US" sz="3200" dirty="0" smtClean="0">
                <a:solidFill>
                  <a:schemeClr val="tx1">
                    <a:lumMod val="95000"/>
                    <a:lumOff val="5000"/>
                  </a:schemeClr>
                </a:solidFill>
              </a:rPr>
              <a:t>LOCHNER v NY (1905 – </a:t>
            </a:r>
            <a:r>
              <a:rPr lang="en-US" sz="3200" dirty="0" smtClean="0">
                <a:solidFill>
                  <a:srgbClr val="FF0000"/>
                </a:solidFill>
              </a:rPr>
              <a:t>379</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NY LABOR LAW PROHIBITED BAKERS FROM MORE THAN 10 HOURS PER DAY AND 60 HOURS PER WEEK.</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WHY DID NY PASS THIS STATUTE ?</a:t>
            </a:r>
            <a:endParaRPr lang="en-US" sz="32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1.  LIBERTY CLEARLY INCLUDES RIGHT TO CONTRACT.</a:t>
            </a:r>
            <a:br>
              <a:rPr lang="en-US" sz="3200" dirty="0" smtClean="0"/>
            </a:br>
            <a:r>
              <a:rPr lang="en-US" sz="3200" dirty="0" smtClean="0"/>
              <a:t/>
            </a:r>
            <a:br>
              <a:rPr lang="en-US" sz="3200" dirty="0" smtClean="0"/>
            </a:br>
            <a:r>
              <a:rPr lang="en-US" sz="3200" dirty="0" smtClean="0"/>
              <a:t>2.  </a:t>
            </a:r>
            <a:r>
              <a:rPr lang="en-US" sz="3200" dirty="0" smtClean="0">
                <a:solidFill>
                  <a:srgbClr val="FF0000"/>
                </a:solidFill>
              </a:rPr>
              <a:t>380</a:t>
            </a:r>
            <a:r>
              <a:rPr lang="en-US" sz="3200" dirty="0" smtClean="0">
                <a:solidFill>
                  <a:schemeClr val="tx1">
                    <a:lumMod val="95000"/>
                    <a:lumOff val="5000"/>
                  </a:schemeClr>
                </a:solidFill>
              </a:rPr>
              <a:t> – MEANS/END TEST.</a:t>
            </a:r>
            <a:r>
              <a:rPr lang="en-US" sz="3200" dirty="0" smtClean="0"/>
              <a:t> </a:t>
            </a:r>
            <a:br>
              <a:rPr lang="en-US" sz="3200" dirty="0" smtClean="0"/>
            </a:br>
            <a:r>
              <a:rPr lang="en-US" sz="3200" dirty="0" smtClean="0"/>
              <a:t/>
            </a:r>
            <a:br>
              <a:rPr lang="en-US" sz="3200" dirty="0" smtClean="0"/>
            </a:br>
            <a:r>
              <a:rPr lang="en-US" sz="3200" dirty="0" smtClean="0"/>
              <a:t>3.  </a:t>
            </a:r>
            <a:r>
              <a:rPr lang="en-US" sz="3200" dirty="0" smtClean="0">
                <a:solidFill>
                  <a:srgbClr val="7030A0"/>
                </a:solidFill>
              </a:rPr>
              <a:t>LABOR LAW </a:t>
            </a:r>
            <a:r>
              <a:rPr lang="en-US" sz="3200" dirty="0" smtClean="0">
                <a:solidFill>
                  <a:schemeClr val="tx1">
                    <a:lumMod val="95000"/>
                    <a:lumOff val="5000"/>
                  </a:schemeClr>
                </a:solidFill>
              </a:rPr>
              <a:t> - BEYOND THE POWER OF GOVERNMENT – INAPPRORIATE PURPOSE.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WHY NOT A PROPER PURPOSE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4.  </a:t>
            </a:r>
            <a:r>
              <a:rPr lang="en-US" sz="3200" dirty="0" smtClean="0">
                <a:solidFill>
                  <a:srgbClr val="7030A0"/>
                </a:solidFill>
              </a:rPr>
              <a:t>PUBLIC HEALTH</a:t>
            </a:r>
            <a:r>
              <a:rPr lang="en-US" sz="3200" dirty="0" smtClean="0">
                <a:solidFill>
                  <a:schemeClr val="tx1">
                    <a:lumMod val="95000"/>
                    <a:lumOff val="5000"/>
                  </a:schemeClr>
                </a:solidFill>
              </a:rPr>
              <a:t> – VALID PURPOSE BUT MEANS OF EFFECTUATING NOT RATIONAL.  COVERS BATHROOMS PER WORKER, WALLPAPER.  HERE – NO EVIDENCE OF BREAD BETTER OR WORKER MORE HEALTHY IF LESS HOURS.  NOT REALLY  A HEALTH ORDINANCE.</a:t>
            </a:r>
            <a:endParaRPr lang="en-US" sz="3200" dirty="0">
              <a:solidFill>
                <a:srgbClr val="7030A0"/>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a:bodyPr>
          <a:lstStyle/>
          <a:p>
            <a:r>
              <a:rPr lang="en-US" sz="3200" dirty="0" smtClean="0"/>
              <a:t>	</a:t>
            </a:r>
            <a:endParaRPr lang="en-US" sz="32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HARLAN (D)</a:t>
            </a:r>
            <a:br>
              <a:rPr lang="en-US" sz="3200" dirty="0" smtClean="0"/>
            </a:br>
            <a:r>
              <a:rPr lang="en-US" sz="3200" dirty="0" smtClean="0"/>
              <a:t/>
            </a:r>
            <a:br>
              <a:rPr lang="en-US" sz="3200" dirty="0" smtClean="0"/>
            </a:br>
            <a:r>
              <a:rPr lang="en-US" sz="3200" dirty="0" smtClean="0">
                <a:solidFill>
                  <a:srgbClr val="FF0000"/>
                </a:solidFill>
              </a:rPr>
              <a:t>382</a:t>
            </a:r>
            <a:r>
              <a:rPr lang="en-US" sz="3200" dirty="0" smtClean="0">
                <a:solidFill>
                  <a:schemeClr val="bg2">
                    <a:lumMod val="25000"/>
                  </a:schemeClr>
                </a:solidFill>
              </a:rPr>
              <a:t> </a:t>
            </a:r>
            <a:r>
              <a:rPr lang="en-US" sz="3200" dirty="0" smtClean="0">
                <a:solidFill>
                  <a:schemeClr val="tx1">
                    <a:lumMod val="95000"/>
                    <a:lumOff val="5000"/>
                  </a:schemeClr>
                </a:solidFill>
              </a:rPr>
              <a:t> - TEST.  SAME WORDS, DIFFERENT APPLICATION.  IF REASONABLE DIFFERENCE OF OPINION, STATUTE VALID.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HOLMES (D)  </a:t>
            </a:r>
            <a:r>
              <a:rPr lang="en-US" sz="3200" dirty="0" smtClean="0">
                <a:solidFill>
                  <a:srgbClr val="FF0000"/>
                </a:solidFill>
              </a:rPr>
              <a:t>383</a:t>
            </a:r>
            <a:r>
              <a:rPr lang="en-US" sz="3200" dirty="0" smtClean="0">
                <a:solidFill>
                  <a:schemeClr val="tx1">
                    <a:lumMod val="95000"/>
                    <a:lumOff val="5000"/>
                  </a:schemeClr>
                </a:solidFill>
              </a:rPr>
              <a:t> – SPENCER QUOTE.  </a:t>
            </a:r>
            <a:r>
              <a:rPr lang="en-US" sz="3200" dirty="0" smtClean="0">
                <a:solidFill>
                  <a:srgbClr val="FF0000"/>
                </a:solidFill>
              </a:rPr>
              <a:t>384</a:t>
            </a:r>
            <a:r>
              <a:rPr lang="en-US" sz="3200" dirty="0" smtClean="0">
                <a:solidFill>
                  <a:schemeClr val="tx1">
                    <a:lumMod val="95000"/>
                    <a:lumOff val="5000"/>
                  </a:schemeClr>
                </a:solidFill>
              </a:rPr>
              <a:t> – DOMINANT OPINION QUOTE.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LOCHNER DOMINATED CASES UNTIL 1937 – USED TO INVALIDATE ANY FINANCIAL REFORM FROM STATE LEGISLATURES .</a:t>
            </a:r>
            <a:br>
              <a:rPr lang="en-US" sz="3200" dirty="0" smtClean="0">
                <a:solidFill>
                  <a:schemeClr val="tx1">
                    <a:lumMod val="95000"/>
                    <a:lumOff val="5000"/>
                  </a:schemeClr>
                </a:solidFill>
              </a:rPr>
            </a:br>
            <a:r>
              <a:rPr lang="en-US" sz="3200" dirty="0" smtClean="0">
                <a:solidFill>
                  <a:srgbClr val="7030A0"/>
                </a:solidFill>
              </a:rPr>
              <a:t>AT SAME TIME, COMMERCE CL STOPS CONGRESS AND UNIONS ILLEGAL UNDER ANTITRUST LAWS.</a:t>
            </a:r>
            <a:br>
              <a:rPr lang="en-US" sz="3200" dirty="0" smtClean="0">
                <a:solidFill>
                  <a:srgbClr val="7030A0"/>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endParaRPr lang="en-US" sz="32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chor="t">
            <a:normAutofit fontScale="90000"/>
          </a:bodyPr>
          <a:lstStyle/>
          <a:p>
            <a:pPr algn="l"/>
            <a:r>
              <a:rPr lang="en-US" sz="3200" dirty="0" smtClean="0"/>
              <a:t>THEN POLITICAL FIGHT OF 1937 AND </a:t>
            </a:r>
            <a:r>
              <a:rPr lang="en-US" sz="3200" dirty="0" smtClean="0">
                <a:solidFill>
                  <a:srgbClr val="0070C0"/>
                </a:solidFill>
              </a:rPr>
              <a:t>THE SWITCH IN TIME THAT SAVED THE NINE.</a:t>
            </a:r>
            <a:r>
              <a:rPr lang="en-US" sz="3200" dirty="0" smtClean="0"/>
              <a:t/>
            </a:r>
            <a:br>
              <a:rPr lang="en-US" sz="3200" dirty="0" smtClean="0"/>
            </a:br>
            <a:r>
              <a:rPr lang="en-US" sz="3200" dirty="0" smtClean="0"/>
              <a:t/>
            </a:r>
            <a:br>
              <a:rPr lang="en-US" sz="3200" dirty="0" smtClean="0"/>
            </a:br>
            <a:r>
              <a:rPr lang="en-US" sz="3200" dirty="0" smtClean="0"/>
              <a:t>WEST COAST HOTEL v PARRISH (1937 – </a:t>
            </a:r>
            <a:r>
              <a:rPr lang="en-US" sz="3200" dirty="0" smtClean="0">
                <a:solidFill>
                  <a:srgbClr val="FF0000"/>
                </a:solidFill>
              </a:rPr>
              <a:t>389</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MINIMUM WAGE FOR WOMEN.  D – FREEDOM TO CONTRACT.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rgbClr val="FF0000"/>
                </a:solidFill>
              </a:rPr>
              <a:t>389 - </a:t>
            </a:r>
            <a:r>
              <a:rPr lang="en-US" sz="3200" dirty="0" smtClean="0">
                <a:solidFill>
                  <a:schemeClr val="tx1">
                    <a:lumMod val="95000"/>
                    <a:lumOff val="5000"/>
                  </a:schemeClr>
                </a:solidFill>
              </a:rPr>
              <a:t>QUOTE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rgbClr val="FF0000"/>
                </a:solidFill>
              </a:rPr>
              <a:t>390 - </a:t>
            </a:r>
            <a:r>
              <a:rPr lang="en-US" sz="3200" dirty="0" smtClean="0">
                <a:solidFill>
                  <a:schemeClr val="tx1">
                    <a:lumMod val="95000"/>
                    <a:lumOff val="5000"/>
                  </a:schemeClr>
                </a:solidFill>
              </a:rPr>
              <a:t>QUOTE.  DIFFERENT TONE.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POST – 1937</a:t>
            </a:r>
            <a:br>
              <a:rPr lang="en-US" sz="3200" dirty="0" smtClean="0">
                <a:solidFill>
                  <a:schemeClr val="tx1">
                    <a:lumMod val="95000"/>
                    <a:lumOff val="5000"/>
                  </a:schemeClr>
                </a:solidFill>
              </a:rPr>
            </a:br>
            <a:r>
              <a:rPr lang="en-US" sz="3200" dirty="0" smtClean="0">
                <a:solidFill>
                  <a:schemeClr val="tx1">
                    <a:lumMod val="95000"/>
                    <a:lumOff val="5000"/>
                  </a:schemeClr>
                </a:solidFill>
              </a:rPr>
              <a:t>1.  SUBSTANTIVE DP – DISFAVORED AS SYSTEM </a:t>
            </a:r>
            <a:endParaRPr lang="en-US" sz="32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705600"/>
          </a:xfrm>
        </p:spPr>
        <p:txBody>
          <a:bodyPr anchor="t">
            <a:normAutofit fontScale="90000"/>
          </a:bodyPr>
          <a:lstStyle/>
          <a:p>
            <a:pPr algn="l"/>
            <a:r>
              <a:rPr lang="en-US" sz="3200" dirty="0" smtClean="0"/>
              <a:t>TURN TEST ON IT’S HEAD – FORMERLY TOUGH TEST NOW BECAME THE LANGUAGE OF DEFERENCE – LEGITIMATE PURPOSE AND STATUTE HAVING RATIONAL RELATION TO PURPOSE.</a:t>
            </a:r>
            <a:br>
              <a:rPr lang="en-US" sz="3200" dirty="0" smtClean="0"/>
            </a:br>
            <a:r>
              <a:rPr lang="en-US" sz="3200" dirty="0"/>
              <a:t/>
            </a:r>
            <a:br>
              <a:rPr lang="en-US" sz="3200" dirty="0"/>
            </a:br>
            <a:r>
              <a:rPr lang="en-US" sz="3200" dirty="0" smtClean="0"/>
              <a:t>2.  USSC DISTASTE FOR ECONOMIC MATTERS.  DEFER TO LEGISLATURES.</a:t>
            </a:r>
            <a:br>
              <a:rPr lang="en-US" sz="3200" dirty="0" smtClean="0"/>
            </a:br>
            <a:r>
              <a:rPr lang="en-US" sz="3200" dirty="0"/>
              <a:t/>
            </a:r>
            <a:br>
              <a:rPr lang="en-US" sz="3200" dirty="0"/>
            </a:br>
            <a:r>
              <a:rPr lang="en-US" sz="3200" dirty="0" smtClean="0"/>
              <a:t>US v CAROLINE PRODUCTS (1938 – </a:t>
            </a:r>
            <a:r>
              <a:rPr lang="en-US" sz="3200" dirty="0" smtClean="0">
                <a:solidFill>
                  <a:srgbClr val="FF0000"/>
                </a:solidFill>
              </a:rPr>
              <a:t>391</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391 - </a:t>
            </a:r>
            <a:r>
              <a:rPr lang="en-US" sz="3200" dirty="0" smtClean="0">
                <a:solidFill>
                  <a:schemeClr val="tx1">
                    <a:lumMod val="95000"/>
                    <a:lumOff val="5000"/>
                  </a:schemeClr>
                </a:solidFill>
              </a:rPr>
              <a:t>PRESUMPTION AND DEFERENCE.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WILLIAMSON v LEE OPTICAL (1955 – </a:t>
            </a:r>
            <a:r>
              <a:rPr lang="en-US" sz="3200" dirty="0" smtClean="0">
                <a:solidFill>
                  <a:srgbClr val="FF0000"/>
                </a:solidFill>
              </a:rPr>
              <a:t>392</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rgbClr val="FF0000"/>
                </a:solidFill>
              </a:rPr>
              <a:t>392</a:t>
            </a:r>
            <a:r>
              <a:rPr lang="en-US" sz="3200" dirty="0" smtClean="0">
                <a:solidFill>
                  <a:schemeClr val="tx1">
                    <a:lumMod val="95000"/>
                    <a:lumOff val="5000"/>
                  </a:schemeClr>
                </a:solidFill>
              </a:rPr>
              <a:t> – OKLAHOMA STATUTE WHO CAN FIT GLASSES.</a:t>
            </a:r>
            <a:br>
              <a:rPr lang="en-US" sz="3200" dirty="0" smtClean="0">
                <a:solidFill>
                  <a:schemeClr val="tx1">
                    <a:lumMod val="95000"/>
                    <a:lumOff val="5000"/>
                  </a:schemeClr>
                </a:solidFill>
              </a:rPr>
            </a:br>
            <a:r>
              <a:rPr lang="en-US" sz="3200" dirty="0" smtClean="0">
                <a:solidFill>
                  <a:srgbClr val="FF0000"/>
                </a:solidFill>
              </a:rPr>
              <a:t>393 </a:t>
            </a:r>
            <a:r>
              <a:rPr lang="en-US" sz="3200" dirty="0" smtClean="0">
                <a:solidFill>
                  <a:schemeClr val="tx1">
                    <a:lumMod val="95000"/>
                    <a:lumOff val="5000"/>
                  </a:schemeClr>
                </a:solidFill>
              </a:rPr>
              <a:t>-  QUOTE</a:t>
            </a: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endParaRPr lang="en-US" sz="3200" dirty="0"/>
          </a:p>
        </p:txBody>
      </p:sp>
    </p:spTree>
    <p:extLst>
      <p:ext uri="{BB962C8B-B14F-4D97-AF65-F5344CB8AC3E}">
        <p14:creationId xmlns:p14="http://schemas.microsoft.com/office/powerpoint/2010/main" val="457167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t>REVIVAL OF SUBSTANTIVE DP (NEW)</a:t>
            </a:r>
            <a:br>
              <a:rPr lang="en-US" sz="3200" dirty="0" smtClean="0"/>
            </a:br>
            <a:r>
              <a:rPr lang="en-US" sz="3200" dirty="0"/>
              <a:t/>
            </a:r>
            <a:br>
              <a:rPr lang="en-US" sz="3200" dirty="0"/>
            </a:br>
            <a:r>
              <a:rPr lang="en-US" sz="3200" dirty="0" smtClean="0"/>
              <a:t>GROWTH OF EQUAL PROTECTION BETWEEN 1941 AND 1971.  APPLIED BASIC EP TEST TO SUBST DP. </a:t>
            </a:r>
            <a:br>
              <a:rPr lang="en-US" sz="3200" dirty="0" smtClean="0"/>
            </a:br>
            <a:r>
              <a:rPr lang="en-US" sz="3200" dirty="0"/>
              <a:t/>
            </a:r>
            <a:br>
              <a:rPr lang="en-US" sz="3200" dirty="0"/>
            </a:br>
            <a:r>
              <a:rPr lang="en-US" sz="3200" dirty="0" smtClean="0">
                <a:solidFill>
                  <a:srgbClr val="FF0000"/>
                </a:solidFill>
              </a:rPr>
              <a:t>1971</a:t>
            </a:r>
            <a:r>
              <a:rPr lang="en-US" sz="3200" dirty="0" smtClean="0"/>
              <a:t> – END OF WARREN COURT – BLACK AND HARLAN DIE WITHIN MONTHS OF EACH OTHER.</a:t>
            </a:r>
            <a:br>
              <a:rPr lang="en-US" sz="3200" dirty="0" smtClean="0"/>
            </a:br>
            <a:r>
              <a:rPr lang="en-US" sz="3200" dirty="0"/>
              <a:t/>
            </a:r>
            <a:br>
              <a:rPr lang="en-US" sz="3200" dirty="0"/>
            </a:br>
            <a:r>
              <a:rPr lang="en-US" sz="3200" dirty="0" smtClean="0"/>
              <a:t>OLD CASES THAT SURVIVED:</a:t>
            </a:r>
            <a:br>
              <a:rPr lang="en-US" sz="3200" dirty="0" smtClean="0"/>
            </a:br>
            <a:r>
              <a:rPr lang="en-US" sz="3200" dirty="0"/>
              <a:t/>
            </a:r>
            <a:br>
              <a:rPr lang="en-US" sz="3200" dirty="0"/>
            </a:br>
            <a:r>
              <a:rPr lang="en-US" sz="3200" dirty="0" smtClean="0"/>
              <a:t>MEYER v NEBRASKA (1923 – </a:t>
            </a:r>
            <a:r>
              <a:rPr lang="en-US" sz="3200" dirty="0" smtClean="0">
                <a:solidFill>
                  <a:srgbClr val="FF0000"/>
                </a:solidFill>
              </a:rPr>
              <a:t>428</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INVALIDATES NEBRASKA STATUTE WHICH SAID CAN’T TEACH SUBJECT IN NON-ENGLISH;CAN’T TEACH NON-DEAD LANGUAGE BEFORE 8</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GRADE.</a:t>
            </a:r>
            <a:r>
              <a:rPr lang="en-US" sz="3200" dirty="0" smtClean="0"/>
              <a:t> </a:t>
            </a:r>
            <a:endParaRPr lang="en-US" sz="32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PIERCE v SOCIETY OF SISTERS (1925 – </a:t>
            </a:r>
            <a:r>
              <a:rPr lang="en-US" sz="3200" dirty="0" smtClean="0">
                <a:solidFill>
                  <a:srgbClr val="FF0000"/>
                </a:solidFill>
              </a:rPr>
              <a:t>428</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OREGON STATUTE SAYING MUST GO TO PUBLIC SCHOOL BETWEEN 8 AND 15 YEARS OLD.</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SKINNER v OKLAHOMA (1942 – </a:t>
            </a:r>
            <a:r>
              <a:rPr lang="en-US" sz="3200" dirty="0" smtClean="0">
                <a:solidFill>
                  <a:srgbClr val="FF0000"/>
                </a:solidFill>
              </a:rPr>
              <a:t>428</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OKLAHOMA MANDATORY STERILIZATION AFTER 3</a:t>
            </a:r>
            <a:r>
              <a:rPr lang="en-US" sz="3200" baseline="30000" dirty="0" smtClean="0">
                <a:solidFill>
                  <a:schemeClr val="tx1">
                    <a:lumMod val="95000"/>
                    <a:lumOff val="5000"/>
                  </a:schemeClr>
                </a:solidFill>
              </a:rPr>
              <a:t>RD</a:t>
            </a:r>
            <a:r>
              <a:rPr lang="en-US" sz="3200" dirty="0" smtClean="0">
                <a:solidFill>
                  <a:schemeClr val="tx1">
                    <a:lumMod val="95000"/>
                    <a:lumOff val="5000"/>
                  </a:schemeClr>
                </a:solidFill>
              </a:rPr>
              <a:t> FELONY.</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rgbClr val="FF0000"/>
                </a:solidFill>
              </a:rPr>
              <a:t>428 - </a:t>
            </a:r>
            <a:r>
              <a:rPr lang="en-US" sz="3200" dirty="0" smtClean="0">
                <a:solidFill>
                  <a:schemeClr val="tx1">
                    <a:lumMod val="95000"/>
                    <a:lumOff val="5000"/>
                  </a:schemeClr>
                </a:solidFill>
              </a:rPr>
              <a:t>QUOTE.  ACTUALLY BEGINNING OF EQUAL PROTECTION BUT NOW SEEN AS MORE SUBSTANTIVE DP.  RIGHTS = SDP.</a:t>
            </a:r>
            <a:endParaRPr lang="en-US" sz="32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GRISWOLD v CONNECTICUT (1965 – </a:t>
            </a:r>
            <a:r>
              <a:rPr lang="en-US" sz="3200" dirty="0" smtClean="0">
                <a:solidFill>
                  <a:srgbClr val="FF0000"/>
                </a:solidFill>
              </a:rPr>
              <a:t>429</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CONNECTICUT STATUTE BANNING USE OF CONTRACEPTIVES AND GIVING AID OR COUNSEL</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LINE UP THE OPINIONS BY LEGAL PHILOSOPHY</a:t>
            </a:r>
            <a:endParaRPr lang="en-US" sz="32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HARLAN     GOLDBERG        DOUGLAS        BLACK</a:t>
            </a:r>
            <a:br>
              <a:rPr lang="en-US" sz="3200" dirty="0" smtClean="0"/>
            </a:br>
            <a:r>
              <a:rPr lang="en-US" sz="3200" dirty="0" smtClean="0">
                <a:solidFill>
                  <a:srgbClr val="7030A0"/>
                </a:solidFill>
              </a:rPr>
              <a:t>WHITE          BRENNAN       MARSHALL   STEWART</a:t>
            </a:r>
            <a:br>
              <a:rPr lang="en-US" sz="3200" dirty="0" smtClean="0">
                <a:solidFill>
                  <a:srgbClr val="7030A0"/>
                </a:solidFill>
              </a:rPr>
            </a:br>
            <a:r>
              <a:rPr lang="en-US" sz="3200" dirty="0" smtClean="0">
                <a:solidFill>
                  <a:srgbClr val="7030A0"/>
                </a:solidFill>
              </a:rPr>
              <a:t>                      WARREN</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SDP             9</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     PENUMBRAS    NOT IN</a:t>
            </a:r>
            <a:br>
              <a:rPr lang="en-US" sz="3200" dirty="0" smtClean="0">
                <a:solidFill>
                  <a:schemeClr val="tx1">
                    <a:lumMod val="95000"/>
                    <a:lumOff val="5000"/>
                  </a:schemeClr>
                </a:solidFill>
              </a:rPr>
            </a:br>
            <a:r>
              <a:rPr lang="en-US" sz="3200" dirty="0">
                <a:solidFill>
                  <a:schemeClr val="tx1">
                    <a:lumMod val="95000"/>
                    <a:lumOff val="5000"/>
                  </a:schemeClr>
                </a:solidFill>
              </a:rPr>
              <a:t> </a:t>
            </a:r>
            <a:r>
              <a:rPr lang="en-US" sz="3200" dirty="0" smtClean="0">
                <a:solidFill>
                  <a:schemeClr val="tx1">
                    <a:lumMod val="95000"/>
                    <a:lumOff val="5000"/>
                  </a:schemeClr>
                </a:solidFill>
              </a:rPr>
              <a:t>                     INCORP             </a:t>
            </a:r>
            <a:r>
              <a:rPr lang="en-US" sz="3200" dirty="0" err="1" smtClean="0">
                <a:solidFill>
                  <a:schemeClr val="tx1">
                    <a:lumMod val="95000"/>
                    <a:lumOff val="5000"/>
                  </a:schemeClr>
                </a:solidFill>
              </a:rPr>
              <a:t>INCORP</a:t>
            </a:r>
            <a:r>
              <a:rPr lang="en-US" sz="3200" dirty="0" smtClean="0">
                <a:solidFill>
                  <a:schemeClr val="tx1">
                    <a:lumMod val="95000"/>
                    <a:lumOff val="5000"/>
                  </a:schemeClr>
                </a:solidFill>
              </a:rPr>
              <a:t>            1 – 8</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DOUGLAS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a:t>
            </a:r>
            <a:r>
              <a:rPr lang="en-US" sz="3200" dirty="0" smtClean="0">
                <a:solidFill>
                  <a:srgbClr val="FF0000"/>
                </a:solidFill>
              </a:rPr>
              <a:t>429 – </a:t>
            </a:r>
            <a:r>
              <a:rPr lang="en-US" sz="3200" dirty="0" smtClean="0">
                <a:solidFill>
                  <a:schemeClr val="tx1">
                    <a:lumMod val="95000"/>
                    <a:lumOff val="5000"/>
                  </a:schemeClr>
                </a:solidFill>
              </a:rPr>
              <a:t>QUOTE - NOT SDP.</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a:t>
            </a:r>
            <a:r>
              <a:rPr lang="en-US" sz="3200" dirty="0" smtClean="0">
                <a:solidFill>
                  <a:srgbClr val="FF0000"/>
                </a:solidFill>
              </a:rPr>
              <a:t>429</a:t>
            </a:r>
            <a:r>
              <a:rPr lang="en-US" sz="3200" dirty="0" smtClean="0">
                <a:solidFill>
                  <a:schemeClr val="tx1">
                    <a:lumMod val="95000"/>
                    <a:lumOff val="5000"/>
                  </a:schemeClr>
                </a:solidFill>
              </a:rPr>
              <a:t> – QUOTE – PENUMBRAS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3.  </a:t>
            </a:r>
            <a:r>
              <a:rPr lang="en-US" sz="3200" dirty="0" smtClean="0">
                <a:solidFill>
                  <a:srgbClr val="FF0000"/>
                </a:solidFill>
              </a:rPr>
              <a:t>429 – 430 </a:t>
            </a:r>
            <a:r>
              <a:rPr lang="en-US" sz="3200" dirty="0" smtClean="0">
                <a:solidFill>
                  <a:schemeClr val="tx1">
                    <a:lumMod val="95000"/>
                    <a:lumOff val="5000"/>
                  </a:schemeClr>
                </a:solidFill>
              </a:rPr>
              <a:t> - QUOTE.</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705600"/>
          </a:xfrm>
        </p:spPr>
        <p:txBody>
          <a:bodyPr anchor="t">
            <a:normAutofit fontScale="90000"/>
          </a:bodyPr>
          <a:lstStyle/>
          <a:p>
            <a:pPr algn="l"/>
            <a:r>
              <a:rPr lang="en-US" sz="3200" dirty="0" smtClean="0"/>
              <a:t>3.  </a:t>
            </a:r>
            <a:r>
              <a:rPr lang="en-US" sz="3200" dirty="0" smtClean="0">
                <a:solidFill>
                  <a:srgbClr val="FF0000"/>
                </a:solidFill>
              </a:rPr>
              <a:t>1983 - </a:t>
            </a:r>
            <a:r>
              <a:rPr lang="en-US" sz="3200" dirty="0" smtClean="0">
                <a:solidFill>
                  <a:schemeClr val="tx1">
                    <a:lumMod val="95000"/>
                    <a:lumOff val="5000"/>
                  </a:schemeClr>
                </a:solidFill>
              </a:rPr>
              <a:t>under color of … (state law), deprives any citizen or person in jurisdiction  of any right, privilege or immunity secured by Constitution or laws.</a:t>
            </a:r>
            <a:r>
              <a:rPr lang="en-US" sz="3200" dirty="0" smtClean="0"/>
              <a:t/>
            </a:r>
            <a:br>
              <a:rPr lang="en-US" sz="3200" dirty="0" smtClean="0"/>
            </a:br>
            <a:r>
              <a:rPr lang="en-US" sz="3200" dirty="0"/>
              <a:t/>
            </a:r>
            <a:br>
              <a:rPr lang="en-US" sz="3200" dirty="0"/>
            </a:br>
            <a:r>
              <a:rPr lang="en-US" sz="3200" dirty="0"/>
              <a:t/>
            </a:r>
            <a:br>
              <a:rPr lang="en-US" sz="3200" dirty="0"/>
            </a:br>
            <a:r>
              <a:rPr lang="en-US" sz="3200" dirty="0" smtClean="0"/>
              <a:t>14</a:t>
            </a:r>
            <a:r>
              <a:rPr lang="en-US" sz="3200" baseline="30000" dirty="0" smtClean="0"/>
              <a:t>TH</a:t>
            </a:r>
            <a:r>
              <a:rPr lang="en-US" sz="3200" dirty="0" smtClean="0"/>
              <a:t> AMENDMENT HISTORY (</a:t>
            </a:r>
            <a:r>
              <a:rPr lang="en-US" sz="3200" dirty="0" smtClean="0">
                <a:solidFill>
                  <a:srgbClr val="7030A0"/>
                </a:solidFill>
              </a:rPr>
              <a:t>NATURAL LAW </a:t>
            </a:r>
            <a:r>
              <a:rPr lang="en-US" sz="3200" dirty="0" smtClean="0"/>
              <a:t>INFLUENCE)</a:t>
            </a:r>
            <a:br>
              <a:rPr lang="en-US" sz="3200" dirty="0" smtClean="0"/>
            </a:br>
            <a:r>
              <a:rPr lang="en-US" sz="3200" dirty="0"/>
              <a:t/>
            </a:r>
            <a:br>
              <a:rPr lang="en-US" sz="3200" dirty="0"/>
            </a:br>
            <a:r>
              <a:rPr lang="en-US" sz="3200" dirty="0" smtClean="0"/>
              <a:t>PRIVILEGES AND IMMUNITIES – 1873 (end)</a:t>
            </a:r>
            <a:br>
              <a:rPr lang="en-US" sz="3200" dirty="0" smtClean="0"/>
            </a:br>
            <a:r>
              <a:rPr lang="en-US" sz="3200" dirty="0"/>
              <a:t/>
            </a:r>
            <a:br>
              <a:rPr lang="en-US" sz="3200" dirty="0"/>
            </a:br>
            <a:r>
              <a:rPr lang="en-US" sz="3200" dirty="0" smtClean="0">
                <a:solidFill>
                  <a:srgbClr val="7030A0"/>
                </a:solidFill>
              </a:rPr>
              <a:t>OLD</a:t>
            </a:r>
            <a:r>
              <a:rPr lang="en-US" sz="3200" dirty="0" smtClean="0"/>
              <a:t> SUBSTANTIVE DP – 1873 – 1937</a:t>
            </a:r>
            <a:br>
              <a:rPr lang="en-US" sz="3200" dirty="0" smtClean="0"/>
            </a:br>
            <a:r>
              <a:rPr lang="en-US" sz="3200" dirty="0"/>
              <a:t/>
            </a:r>
            <a:br>
              <a:rPr lang="en-US" sz="3200" dirty="0"/>
            </a:br>
            <a:r>
              <a:rPr lang="en-US" sz="3200" dirty="0" smtClean="0"/>
              <a:t>EQUAL PROTECTION - 1941 -  PRESENT</a:t>
            </a:r>
            <a:br>
              <a:rPr lang="en-US" sz="3200" dirty="0" smtClean="0"/>
            </a:br>
            <a:r>
              <a:rPr lang="en-US" sz="3200" dirty="0"/>
              <a:t/>
            </a:r>
            <a:br>
              <a:rPr lang="en-US" sz="3200" dirty="0"/>
            </a:br>
            <a:r>
              <a:rPr lang="en-US" sz="3200" dirty="0" smtClean="0">
                <a:solidFill>
                  <a:srgbClr val="FF0000"/>
                </a:solidFill>
              </a:rPr>
              <a:t>NEW</a:t>
            </a:r>
            <a:r>
              <a:rPr lang="en-US" sz="3200" dirty="0" smtClean="0"/>
              <a:t> SUBSTANTIVE DP – 1973 - PRESENT</a:t>
            </a:r>
            <a:endParaRPr lang="en-US" sz="3200" dirty="0"/>
          </a:p>
        </p:txBody>
      </p:sp>
    </p:spTree>
    <p:extLst>
      <p:ext uri="{BB962C8B-B14F-4D97-AF65-F5344CB8AC3E}">
        <p14:creationId xmlns:p14="http://schemas.microsoft.com/office/powerpoint/2010/main" val="35386780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705600"/>
          </a:xfrm>
        </p:spPr>
        <p:txBody>
          <a:bodyPr anchor="t">
            <a:normAutofit fontScale="90000"/>
          </a:bodyPr>
          <a:lstStyle/>
          <a:p>
            <a:pPr algn="l"/>
            <a:r>
              <a:rPr lang="en-US" sz="3200" dirty="0" smtClean="0"/>
              <a:t>GOLDBERG (C)</a:t>
            </a:r>
            <a:br>
              <a:rPr lang="en-US" sz="3200" dirty="0" smtClean="0"/>
            </a:br>
            <a:r>
              <a:rPr lang="en-US" sz="3200" dirty="0"/>
              <a:t/>
            </a:r>
            <a:br>
              <a:rPr lang="en-US" sz="3200" dirty="0"/>
            </a:br>
            <a:r>
              <a:rPr lang="en-US" sz="3200" dirty="0" smtClean="0">
                <a:solidFill>
                  <a:srgbClr val="FF0000"/>
                </a:solidFill>
              </a:rPr>
              <a:t>430 </a:t>
            </a:r>
            <a:r>
              <a:rPr lang="en-US" sz="3200" dirty="0" smtClean="0">
                <a:solidFill>
                  <a:schemeClr val="tx1">
                    <a:lumMod val="95000"/>
                    <a:lumOff val="5000"/>
                  </a:schemeClr>
                </a:solidFill>
              </a:rPr>
              <a:t>- QUOTE.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HARLAN (C)</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rgbClr val="FF0000"/>
                </a:solidFill>
              </a:rPr>
              <a:t>430 – 431 </a:t>
            </a:r>
            <a:r>
              <a:rPr lang="en-US" sz="3200" dirty="0" smtClean="0">
                <a:solidFill>
                  <a:schemeClr val="tx1">
                    <a:lumMod val="95000"/>
                    <a:lumOff val="5000"/>
                  </a:schemeClr>
                </a:solidFill>
              </a:rPr>
              <a:t>- QUOTE.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rgbClr val="FF0000"/>
                </a:solidFill>
              </a:rPr>
              <a:t>432 </a:t>
            </a:r>
            <a:r>
              <a:rPr lang="en-US" sz="3200" dirty="0" smtClean="0">
                <a:solidFill>
                  <a:schemeClr val="tx1">
                    <a:lumMod val="95000"/>
                    <a:lumOff val="5000"/>
                  </a:schemeClr>
                </a:solidFill>
              </a:rPr>
              <a:t>- QUOTE.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BLACK (D)</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rgbClr val="FF0000"/>
                </a:solidFill>
              </a:rPr>
              <a:t>433 – 434 </a:t>
            </a:r>
            <a:r>
              <a:rPr lang="en-US" sz="3200" dirty="0" smtClean="0">
                <a:solidFill>
                  <a:schemeClr val="tx1">
                    <a:lumMod val="95000"/>
                    <a:lumOff val="5000"/>
                  </a:schemeClr>
                </a:solidFill>
              </a:rPr>
              <a:t>- QUOTE.</a:t>
            </a:r>
            <a:br>
              <a:rPr lang="en-US" sz="3200" dirty="0" smtClean="0">
                <a:solidFill>
                  <a:schemeClr val="tx1">
                    <a:lumMod val="95000"/>
                    <a:lumOff val="5000"/>
                  </a:schemeClr>
                </a:solidFill>
              </a:rPr>
            </a:br>
            <a:r>
              <a:rPr lang="en-US" sz="3200" dirty="0" smtClean="0">
                <a:solidFill>
                  <a:srgbClr val="7030A0"/>
                </a:solidFill>
              </a:rPr>
              <a:t>ONCE GRISWOLD DECIDED, IS ROE v WADE INEVITABLE ?</a:t>
            </a: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endParaRPr lang="en-US" sz="32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EISENSTADT v BAIRD (1972 – </a:t>
            </a:r>
            <a:r>
              <a:rPr lang="en-US" sz="3200" dirty="0" smtClean="0">
                <a:solidFill>
                  <a:srgbClr val="FF0000"/>
                </a:solidFill>
              </a:rPr>
              <a:t>436</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D THREW CAN OF FOAM INTO CROWD.  CHARGED WITH DISTRIBUTION.</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rgbClr val="FF0000"/>
                </a:solidFill>
              </a:rPr>
              <a:t>436 - </a:t>
            </a:r>
            <a:r>
              <a:rPr lang="en-US" sz="3200" dirty="0" smtClean="0">
                <a:solidFill>
                  <a:schemeClr val="tx1">
                    <a:lumMod val="95000"/>
                    <a:lumOff val="5000"/>
                  </a:schemeClr>
                </a:solidFill>
              </a:rPr>
              <a:t>QUOTE.  PRIVACY EXTENDED TO SINGLES.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CAN’T DISCOURAGE PREMARITAL SEX BY MAKING PREGNANCY THE PUNISHMENT.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ROE v WADE (1973 – </a:t>
            </a:r>
            <a:r>
              <a:rPr lang="en-US" sz="3200" dirty="0" smtClean="0">
                <a:solidFill>
                  <a:srgbClr val="FF0000"/>
                </a:solidFill>
              </a:rPr>
              <a:t>438</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TEXAS STATUTE MAKING ABORTION ILLEGAL UNLESS NECESSARY TO SAVE LIFE OF THE MOTHER. </a:t>
            </a:r>
            <a:r>
              <a:rPr lang="en-US" sz="3200" smtClean="0">
                <a:solidFill>
                  <a:schemeClr val="tx1">
                    <a:lumMod val="95000"/>
                    <a:lumOff val="5000"/>
                  </a:schemeClr>
                </a:solidFill>
              </a:rPr>
              <a:t>CAN’T AID</a:t>
            </a:r>
            <a:endParaRPr lang="en-US" sz="32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705600"/>
          </a:xfrm>
        </p:spPr>
        <p:txBody>
          <a:bodyPr anchor="t">
            <a:normAutofit fontScale="90000"/>
          </a:bodyPr>
          <a:lstStyle/>
          <a:p>
            <a:pPr algn="l"/>
            <a:r>
              <a:rPr lang="en-US" sz="3200" dirty="0" smtClean="0"/>
              <a:t>BLACKMUN BEGINS WITH </a:t>
            </a:r>
            <a:r>
              <a:rPr lang="en-US" sz="3200" dirty="0" smtClean="0">
                <a:solidFill>
                  <a:srgbClr val="FF0000"/>
                </a:solidFill>
              </a:rPr>
              <a:t>MANY PAGES</a:t>
            </a:r>
            <a:r>
              <a:rPr lang="en-US" sz="3200" dirty="0" smtClean="0">
                <a:solidFill>
                  <a:schemeClr val="tx1">
                    <a:lumMod val="95000"/>
                    <a:lumOff val="5000"/>
                  </a:schemeClr>
                </a:solidFill>
              </a:rPr>
              <a:t> OF HISTORY – STARTING WITH ABORTION IN THE PERSIAN EMPIRE.  WHY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SUBSTANTIVE DP ANALYSIS – MOTHER</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WHAT IS THE DEFINITION AND CHARACTERIZATION OF THE RIGHT ?  HOW DOES IT FIT UNDER THE WORD </a:t>
            </a:r>
            <a:r>
              <a:rPr lang="en-US" sz="3200" dirty="0" smtClean="0">
                <a:solidFill>
                  <a:srgbClr val="7030A0"/>
                </a:solidFill>
              </a:rPr>
              <a:t>LIBERTY </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WHAT IS THE TEST ?  HOW DOES THAT FIT UNDER THE WORD </a:t>
            </a:r>
            <a:r>
              <a:rPr lang="en-US" sz="3200" dirty="0" smtClean="0">
                <a:solidFill>
                  <a:srgbClr val="7030A0"/>
                </a:solidFill>
              </a:rPr>
              <a:t>DUE</a:t>
            </a:r>
            <a:r>
              <a:rPr lang="en-US" sz="3200" dirty="0" smtClean="0">
                <a:solidFill>
                  <a:schemeClr val="bg2">
                    <a:lumMod val="10000"/>
                  </a:schemeClr>
                </a:solidFill>
              </a:rPr>
              <a:t> ?</a:t>
            </a:r>
            <a:br>
              <a:rPr lang="en-US" sz="3200" dirty="0" smtClean="0">
                <a:solidFill>
                  <a:schemeClr val="bg2">
                    <a:lumMod val="10000"/>
                  </a:schemeClr>
                </a:solidFill>
              </a:rPr>
            </a:br>
            <a:r>
              <a:rPr lang="en-US" sz="3200" dirty="0">
                <a:solidFill>
                  <a:schemeClr val="bg2">
                    <a:lumMod val="10000"/>
                  </a:schemeClr>
                </a:solidFill>
              </a:rPr>
              <a:t/>
            </a:r>
            <a:br>
              <a:rPr lang="en-US" sz="3200" dirty="0">
                <a:solidFill>
                  <a:schemeClr val="bg2">
                    <a:lumMod val="10000"/>
                  </a:schemeClr>
                </a:solidFill>
              </a:rPr>
            </a:br>
            <a:r>
              <a:rPr lang="en-US" sz="3200" dirty="0" smtClean="0">
                <a:solidFill>
                  <a:schemeClr val="bg2">
                    <a:lumMod val="10000"/>
                  </a:schemeClr>
                </a:solidFill>
              </a:rPr>
              <a:t>WHAT ARE THE STATE PURPOSES ?  HOW DO YOU KNOW ?  </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endParaRPr lang="en-US" sz="3200" dirty="0"/>
          </a:p>
        </p:txBody>
      </p:sp>
    </p:spTree>
    <p:extLst>
      <p:ext uri="{BB962C8B-B14F-4D97-AF65-F5344CB8AC3E}">
        <p14:creationId xmlns:p14="http://schemas.microsoft.com/office/powerpoint/2010/main" val="36918194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solidFill>
                  <a:schemeClr val="tx1">
                    <a:lumMod val="95000"/>
                    <a:lumOff val="5000"/>
                  </a:schemeClr>
                </a:solidFill>
              </a:rPr>
              <a:t>1. </a:t>
            </a:r>
            <a:r>
              <a:rPr lang="en-US" sz="3200" dirty="0" smtClean="0">
                <a:solidFill>
                  <a:srgbClr val="FF0000"/>
                </a:solidFill>
              </a:rPr>
              <a:t>438</a:t>
            </a:r>
            <a:r>
              <a:rPr lang="en-US" sz="3200" dirty="0" smtClean="0">
                <a:solidFill>
                  <a:schemeClr val="tx1">
                    <a:lumMod val="95000"/>
                    <a:lumOff val="5000"/>
                  </a:schemeClr>
                </a:solidFill>
              </a:rPr>
              <a:t> - QUOTE.  SDP.  </a:t>
            </a:r>
            <a:r>
              <a:rPr lang="en-US" sz="3200" dirty="0" smtClean="0">
                <a:solidFill>
                  <a:srgbClr val="7030A0"/>
                </a:solidFill>
              </a:rPr>
              <a:t>FUNDAMENTAL</a:t>
            </a:r>
            <a:r>
              <a:rPr lang="en-US" sz="3200" dirty="0" smtClean="0">
                <a:solidFill>
                  <a:schemeClr val="tx1">
                    <a:lumMod val="95000"/>
                    <a:lumOff val="5000"/>
                  </a:schemeClr>
                </a:solidFill>
              </a:rPr>
              <a:t>.  WOMAN’S DECISION TO TERMINATE.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NO RIGHT IS ABSOLUTE.  TEST FOR FUNDAMENTAL = </a:t>
            </a:r>
            <a:r>
              <a:rPr lang="en-US" sz="3200" dirty="0" smtClean="0">
                <a:solidFill>
                  <a:srgbClr val="FF0000"/>
                </a:solidFill>
              </a:rPr>
              <a:t>COMPELLING PURPOSE </a:t>
            </a:r>
            <a:r>
              <a:rPr lang="en-US" sz="3200" dirty="0" smtClean="0">
                <a:solidFill>
                  <a:schemeClr val="tx1">
                    <a:lumMod val="95000"/>
                    <a:lumOff val="5000"/>
                  </a:schemeClr>
                </a:solidFill>
              </a:rPr>
              <a:t>AND STATUTE IS </a:t>
            </a:r>
            <a:r>
              <a:rPr lang="en-US" sz="3200" dirty="0" smtClean="0">
                <a:solidFill>
                  <a:srgbClr val="0070C0"/>
                </a:solidFill>
              </a:rPr>
              <a:t>NECESSARY TO THE ACCOMPLISHMENT OF </a:t>
            </a:r>
            <a:r>
              <a:rPr lang="en-US" sz="3200" dirty="0" smtClean="0">
                <a:solidFill>
                  <a:schemeClr val="tx1">
                    <a:lumMod val="95000"/>
                    <a:lumOff val="5000"/>
                  </a:schemeClr>
                </a:solidFill>
              </a:rPr>
              <a:t>SAID PURPOSE.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3.  </a:t>
            </a:r>
            <a:r>
              <a:rPr lang="en-US" sz="3200" dirty="0" smtClean="0">
                <a:solidFill>
                  <a:srgbClr val="00B050"/>
                </a:solidFill>
              </a:rPr>
              <a:t>MATERNAL HEALTH</a:t>
            </a:r>
            <a:r>
              <a:rPr lang="en-US" sz="3200" dirty="0" smtClean="0">
                <a:solidFill>
                  <a:schemeClr val="tx1">
                    <a:lumMod val="95000"/>
                    <a:lumOff val="5000"/>
                  </a:schemeClr>
                </a:solidFill>
              </a:rPr>
              <a:t>.  SATISFIES COMPELLING AT END OF FIRST TRIMESTER.  BUT NO BAN, JUST REGULATION (EG HOSPITAL) AFTER FIRST TRIMESTER.   </a:t>
            </a:r>
            <a:endParaRPr lang="en-US" sz="3200" dirty="0">
              <a:solidFill>
                <a:schemeClr val="tx1">
                  <a:lumMod val="95000"/>
                  <a:lumOff val="5000"/>
                </a:schemeClr>
              </a:solidFill>
            </a:endParaRPr>
          </a:p>
        </p:txBody>
      </p:sp>
    </p:spTree>
    <p:extLst>
      <p:ext uri="{BB962C8B-B14F-4D97-AF65-F5344CB8AC3E}">
        <p14:creationId xmlns:p14="http://schemas.microsoft.com/office/powerpoint/2010/main" val="3435504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4.  </a:t>
            </a:r>
            <a:r>
              <a:rPr lang="en-US" sz="3200" dirty="0" smtClean="0">
                <a:solidFill>
                  <a:srgbClr val="00B050"/>
                </a:solidFill>
              </a:rPr>
              <a:t>POTENTIAL LIFE</a:t>
            </a:r>
            <a:r>
              <a:rPr lang="en-US" sz="3200" dirty="0" smtClean="0"/>
              <a:t>.  </a:t>
            </a:r>
            <a:r>
              <a:rPr lang="en-US" sz="3200" dirty="0" smtClean="0">
                <a:solidFill>
                  <a:schemeClr val="tx1">
                    <a:lumMod val="95000"/>
                    <a:lumOff val="5000"/>
                  </a:schemeClr>
                </a:solidFill>
              </a:rPr>
              <a:t>SATISFIES COMPELLING AT </a:t>
            </a:r>
            <a:r>
              <a:rPr lang="en-US" sz="3200" dirty="0" smtClean="0">
                <a:solidFill>
                  <a:srgbClr val="FF0000"/>
                </a:solidFill>
              </a:rPr>
              <a:t>VIABILITY - </a:t>
            </a:r>
            <a:r>
              <a:rPr lang="en-US" sz="3200" dirty="0" smtClean="0">
                <a:solidFill>
                  <a:schemeClr val="tx1">
                    <a:lumMod val="95000"/>
                    <a:lumOff val="5000"/>
                  </a:schemeClr>
                </a:solidFill>
              </a:rPr>
              <a:t>WHEN FETUS CAN LIVE OUTSIDE THE WOMB.  CURRENTLY END OF SECOND TRIMESTER.  STATE CAN BAN.</a:t>
            </a: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5.  </a:t>
            </a:r>
            <a:r>
              <a:rPr lang="en-US" sz="3200" dirty="0" smtClean="0">
                <a:solidFill>
                  <a:srgbClr val="FF0000"/>
                </a:solidFill>
              </a:rPr>
              <a:t>439 - 440 </a:t>
            </a:r>
            <a:r>
              <a:rPr lang="en-US" sz="3200" dirty="0" smtClean="0">
                <a:solidFill>
                  <a:schemeClr val="tx1">
                    <a:lumMod val="95000"/>
                    <a:lumOff val="5000"/>
                  </a:schemeClr>
                </a:solidFill>
              </a:rPr>
              <a:t>- SUMMARY.  DOCTOR ? EXCEPTION FOR LIFE OR HEALTH OF MOM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POLITICAL OPINION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WHY NOT POTENTIAL LIFE SOONER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MEDICAL KNOWLEDGE – SAFER LATER BUT VIABLE EARLIER ?  COLLISON COURSE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  </a:t>
            </a:r>
            <a:r>
              <a:rPr lang="en-US" sz="3200" dirty="0" smtClean="0"/>
              <a:t> </a:t>
            </a:r>
            <a:endParaRPr lang="en-US" sz="3200" dirty="0"/>
          </a:p>
        </p:txBody>
      </p:sp>
    </p:spTree>
    <p:extLst>
      <p:ext uri="{BB962C8B-B14F-4D97-AF65-F5344CB8AC3E}">
        <p14:creationId xmlns:p14="http://schemas.microsoft.com/office/powerpoint/2010/main" val="1487990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FETUS = PERSON UNDER 14</a:t>
            </a:r>
            <a:r>
              <a:rPr lang="en-US" sz="3200" baseline="30000" dirty="0" smtClean="0"/>
              <a:t>TH</a:t>
            </a:r>
            <a:r>
              <a:rPr lang="en-US" sz="3200" dirty="0" smtClean="0"/>
              <a:t> AMENDMENT</a:t>
            </a:r>
            <a:br>
              <a:rPr lang="en-US" sz="3200" dirty="0" smtClean="0"/>
            </a:br>
            <a:r>
              <a:rPr lang="en-US" sz="3200" dirty="0"/>
              <a:t/>
            </a:r>
            <a:br>
              <a:rPr lang="en-US" sz="3200" dirty="0"/>
            </a:br>
            <a:r>
              <a:rPr lang="en-US" sz="3200" dirty="0" smtClean="0"/>
              <a:t>1.  </a:t>
            </a:r>
            <a:r>
              <a:rPr lang="en-US" sz="3200" dirty="0" smtClean="0">
                <a:solidFill>
                  <a:srgbClr val="FF0000"/>
                </a:solidFill>
              </a:rPr>
              <a:t>438 – 439</a:t>
            </a:r>
            <a:r>
              <a:rPr lang="en-US" sz="3200" dirty="0" smtClean="0">
                <a:solidFill>
                  <a:schemeClr val="tx1">
                    <a:lumMod val="95000"/>
                    <a:lumOff val="5000"/>
                  </a:schemeClr>
                </a:solidFill>
              </a:rPr>
              <a:t> – NO.  NO CASE HOLDING.  ALL RIGHTS SEEM TO BE PREMISED ON LIVE BIRTH AND AFTER (POSTNATAL).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a:t>
            </a:r>
            <a:r>
              <a:rPr lang="en-US" sz="3200" dirty="0" smtClean="0">
                <a:solidFill>
                  <a:srgbClr val="FF0000"/>
                </a:solidFill>
              </a:rPr>
              <a:t>439 – FN 1</a:t>
            </a:r>
            <a:r>
              <a:rPr lang="en-US" sz="3200" dirty="0" smtClean="0">
                <a:solidFill>
                  <a:schemeClr val="tx1">
                    <a:lumMod val="95000"/>
                    <a:lumOff val="5000"/>
                  </a:schemeClr>
                </a:solidFill>
              </a:rPr>
              <a:t> – TEXAS DOESN’T BELIEVE.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STEWART C</a:t>
            </a:r>
            <a:br>
              <a:rPr lang="en-US" sz="3200" dirty="0" smtClean="0">
                <a:solidFill>
                  <a:schemeClr val="tx1">
                    <a:lumMod val="95000"/>
                    <a:lumOff val="5000"/>
                  </a:schemeClr>
                </a:solidFill>
              </a:rPr>
            </a:br>
            <a:r>
              <a:rPr lang="en-US" sz="3200" dirty="0" smtClean="0">
                <a:solidFill>
                  <a:srgbClr val="FF0000"/>
                </a:solidFill>
              </a:rPr>
              <a:t>440</a:t>
            </a:r>
            <a:r>
              <a:rPr lang="en-US" sz="3200" dirty="0" smtClean="0">
                <a:solidFill>
                  <a:schemeClr val="tx1">
                    <a:lumMod val="95000"/>
                    <a:lumOff val="5000"/>
                  </a:schemeClr>
                </a:solidFill>
              </a:rPr>
              <a:t> – SUBSTANTIVE DP – ACCEPTED.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REHNQUIST (WHITE) D</a:t>
            </a:r>
            <a:br>
              <a:rPr lang="en-US" sz="3200" dirty="0" smtClean="0">
                <a:solidFill>
                  <a:schemeClr val="tx1">
                    <a:lumMod val="95000"/>
                    <a:lumOff val="5000"/>
                  </a:schemeClr>
                </a:solidFill>
              </a:rPr>
            </a:br>
            <a:r>
              <a:rPr lang="en-US" sz="3200" dirty="0" smtClean="0">
                <a:solidFill>
                  <a:srgbClr val="FF0000"/>
                </a:solidFill>
              </a:rPr>
              <a:t>441</a:t>
            </a:r>
            <a:r>
              <a:rPr lang="en-US" sz="3200" dirty="0" smtClean="0">
                <a:solidFill>
                  <a:schemeClr val="tx1">
                    <a:lumMod val="95000"/>
                    <a:lumOff val="5000"/>
                  </a:schemeClr>
                </a:solidFill>
              </a:rPr>
              <a:t> – OBJECTS TO COMPELLING TEST GRAFTED FROM EQUAL PROTECTION.</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endParaRPr lang="en-US" sz="3200" dirty="0"/>
          </a:p>
        </p:txBody>
      </p:sp>
    </p:spTree>
    <p:extLst>
      <p:ext uri="{BB962C8B-B14F-4D97-AF65-F5344CB8AC3E}">
        <p14:creationId xmlns:p14="http://schemas.microsoft.com/office/powerpoint/2010/main" val="5186374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DEFINITION OF THE RIGHT (HISTORY) = TEST</a:t>
            </a:r>
            <a:br>
              <a:rPr lang="en-US" sz="3200" dirty="0" smtClean="0"/>
            </a:br>
            <a:r>
              <a:rPr lang="en-US" sz="3200" dirty="0" smtClean="0"/>
              <a:t/>
            </a:r>
            <a:br>
              <a:rPr lang="en-US" sz="3200" dirty="0" smtClean="0"/>
            </a:br>
            <a:r>
              <a:rPr lang="en-US" sz="3200" dirty="0"/>
              <a:t/>
            </a:r>
            <a:br>
              <a:rPr lang="en-US" sz="3200" dirty="0"/>
            </a:br>
            <a:r>
              <a:rPr lang="en-US" sz="3200" dirty="0" smtClean="0">
                <a:solidFill>
                  <a:srgbClr val="7030A0"/>
                </a:solidFill>
              </a:rPr>
              <a:t>FUNDAMENTAL</a:t>
            </a:r>
            <a:r>
              <a:rPr lang="en-US" sz="3200" dirty="0" smtClean="0"/>
              <a:t> RIGHT =  </a:t>
            </a:r>
            <a:r>
              <a:rPr lang="en-US" sz="3200" dirty="0" smtClean="0">
                <a:solidFill>
                  <a:srgbClr val="FF0000"/>
                </a:solidFill>
              </a:rPr>
              <a:t>COMPELLING</a:t>
            </a:r>
            <a:r>
              <a:rPr lang="en-US" sz="3200" dirty="0" smtClean="0"/>
              <a:t> PURPOSE</a:t>
            </a:r>
            <a:br>
              <a:rPr lang="en-US" sz="3200" dirty="0" smtClean="0"/>
            </a:br>
            <a:r>
              <a:rPr lang="en-US" sz="3200" dirty="0" smtClean="0"/>
              <a:t>AND </a:t>
            </a:r>
            <a:r>
              <a:rPr lang="en-US" sz="3200" dirty="0" smtClean="0">
                <a:solidFill>
                  <a:srgbClr val="0070C0"/>
                </a:solidFill>
              </a:rPr>
              <a:t>NECESSARY TO ACCOMPLISHMENT OF </a:t>
            </a:r>
            <a:r>
              <a:rPr lang="en-US" sz="3200" dirty="0" smtClean="0"/>
              <a:t>(</a:t>
            </a:r>
            <a:r>
              <a:rPr lang="en-US" sz="3200" dirty="0" smtClean="0">
                <a:solidFill>
                  <a:srgbClr val="00B050"/>
                </a:solidFill>
              </a:rPr>
              <a:t>ONLY</a:t>
            </a:r>
            <a:r>
              <a:rPr lang="en-US" sz="3200" dirty="0" smtClean="0"/>
              <a:t> WAY TO ACHIEVE PURPOSE) </a:t>
            </a:r>
            <a:br>
              <a:rPr lang="en-US" sz="3200" dirty="0" smtClean="0"/>
            </a:br>
            <a:r>
              <a:rPr lang="en-US" sz="3200" dirty="0"/>
              <a:t/>
            </a:r>
            <a:br>
              <a:rPr lang="en-US" sz="3200" dirty="0"/>
            </a:br>
            <a:r>
              <a:rPr lang="en-US" sz="3200" dirty="0"/>
              <a:t/>
            </a:r>
            <a:br>
              <a:rPr lang="en-US" sz="3200" dirty="0"/>
            </a:br>
            <a:r>
              <a:rPr lang="en-US" sz="3200" dirty="0" smtClean="0">
                <a:solidFill>
                  <a:srgbClr val="7030A0"/>
                </a:solidFill>
              </a:rPr>
              <a:t>MERE</a:t>
            </a:r>
            <a:r>
              <a:rPr lang="en-US" sz="3200" dirty="0" smtClean="0"/>
              <a:t> LIBERTY  =  </a:t>
            </a:r>
            <a:r>
              <a:rPr lang="en-US" sz="3200" dirty="0" smtClean="0">
                <a:solidFill>
                  <a:srgbClr val="FF0000"/>
                </a:solidFill>
              </a:rPr>
              <a:t>LEGITIMATE OR APPROPRIATE </a:t>
            </a:r>
            <a:r>
              <a:rPr lang="en-US" sz="3200" dirty="0" smtClean="0"/>
              <a:t>PURPOSE AND </a:t>
            </a:r>
            <a:r>
              <a:rPr lang="en-US" sz="3200" dirty="0" smtClean="0">
                <a:solidFill>
                  <a:srgbClr val="0070C0"/>
                </a:solidFill>
              </a:rPr>
              <a:t>RATIONAL RELATION </a:t>
            </a:r>
            <a:r>
              <a:rPr lang="en-US" sz="3200" dirty="0" smtClean="0"/>
              <a:t>(</a:t>
            </a:r>
            <a:r>
              <a:rPr lang="en-US" sz="3200" dirty="0" smtClean="0">
                <a:solidFill>
                  <a:srgbClr val="00B050"/>
                </a:solidFill>
              </a:rPr>
              <a:t>CONCEIVABLE</a:t>
            </a:r>
            <a:r>
              <a:rPr lang="en-US" sz="3200" dirty="0" smtClean="0"/>
              <a:t> WAY TO ACHIEVE PURPOSE)</a:t>
            </a:r>
            <a:endParaRPr lang="en-US" sz="3200" dirty="0"/>
          </a:p>
        </p:txBody>
      </p:sp>
    </p:spTree>
    <p:extLst>
      <p:ext uri="{BB962C8B-B14F-4D97-AF65-F5344CB8AC3E}">
        <p14:creationId xmlns:p14="http://schemas.microsoft.com/office/powerpoint/2010/main" val="27981669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PLANNED PARENTHOOD v DANFORTH (1976 - </a:t>
            </a:r>
            <a:r>
              <a:rPr lang="en-US" sz="3200" dirty="0" smtClean="0">
                <a:solidFill>
                  <a:srgbClr val="FF0000"/>
                </a:solidFill>
              </a:rPr>
              <a:t>443</a:t>
            </a:r>
            <a:r>
              <a:rPr lang="en-US" sz="3200" dirty="0" smtClean="0">
                <a:solidFill>
                  <a:schemeClr val="tx1">
                    <a:lumMod val="95000"/>
                    <a:lumOff val="5000"/>
                  </a:schemeClr>
                </a:solidFill>
              </a:rPr>
              <a:t>)    INVALIDATED SPOUSAL AND PARENTAL </a:t>
            </a:r>
            <a:r>
              <a:rPr lang="en-US" sz="3200" dirty="0" smtClean="0">
                <a:solidFill>
                  <a:srgbClr val="7030A0"/>
                </a:solidFill>
              </a:rPr>
              <a:t>CONSENT</a:t>
            </a:r>
            <a:r>
              <a:rPr lang="en-US" sz="3200" dirty="0" smtClean="0">
                <a:solidFill>
                  <a:schemeClr val="tx1">
                    <a:lumMod val="95000"/>
                    <a:lumOff val="5000"/>
                  </a:schemeClr>
                </a:solidFill>
              </a:rPr>
              <a:t> (AT LEAST IN FIRST TRIMESTER).  VALIDATED PARENTAL </a:t>
            </a:r>
            <a:r>
              <a:rPr lang="en-US" sz="3200" dirty="0" smtClean="0">
                <a:solidFill>
                  <a:srgbClr val="0070C0"/>
                </a:solidFill>
              </a:rPr>
              <a:t>NOTICE AND LATER CONSENT </a:t>
            </a:r>
            <a:r>
              <a:rPr lang="en-US" sz="3200" dirty="0" smtClean="0">
                <a:solidFill>
                  <a:schemeClr val="tx1">
                    <a:lumMod val="95000"/>
                    <a:lumOff val="5000"/>
                  </a:schemeClr>
                </a:solidFill>
              </a:rPr>
              <a:t>WITH JUDICIAL BY PASS (AFFIRMED IN BELLOTTI v BAIRD)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MAHER v ROE (1977 - </a:t>
            </a:r>
            <a:r>
              <a:rPr lang="en-US" sz="3200" dirty="0" smtClean="0">
                <a:solidFill>
                  <a:srgbClr val="FF0000"/>
                </a:solidFill>
              </a:rPr>
              <a:t>444</a:t>
            </a:r>
            <a:r>
              <a:rPr lang="en-US" sz="3200" dirty="0" smtClean="0">
                <a:solidFill>
                  <a:schemeClr val="tx1">
                    <a:lumMod val="95000"/>
                    <a:lumOff val="5000"/>
                  </a:schemeClr>
                </a:solidFill>
              </a:rPr>
              <a:t>) AND HARRIS v MCRAE (1980 - </a:t>
            </a:r>
            <a:r>
              <a:rPr lang="en-US" sz="3200" dirty="0" smtClean="0">
                <a:solidFill>
                  <a:srgbClr val="FF0000"/>
                </a:solidFill>
              </a:rPr>
              <a:t>445</a:t>
            </a:r>
            <a:r>
              <a:rPr lang="en-US" sz="3200" dirty="0" smtClean="0">
                <a:solidFill>
                  <a:schemeClr val="tx1">
                    <a:lumMod val="95000"/>
                    <a:lumOff val="5000"/>
                  </a:schemeClr>
                </a:solidFill>
              </a:rPr>
              <a:t>)  FUNDING CHILDBIRTH BUT NOT ABORTION NOT A BURDEN TO ABORTION.  MAHER MAY HAVE BEEN LIMITED TO NOT MEDICALLY NECESSARY – HARRIS COVERS ALL FEDERAL FUNDING.  ROE DOES NOT GIVE RIGHT TO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endParaRPr lang="en-US" sz="32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AKRON v AKRON CENTER (1983 - </a:t>
            </a:r>
            <a:r>
              <a:rPr lang="en-US" sz="3200" dirty="0" smtClean="0">
                <a:solidFill>
                  <a:srgbClr val="FF0000"/>
                </a:solidFill>
              </a:rPr>
              <a:t>443</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INVALIDATED HOSPITAL AFTER FIRST TRIMESTER, INFORMATION ABOUT FETAL DEVELOPMENT (PICTURES – BEYOND WRITTEN CONSENT) AND 24 HOUR WAITING PERIOD.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WEBSTER v REPRODUCTIVE SERVICES (1989 - </a:t>
            </a:r>
            <a:r>
              <a:rPr lang="en-US" sz="3200" dirty="0" smtClean="0">
                <a:solidFill>
                  <a:srgbClr val="FF0000"/>
                </a:solidFill>
              </a:rPr>
              <a:t>447</a:t>
            </a:r>
            <a:r>
              <a:rPr lang="en-US" sz="3200" dirty="0" smtClean="0">
                <a:solidFill>
                  <a:schemeClr val="tx1">
                    <a:lumMod val="95000"/>
                    <a:lumOff val="5000"/>
                  </a:schemeClr>
                </a:solidFill>
              </a:rPr>
              <a:t>)   STATE CAN BAN PUBLIC EMPLOYEES FROM PERFORMING ABORTIONS IN PUBLIC HOSPITALS.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PLANNED PARENTHOOD v CASEY (1992 - </a:t>
            </a:r>
            <a:r>
              <a:rPr lang="en-US" sz="3200" dirty="0" smtClean="0">
                <a:solidFill>
                  <a:srgbClr val="FF0000"/>
                </a:solidFill>
              </a:rPr>
              <a:t>448</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HEADNOTE MESS </a:t>
            </a:r>
            <a:endParaRPr lang="en-US" sz="32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solidFill>
                  <a:srgbClr val="FF0000"/>
                </a:solidFill>
              </a:rPr>
              <a:t>448</a:t>
            </a:r>
            <a:r>
              <a:rPr lang="en-US" sz="3200" dirty="0" smtClean="0">
                <a:solidFill>
                  <a:schemeClr val="tx1">
                    <a:lumMod val="95000"/>
                    <a:lumOff val="5000"/>
                  </a:schemeClr>
                </a:solidFill>
              </a:rPr>
              <a:t> – NEW SDP LANGUAGE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449 - </a:t>
            </a:r>
            <a:r>
              <a:rPr lang="en-US" sz="3200" dirty="0" smtClean="0">
                <a:solidFill>
                  <a:schemeClr val="tx1">
                    <a:lumMod val="95000"/>
                    <a:lumOff val="5000"/>
                  </a:schemeClr>
                </a:solidFill>
              </a:rPr>
              <a:t>ROE NOT UNWORKABLE; MEDICAL ADVANCES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451</a:t>
            </a:r>
            <a:r>
              <a:rPr lang="en-US" sz="3200" dirty="0" smtClean="0">
                <a:solidFill>
                  <a:schemeClr val="tx1">
                    <a:lumMod val="95000"/>
                    <a:lumOff val="5000"/>
                  </a:schemeClr>
                </a:solidFill>
              </a:rPr>
              <a:t> – ROE AFFIRMED. </a:t>
            </a:r>
            <a:r>
              <a:rPr lang="en-US" sz="3200" dirty="0" smtClean="0">
                <a:solidFill>
                  <a:srgbClr val="0070C0"/>
                </a:solidFill>
              </a:rPr>
              <a:t>UNDUE BURDEN.</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451</a:t>
            </a:r>
            <a:r>
              <a:rPr lang="en-US" sz="3200" dirty="0" smtClean="0">
                <a:solidFill>
                  <a:schemeClr val="tx1">
                    <a:lumMod val="95000"/>
                    <a:lumOff val="5000"/>
                  </a:schemeClr>
                </a:solidFill>
              </a:rPr>
              <a:t> – 5 POINT SUMMARY</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24 HOUR WAITING AND INFORMATION VALID IF TRUTHFUL AND NOT MISLEADING OR COERCIVE.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SPOUSAL NOTIFICATION – INVALID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3.  PARENTAL NOTIFICATION VALID  JUDICIAL BYPASS</a:t>
            </a:r>
            <a:endParaRPr lang="en-US" sz="32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CIVIL RIGHTS CASES (1883 – </a:t>
            </a:r>
            <a:r>
              <a:rPr lang="en-US" sz="3200" dirty="0" smtClean="0">
                <a:solidFill>
                  <a:srgbClr val="FF0000"/>
                </a:solidFill>
              </a:rPr>
              <a:t>696</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BLACKS EXCLUDED FROM HOTELS, THEATERS AND RAILROADS.  </a:t>
            </a:r>
            <a:r>
              <a:rPr lang="en-US" sz="3200" dirty="0" smtClean="0">
                <a:solidFill>
                  <a:srgbClr val="FF0000"/>
                </a:solidFill>
              </a:rPr>
              <a:t>696 – STATUTE – </a:t>
            </a:r>
            <a:r>
              <a:rPr lang="en-US" sz="3200" dirty="0" smtClean="0">
                <a:solidFill>
                  <a:schemeClr val="tx1">
                    <a:lumMod val="95000"/>
                    <a:lumOff val="5000"/>
                  </a:schemeClr>
                </a:solidFill>
              </a:rPr>
              <a:t>SIMILAR TO MODERN STATUTE.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BRADLEY</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a:t>
            </a:r>
            <a:r>
              <a:rPr lang="en-US" sz="3200" dirty="0" smtClean="0">
                <a:solidFill>
                  <a:srgbClr val="FF0000"/>
                </a:solidFill>
              </a:rPr>
              <a:t>14</a:t>
            </a:r>
            <a:r>
              <a:rPr lang="en-US" sz="3200" baseline="30000" dirty="0" smtClean="0">
                <a:solidFill>
                  <a:srgbClr val="FF0000"/>
                </a:solidFill>
              </a:rPr>
              <a:t>TH</a:t>
            </a:r>
            <a:r>
              <a:rPr lang="en-US" sz="3200" dirty="0" smtClean="0">
                <a:solidFill>
                  <a:srgbClr val="FF0000"/>
                </a:solidFill>
              </a:rPr>
              <a:t> AMENDMENT </a:t>
            </a:r>
            <a:r>
              <a:rPr lang="en-US" sz="3200" dirty="0" smtClean="0">
                <a:solidFill>
                  <a:schemeClr val="tx1">
                    <a:lumMod val="95000"/>
                    <a:lumOff val="5000"/>
                  </a:schemeClr>
                </a:solidFill>
              </a:rPr>
              <a:t>LIMITED TO STATE ACTION.  CONGRESS CAN ONLY LEGISLATE ON CORRECTING STATE LAW. IF INDIVIDUAL ACTS WRONGFULLY, REMEDY IS AT STATE LAW </a:t>
            </a:r>
            <a:r>
              <a:rPr lang="en-US" sz="3200" dirty="0" smtClean="0">
                <a:solidFill>
                  <a:srgbClr val="FF0000"/>
                </a:solidFill>
              </a:rPr>
              <a:t>697</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NO ASSERTION STATUTE = COMMERCE CLAUSE</a:t>
            </a:r>
            <a:endParaRPr lang="en-US" sz="3200" dirty="0"/>
          </a:p>
        </p:txBody>
      </p:sp>
    </p:spTree>
    <p:extLst>
      <p:ext uri="{BB962C8B-B14F-4D97-AF65-F5344CB8AC3E}">
        <p14:creationId xmlns:p14="http://schemas.microsoft.com/office/powerpoint/2010/main" val="5210219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05600"/>
          </a:xfrm>
        </p:spPr>
        <p:txBody>
          <a:bodyPr anchor="t">
            <a:normAutofit fontScale="90000"/>
          </a:bodyPr>
          <a:lstStyle/>
          <a:p>
            <a:pPr algn="l"/>
            <a:r>
              <a:rPr lang="en-US" sz="3200" dirty="0" smtClean="0"/>
              <a:t>STEVENS C – SERIOUS PROBLEMS IF OVERRULE</a:t>
            </a:r>
            <a:br>
              <a:rPr lang="en-US" sz="3200" dirty="0" smtClean="0"/>
            </a:br>
            <a:r>
              <a:rPr lang="en-US" sz="3200" dirty="0" smtClean="0"/>
              <a:t/>
            </a:r>
            <a:br>
              <a:rPr lang="en-US" sz="3200" dirty="0" smtClean="0"/>
            </a:br>
            <a:r>
              <a:rPr lang="en-US" sz="3200" dirty="0" smtClean="0"/>
              <a:t>BLACKMUN C – STILL LIKES ROE FRAMEWORK</a:t>
            </a:r>
            <a:br>
              <a:rPr lang="en-US" sz="3200" dirty="0" smtClean="0"/>
            </a:br>
            <a:r>
              <a:rPr lang="en-US" sz="3200" dirty="0" smtClean="0"/>
              <a:t/>
            </a:r>
            <a:br>
              <a:rPr lang="en-US" sz="3200" dirty="0" smtClean="0"/>
            </a:br>
            <a:r>
              <a:rPr lang="en-US" sz="3200" dirty="0" smtClean="0"/>
              <a:t>REHNQUIST + 3 D – OVERRULE ROE.  POLITICAL AGENDA.</a:t>
            </a:r>
            <a:br>
              <a:rPr lang="en-US" sz="3200" dirty="0" smtClean="0"/>
            </a:br>
            <a:r>
              <a:rPr lang="en-US" sz="3200" dirty="0" smtClean="0"/>
              <a:t/>
            </a:r>
            <a:br>
              <a:rPr lang="en-US" sz="3200" dirty="0" smtClean="0"/>
            </a:br>
            <a:r>
              <a:rPr lang="en-US" sz="3200" dirty="0" smtClean="0"/>
              <a:t>WHAT HAPPENS IF ROE OVERRULED ?</a:t>
            </a:r>
            <a:br>
              <a:rPr lang="en-US" sz="3200" dirty="0" smtClean="0"/>
            </a:br>
            <a:r>
              <a:rPr lang="en-US" sz="3200" dirty="0" smtClean="0"/>
              <a:t/>
            </a:r>
            <a:br>
              <a:rPr lang="en-US" sz="3200" dirty="0" smtClean="0"/>
            </a:br>
            <a:r>
              <a:rPr lang="en-US" sz="3200" smtClean="0"/>
              <a:t>GAY RIGHTS AND OTHER NEW SUBST DP RIGHTS</a:t>
            </a:r>
            <a:r>
              <a:rPr lang="en-US" sz="3200" dirty="0" smtClean="0"/>
              <a:t/>
            </a:r>
            <a:br>
              <a:rPr lang="en-US" sz="3200" dirty="0" smtClean="0"/>
            </a:br>
            <a:r>
              <a:rPr lang="en-US" sz="3200" dirty="0" smtClean="0"/>
              <a:t/>
            </a:r>
            <a:br>
              <a:rPr lang="en-US" sz="3200" dirty="0" smtClean="0"/>
            </a:br>
            <a:r>
              <a:rPr lang="en-US" sz="3200" dirty="0" smtClean="0"/>
              <a:t>BOWERS v HARDWICK (1986 – </a:t>
            </a:r>
            <a:r>
              <a:rPr lang="en-US" sz="3200" dirty="0" smtClean="0">
                <a:solidFill>
                  <a:srgbClr val="FF0000"/>
                </a:solidFill>
              </a:rPr>
              <a:t>471</a:t>
            </a:r>
            <a:r>
              <a:rPr lang="en-US" sz="3200" dirty="0" smtClean="0">
                <a:solidFill>
                  <a:schemeClr val="tx1">
                    <a:lumMod val="95000"/>
                    <a:lumOff val="5000"/>
                  </a:schemeClr>
                </a:solidFill>
              </a:rPr>
              <a:t>)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471</a:t>
            </a:r>
            <a:r>
              <a:rPr lang="en-US" sz="3200" dirty="0" smtClean="0">
                <a:solidFill>
                  <a:schemeClr val="tx1">
                    <a:lumMod val="95000"/>
                    <a:lumOff val="5000"/>
                  </a:schemeClr>
                </a:solidFill>
              </a:rPr>
              <a:t> – NO FUNDAMENTAL RIGHT HERE.  HISTORY OF WESTERN CIV FILLED WITH ANTI SODOMY STATUTES</a:t>
            </a:r>
            <a:r>
              <a:rPr lang="en-US" sz="3200" dirty="0" smtClean="0"/>
              <a:t/>
            </a:r>
            <a:br>
              <a:rPr lang="en-US" sz="3200" dirty="0" smtClean="0"/>
            </a:br>
            <a:endParaRPr lang="en-US" sz="32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05600"/>
          </a:xfrm>
        </p:spPr>
        <p:txBody>
          <a:bodyPr anchor="t">
            <a:normAutofit fontScale="90000"/>
          </a:bodyPr>
          <a:lstStyle/>
          <a:p>
            <a:pPr algn="l"/>
            <a:r>
              <a:rPr lang="en-US" sz="3200" dirty="0" smtClean="0"/>
              <a:t>BLACKMUN + 3 – FUNDAMENTAL PART OF LIFE AND SELF-IDENTITY.</a:t>
            </a:r>
            <a:br>
              <a:rPr lang="en-US" sz="3200" dirty="0" smtClean="0"/>
            </a:br>
            <a:r>
              <a:rPr lang="en-US" sz="3200" dirty="0" smtClean="0"/>
              <a:t/>
            </a:r>
            <a:br>
              <a:rPr lang="en-US" sz="3200" dirty="0" smtClean="0"/>
            </a:br>
            <a:r>
              <a:rPr lang="en-US" sz="3200" dirty="0" smtClean="0"/>
              <a:t>LAWRENCE v TEXAS (2003 - </a:t>
            </a:r>
            <a:r>
              <a:rPr lang="en-US" sz="3200" dirty="0" smtClean="0">
                <a:solidFill>
                  <a:srgbClr val="FF0000"/>
                </a:solidFill>
              </a:rPr>
              <a:t>472</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472 </a:t>
            </a:r>
            <a:r>
              <a:rPr lang="en-US" sz="3200" dirty="0" smtClean="0">
                <a:solidFill>
                  <a:schemeClr val="tx1">
                    <a:lumMod val="95000"/>
                    <a:lumOff val="5000"/>
                  </a:schemeClr>
                </a:solidFill>
              </a:rPr>
              <a:t>- BROAD DEFINITION OF LIBERTY</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473 - </a:t>
            </a:r>
            <a:r>
              <a:rPr lang="en-US" sz="3200" dirty="0" smtClean="0">
                <a:solidFill>
                  <a:schemeClr val="tx1">
                    <a:lumMod val="95000"/>
                    <a:lumOff val="5000"/>
                  </a:schemeClr>
                </a:solidFill>
              </a:rPr>
              <a:t>COPS INVESTIGATING WEAPONS DISTURBANCE.  DEVIANT SEXUAL CONDUCT STATUTE.  ADULT, PRIVATE, CONSENSUAL</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a:t>
            </a:r>
            <a:r>
              <a:rPr lang="en-US" sz="3200" dirty="0" smtClean="0">
                <a:solidFill>
                  <a:srgbClr val="FF0000"/>
                </a:solidFill>
              </a:rPr>
              <a:t>473</a:t>
            </a:r>
            <a:r>
              <a:rPr lang="en-US" sz="3200" dirty="0" smtClean="0">
                <a:solidFill>
                  <a:schemeClr val="tx1">
                    <a:lumMod val="95000"/>
                    <a:lumOff val="5000"/>
                  </a:schemeClr>
                </a:solidFill>
              </a:rPr>
              <a:t> – DEFINITION OF SELF.</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HISTORY AGAINST NONPROCREATIVE SEX NOT HOMSEXUALS.</a:t>
            </a:r>
            <a:endParaRPr lang="en-US" sz="32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3.  NO HISTORY OF ENFORCING THIS AGAINST CONSENTING ADULTS IN PRIVATE.  STILL TRUE</a:t>
            </a:r>
            <a:br>
              <a:rPr lang="en-US" sz="3200" dirty="0" smtClean="0"/>
            </a:br>
            <a:r>
              <a:rPr lang="en-US" sz="3200" dirty="0" smtClean="0"/>
              <a:t/>
            </a:r>
            <a:br>
              <a:rPr lang="en-US" sz="3200" dirty="0" smtClean="0"/>
            </a:br>
            <a:r>
              <a:rPr lang="en-US" sz="3200" dirty="0" smtClean="0"/>
              <a:t>4. </a:t>
            </a:r>
            <a:r>
              <a:rPr lang="en-US" sz="3200" dirty="0" smtClean="0">
                <a:solidFill>
                  <a:srgbClr val="FF0000"/>
                </a:solidFill>
              </a:rPr>
              <a:t>475</a:t>
            </a:r>
            <a:r>
              <a:rPr lang="en-US" sz="3200" dirty="0" smtClean="0">
                <a:solidFill>
                  <a:schemeClr val="tx1">
                    <a:lumMod val="95000"/>
                    <a:lumOff val="5000"/>
                  </a:schemeClr>
                </a:solidFill>
              </a:rPr>
              <a:t> – ANOTHER DEFINITION OF LIBERTY.</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5.  </a:t>
            </a:r>
            <a:r>
              <a:rPr lang="en-US" sz="3200" dirty="0" smtClean="0">
                <a:solidFill>
                  <a:srgbClr val="FF0000"/>
                </a:solidFill>
              </a:rPr>
              <a:t>476 - 477 </a:t>
            </a:r>
            <a:r>
              <a:rPr lang="en-US" sz="3200" dirty="0" smtClean="0">
                <a:solidFill>
                  <a:schemeClr val="tx1">
                    <a:lumMod val="95000"/>
                    <a:lumOff val="5000"/>
                  </a:schemeClr>
                </a:solidFill>
              </a:rPr>
              <a:t>– OVERRULE BOWERS AS AFFRONT TO HOMOSEXUAL PERSONS.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6.  </a:t>
            </a:r>
            <a:r>
              <a:rPr lang="en-US" sz="3200" dirty="0" smtClean="0">
                <a:solidFill>
                  <a:srgbClr val="FF0000"/>
                </a:solidFill>
              </a:rPr>
              <a:t>477 </a:t>
            </a:r>
            <a:r>
              <a:rPr lang="en-US" sz="3200" dirty="0" smtClean="0">
                <a:solidFill>
                  <a:schemeClr val="tx1">
                    <a:lumMod val="95000"/>
                    <a:lumOff val="5000"/>
                  </a:schemeClr>
                </a:solidFill>
              </a:rPr>
              <a:t>- NOT INVOLVED IN THIS CASE.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O’CONNOR C AND D</a:t>
            </a:r>
            <a:br>
              <a:rPr lang="en-US" sz="3200" dirty="0" smtClean="0">
                <a:solidFill>
                  <a:schemeClr val="tx1">
                    <a:lumMod val="95000"/>
                    <a:lumOff val="5000"/>
                  </a:schemeClr>
                </a:solidFill>
              </a:rPr>
            </a:br>
            <a:r>
              <a:rPr lang="en-US" sz="3200" dirty="0" smtClean="0">
                <a:solidFill>
                  <a:schemeClr val="tx1">
                    <a:lumMod val="95000"/>
                    <a:lumOff val="5000"/>
                  </a:schemeClr>
                </a:solidFill>
              </a:rPr>
              <a:t>1.  WILL NOT OVERRULE BOWERS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INVALIDATE STATUTE ON EQUAL PROTECTION</a:t>
            </a:r>
            <a:endParaRPr lang="en-US" sz="32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29400"/>
          </a:xfrm>
        </p:spPr>
        <p:txBody>
          <a:bodyPr anchor="t">
            <a:normAutofit fontScale="90000"/>
          </a:bodyPr>
          <a:lstStyle/>
          <a:p>
            <a:pPr algn="l"/>
            <a:r>
              <a:rPr lang="en-US" sz="3200" dirty="0" smtClean="0"/>
              <a:t>SCALIA + 2 D</a:t>
            </a:r>
            <a:br>
              <a:rPr lang="en-US" sz="3200" dirty="0" smtClean="0"/>
            </a:br>
            <a:r>
              <a:rPr lang="en-US" sz="3200" dirty="0" smtClean="0"/>
              <a:t/>
            </a:r>
            <a:br>
              <a:rPr lang="en-US" sz="3200" dirty="0" smtClean="0"/>
            </a:br>
            <a:r>
              <a:rPr lang="en-US" sz="3200" dirty="0" smtClean="0"/>
              <a:t>1.  STATUTES BASED ON A MAJORITY VIEW THAT SOMETHING IS IMMORAL ARE VALID.   LEGITIMATE AND RATIONAL RELATION.</a:t>
            </a:r>
            <a:br>
              <a:rPr lang="en-US" sz="3200" dirty="0" smtClean="0"/>
            </a:br>
            <a:r>
              <a:rPr lang="en-US" sz="3200" dirty="0" smtClean="0"/>
              <a:t/>
            </a:r>
            <a:br>
              <a:rPr lang="en-US" sz="3200" dirty="0" smtClean="0"/>
            </a:br>
            <a:r>
              <a:rPr lang="en-US" sz="3200" dirty="0" smtClean="0"/>
              <a:t>2.  AN “</a:t>
            </a:r>
            <a:r>
              <a:rPr lang="en-US" sz="3200" dirty="0" smtClean="0">
                <a:solidFill>
                  <a:srgbClr val="7030A0"/>
                </a:solidFill>
              </a:rPr>
              <a:t>EMERGING AWARENESS</a:t>
            </a:r>
            <a:r>
              <a:rPr lang="en-US" sz="3200" dirty="0" smtClean="0"/>
              <a:t>’ IS NOT DEEPLY ROOTED IN THE NATION’S HISTORY AND TRADITION.</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5 – 4 REVERSAL OF 5 -4 DECISION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WHAT IS LEVEL OF SCRUTINY ?  COMPELLING ?</a:t>
            </a:r>
            <a:br>
              <a:rPr lang="en-US" sz="3200" dirty="0" smtClean="0">
                <a:solidFill>
                  <a:schemeClr val="tx1">
                    <a:lumMod val="95000"/>
                    <a:lumOff val="5000"/>
                  </a:schemeClr>
                </a:solidFill>
              </a:rPr>
            </a:br>
            <a:r>
              <a:rPr lang="en-US" sz="3200" dirty="0" smtClean="0">
                <a:solidFill>
                  <a:schemeClr val="tx1">
                    <a:lumMod val="95000"/>
                    <a:lumOff val="5000"/>
                  </a:schemeClr>
                </a:solidFill>
              </a:rPr>
              <a:t>INTERNATIONAL LAW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ADOPTION ?  MARRIAGE ? </a:t>
            </a:r>
            <a:endParaRPr lang="en-US" sz="32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US v WINDSOR (2013 - </a:t>
            </a:r>
            <a:r>
              <a:rPr lang="en-US" sz="3200" dirty="0" smtClean="0">
                <a:solidFill>
                  <a:srgbClr val="FF0000"/>
                </a:solidFill>
              </a:rPr>
              <a:t>13S 17</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rgbClr val="FF0000"/>
                </a:solidFill>
              </a:rPr>
              <a:t>17 </a:t>
            </a:r>
            <a:r>
              <a:rPr lang="en-US" sz="3200" dirty="0" smtClean="0">
                <a:solidFill>
                  <a:schemeClr val="tx1">
                    <a:lumMod val="95000"/>
                    <a:lumOff val="5000"/>
                  </a:schemeClr>
                </a:solidFill>
              </a:rPr>
              <a:t>- DOMA.  NY – REGISTERED AS DOMESTIC PARTNERS.  MARRIED IN CANADA – NY RECOGNIZED.  DENIED MARITAL EXEMPTION FROM ESTATE TAX.</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NY NOW ALLOWS SAME SEX MARRIAGE.</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DOMA WIDESPREAD IMPACT.  FEDERAL GOVERNMENT TRADITIONALLY LEFT TO STATES.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3.  MORE THAN JUST $$$.  PERSONAL INTIMACY.</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4. DOMA INJURES CLASS NY SEEKS TO PROTECT.</a:t>
            </a:r>
            <a:endParaRPr lang="en-US" sz="32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5.  VIOLATES SDP AND EQUAL PROTECTION. INTERFERES WITH EQUAL DIGNITY ON A MORAL DISAPPROVAL BASIS. DOMA WRITES INEQUALITY INTO NATIONAL LAW.  VALIDLY MARRIED FOR STATE, NOT FOR FEDERAL.  HUMILIATES CHILDREN ADOPTED BY GAYS.</a:t>
            </a:r>
            <a:br>
              <a:rPr lang="en-US" sz="3200" dirty="0" smtClean="0"/>
            </a:br>
            <a:r>
              <a:rPr lang="en-US" sz="3200" dirty="0" smtClean="0"/>
              <a:t/>
            </a:r>
            <a:br>
              <a:rPr lang="en-US" sz="3200" dirty="0" smtClean="0"/>
            </a:br>
            <a:r>
              <a:rPr lang="en-US" sz="3200" dirty="0" smtClean="0"/>
              <a:t>6. DISPARAGE AND INJURE IN PERSONHOOD AND DIGNITY.</a:t>
            </a:r>
            <a:br>
              <a:rPr lang="en-US" sz="3200" dirty="0" smtClean="0"/>
            </a:br>
            <a:r>
              <a:rPr lang="en-US" sz="3200" dirty="0" smtClean="0"/>
              <a:t/>
            </a:r>
            <a:br>
              <a:rPr lang="en-US" sz="3200" dirty="0" smtClean="0"/>
            </a:br>
            <a:r>
              <a:rPr lang="en-US" sz="3200" dirty="0" smtClean="0"/>
              <a:t>IS THIS A GOOD OPINION ?</a:t>
            </a:r>
            <a:br>
              <a:rPr lang="en-US" sz="3200" dirty="0" smtClean="0"/>
            </a:br>
            <a:r>
              <a:rPr lang="en-US" sz="3200" dirty="0" smtClean="0"/>
              <a:t/>
            </a:r>
            <a:br>
              <a:rPr lang="en-US" sz="3200" dirty="0" smtClean="0"/>
            </a:br>
            <a:r>
              <a:rPr lang="en-US" sz="3200" dirty="0" smtClean="0"/>
              <a:t>ROBERTS D – NEED FOR UNIFORMITY ADOPTING UNQUESTION DEFINITION.  STATES CAN BAN.  </a:t>
            </a:r>
            <a:endParaRPr lang="en-US" sz="32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chor="t">
            <a:normAutofit fontScale="90000"/>
          </a:bodyPr>
          <a:lstStyle/>
          <a:p>
            <a:pPr algn="l"/>
            <a:r>
              <a:rPr lang="en-US" sz="3200" dirty="0" smtClean="0"/>
              <a:t>SCALIA D</a:t>
            </a:r>
            <a:br>
              <a:rPr lang="en-US" sz="3200" dirty="0" smtClean="0"/>
            </a:br>
            <a:r>
              <a:rPr lang="en-US" sz="3200" dirty="0" smtClean="0"/>
              <a:t/>
            </a:r>
            <a:br>
              <a:rPr lang="en-US" sz="3200" dirty="0" smtClean="0"/>
            </a:br>
            <a:r>
              <a:rPr lang="en-US" sz="3200" dirty="0" smtClean="0"/>
              <a:t>1.  RATIONAL RELATION TEST. ALLOWED TO LEGISLATE ON MORALITY.</a:t>
            </a:r>
            <a:br>
              <a:rPr lang="en-US" sz="3200" dirty="0" smtClean="0"/>
            </a:br>
            <a:r>
              <a:rPr lang="en-US" sz="3200" dirty="0" smtClean="0"/>
              <a:t/>
            </a:r>
            <a:br>
              <a:rPr lang="en-US" sz="3200" dirty="0" smtClean="0"/>
            </a:br>
            <a:r>
              <a:rPr lang="en-US" sz="3200" dirty="0" smtClean="0"/>
              <a:t>2.  UNIFORMITY NEEDED.  OPINION LABELS PEOPLE WHO DISAGREE AS ENEMY OF HUMAN DECENCY.</a:t>
            </a:r>
            <a:br>
              <a:rPr lang="en-US" sz="3200" dirty="0" smtClean="0"/>
            </a:br>
            <a:r>
              <a:rPr lang="en-US" sz="3200" dirty="0" smtClean="0"/>
              <a:t/>
            </a:r>
            <a:br>
              <a:rPr lang="en-US" sz="3200" dirty="0" smtClean="0"/>
            </a:br>
            <a:r>
              <a:rPr lang="en-US" sz="3200" dirty="0" smtClean="0"/>
              <a:t>ALITO D</a:t>
            </a:r>
            <a:br>
              <a:rPr lang="en-US" sz="3200" dirty="0" smtClean="0"/>
            </a:br>
            <a:r>
              <a:rPr lang="en-US" sz="3200" dirty="0" smtClean="0"/>
              <a:t/>
            </a:r>
            <a:br>
              <a:rPr lang="en-US" sz="3200" dirty="0" smtClean="0"/>
            </a:br>
            <a:r>
              <a:rPr lang="en-US" sz="3200" dirty="0" smtClean="0"/>
              <a:t>NO ONE KNOWS RAMIFICATIONS OF SAME SEX MARRIAGE.  </a:t>
            </a:r>
            <a:r>
              <a:rPr lang="en-US" sz="3200" smtClean="0"/>
              <a:t>CONST SILENT – SHOULD BE LEGISLATIVE</a:t>
            </a:r>
            <a:br>
              <a:rPr lang="en-US" sz="3200" smtClean="0"/>
            </a:br>
            <a:r>
              <a:rPr lang="en-US" sz="3200" smtClean="0"/>
              <a:t>TWO VIEWS OF MARRIAGE – CONSTITUTION DOESN’T ENDORSE EITHER.</a:t>
            </a:r>
            <a:endParaRPr lang="en-US" sz="32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HOLLINGSWORTH v PERRY (2013 - </a:t>
            </a:r>
            <a:r>
              <a:rPr lang="en-US" sz="3200" dirty="0" smtClean="0">
                <a:solidFill>
                  <a:srgbClr val="FF0000"/>
                </a:solidFill>
              </a:rPr>
              <a:t>13S6</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USSC HELD NO STANDING – NO USSC ON MERITS.  BUT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CALIF SC HELD IN 2008 THAT DENYING MARRIAGE TO SAME SEX COUPLES VIOLATED CALIF CONSTITUTION.  THEN PROPOSITION 8 PASSED – MARRIAGE = MAN AND WOMAN.  </a:t>
            </a:r>
            <a:r>
              <a:rPr lang="en-US" sz="3200" smtClean="0">
                <a:solidFill>
                  <a:schemeClr val="tx1">
                    <a:lumMod val="95000"/>
                    <a:lumOff val="5000"/>
                  </a:schemeClr>
                </a:solidFill>
              </a:rPr>
              <a:t>DC AND NINTH CIRCUIT HELD PROPOSITION 8 UNCONSTITUTIONAL UNDER FEDERAL CONSTITUTION.</a:t>
            </a:r>
            <a:endParaRPr lang="en-US" sz="3200" dirty="0"/>
          </a:p>
        </p:txBody>
      </p:sp>
    </p:spTree>
    <p:extLst>
      <p:ext uri="{BB962C8B-B14F-4D97-AF65-F5344CB8AC3E}">
        <p14:creationId xmlns:p14="http://schemas.microsoft.com/office/powerpoint/2010/main" val="76364554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solidFill>
                  <a:srgbClr val="FF0000"/>
                </a:solidFill>
              </a:rPr>
              <a:t>DEATH</a:t>
            </a:r>
            <a:br>
              <a:rPr lang="en-US" sz="3200" dirty="0" smtClean="0">
                <a:solidFill>
                  <a:srgbClr val="FF0000"/>
                </a:solidFill>
              </a:rPr>
            </a:br>
            <a:r>
              <a:rPr lang="en-US" sz="3200" dirty="0">
                <a:solidFill>
                  <a:srgbClr val="FF0000"/>
                </a:solidFill>
              </a:rPr>
              <a:t/>
            </a:r>
            <a:br>
              <a:rPr lang="en-US" sz="3200" dirty="0">
                <a:solidFill>
                  <a:srgbClr val="FF0000"/>
                </a:solidFill>
              </a:rPr>
            </a:br>
            <a:r>
              <a:rPr lang="en-US" sz="3200" dirty="0" smtClean="0">
                <a:solidFill>
                  <a:schemeClr val="tx1">
                    <a:lumMod val="95000"/>
                    <a:lumOff val="5000"/>
                  </a:schemeClr>
                </a:solidFill>
              </a:rPr>
              <a:t>CRUZAN v MISSOURI (1990 – </a:t>
            </a:r>
            <a:r>
              <a:rPr lang="en-US" sz="3200" dirty="0" smtClean="0">
                <a:solidFill>
                  <a:srgbClr val="FF0000"/>
                </a:solidFill>
              </a:rPr>
              <a:t>484</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26 YEAR OLD IN VEGATATIVE COMA AFTER CAR ACCIDENT.  PARENTS AS GUARDIANS WANT TURN OFF.  GUARDIAN AD LITEM AND TC AGREED – MISSOURI SUPREME COURT REVERSED.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a:t>
            </a:r>
            <a:r>
              <a:rPr lang="en-US" sz="3200" dirty="0" smtClean="0">
                <a:solidFill>
                  <a:srgbClr val="FF0000"/>
                </a:solidFill>
              </a:rPr>
              <a:t>484 – </a:t>
            </a:r>
            <a:r>
              <a:rPr lang="en-US" sz="3200" dirty="0" smtClean="0">
                <a:solidFill>
                  <a:schemeClr val="tx1">
                    <a:lumMod val="95000"/>
                    <a:lumOff val="5000"/>
                  </a:schemeClr>
                </a:solidFill>
              </a:rPr>
              <a:t>COMPETENT PERSON HAS RIGHT TO REFUSE TREATMENT.  THEREFORE INCOMPETENT CAN ASSERT BY SURROGATE.  BUT STATE CAN REQUIRE PROOF.  MISSOURI HERE WANTS </a:t>
            </a:r>
            <a:r>
              <a:rPr lang="en-US" sz="3200" dirty="0" smtClean="0">
                <a:solidFill>
                  <a:srgbClr val="7030A0"/>
                </a:solidFill>
              </a:rPr>
              <a:t>CLEAR AND CONVINCING.  </a:t>
            </a:r>
            <a:r>
              <a:rPr lang="en-US" sz="3200" dirty="0" smtClean="0">
                <a:solidFill>
                  <a:schemeClr val="tx1">
                    <a:lumMod val="95000"/>
                    <a:lumOff val="5000"/>
                  </a:schemeClr>
                </a:solidFill>
              </a:rPr>
              <a:t>CONSTITUTIONAL.  JUST CONVERSATION WITH ROOMMATE.</a:t>
            </a:r>
            <a:r>
              <a:rPr lang="en-US" sz="3200" dirty="0" smtClean="0">
                <a:solidFill>
                  <a:srgbClr val="FF0000"/>
                </a:solidFill>
              </a:rPr>
              <a:t> </a:t>
            </a:r>
            <a:r>
              <a:rPr lang="en-US" sz="3200" dirty="0" smtClean="0">
                <a:solidFill>
                  <a:schemeClr val="tx1">
                    <a:lumMod val="95000"/>
                    <a:lumOff val="5000"/>
                  </a:schemeClr>
                </a:solidFill>
              </a:rPr>
              <a:t>CAN’T SAY ONLY IN WRITING.</a:t>
            </a:r>
            <a:endParaRPr lang="en-US" sz="3200" dirty="0">
              <a:solidFill>
                <a:srgbClr val="FF0000"/>
              </a:solidFill>
            </a:endParaRPr>
          </a:p>
        </p:txBody>
      </p:sp>
    </p:spTree>
    <p:extLst>
      <p:ext uri="{BB962C8B-B14F-4D97-AF65-F5344CB8AC3E}">
        <p14:creationId xmlns:p14="http://schemas.microsoft.com/office/powerpoint/2010/main" val="1080262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DISSENT – NO REAL STATE INTEREST HERE.  PRESERVATION OF LIFE NOT ENOUGH.</a:t>
            </a:r>
            <a:br>
              <a:rPr lang="en-US" sz="3200" dirty="0" smtClean="0"/>
            </a:br>
            <a:r>
              <a:rPr lang="en-US" sz="3200" dirty="0"/>
              <a:t/>
            </a:r>
            <a:br>
              <a:rPr lang="en-US" sz="3200" dirty="0"/>
            </a:br>
            <a:r>
              <a:rPr lang="en-US" sz="3200" dirty="0" smtClean="0"/>
              <a:t>WASHINGTON v GLUCKSBERG (1997 – </a:t>
            </a:r>
            <a:r>
              <a:rPr lang="en-US" sz="3200" dirty="0" smtClean="0">
                <a:solidFill>
                  <a:srgbClr val="FF0000"/>
                </a:solidFill>
              </a:rPr>
              <a:t>486</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DOES A STATE STATURE CRIMINALIZING ASSISTED SUICIDE VIOLATE SUBSTANTIVE DP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a:t>
            </a:r>
            <a:r>
              <a:rPr lang="en-US" sz="3200" dirty="0" smtClean="0">
                <a:solidFill>
                  <a:srgbClr val="FF0000"/>
                </a:solidFill>
              </a:rPr>
              <a:t>487 - </a:t>
            </a:r>
            <a:r>
              <a:rPr lang="en-US" sz="3200" dirty="0" smtClean="0">
                <a:solidFill>
                  <a:schemeClr val="tx1">
                    <a:lumMod val="95000"/>
                    <a:lumOff val="5000"/>
                  </a:schemeClr>
                </a:solidFill>
              </a:rPr>
              <a:t>HISTORY. ANGLO-AMERICAN AGAINST FOR 700 YEARS.  VOTERS REJECTED HERE.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A STEP FURTHER THAN CRUZAN – NOT JUST REJECT TREATMENT. </a:t>
            </a:r>
            <a:r>
              <a:rPr lang="en-US" sz="3200" dirty="0" smtClean="0">
                <a:solidFill>
                  <a:srgbClr val="FF0000"/>
                </a:solidFill>
              </a:rPr>
              <a:t> </a:t>
            </a:r>
            <a:endParaRPr lang="en-US" sz="3200" dirty="0"/>
          </a:p>
        </p:txBody>
      </p:sp>
    </p:spTree>
    <p:extLst>
      <p:ext uri="{BB962C8B-B14F-4D97-AF65-F5344CB8AC3E}">
        <p14:creationId xmlns:p14="http://schemas.microsoft.com/office/powerpoint/2010/main" val="2233177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3.  </a:t>
            </a:r>
            <a:r>
              <a:rPr lang="en-US" sz="3200" dirty="0" smtClean="0">
                <a:solidFill>
                  <a:srgbClr val="FF0000"/>
                </a:solidFill>
              </a:rPr>
              <a:t>13 AMENDMENT </a:t>
            </a:r>
            <a:r>
              <a:rPr lang="en-US" sz="3200" dirty="0" smtClean="0">
                <a:solidFill>
                  <a:schemeClr val="tx1">
                    <a:lumMod val="95000"/>
                    <a:lumOff val="5000"/>
                  </a:schemeClr>
                </a:solidFill>
              </a:rPr>
              <a:t>- REACHES PRIVATE ACTIVITY AND CAN REACH </a:t>
            </a:r>
            <a:r>
              <a:rPr lang="en-US" sz="3200" dirty="0" smtClean="0">
                <a:solidFill>
                  <a:srgbClr val="00B0F0"/>
                </a:solidFill>
              </a:rPr>
              <a:t>ALL BADGES AND INCIDENTS OF SLAVERY. </a:t>
            </a:r>
            <a:r>
              <a:rPr lang="en-US" sz="3200" dirty="0" smtClean="0">
                <a:solidFill>
                  <a:srgbClr val="FF0000"/>
                </a:solidFill>
              </a:rPr>
              <a:t>697.</a:t>
            </a:r>
            <a:br>
              <a:rPr lang="en-US" sz="3200" dirty="0" smtClean="0">
                <a:solidFill>
                  <a:srgbClr val="FF0000"/>
                </a:solidFill>
              </a:rPr>
            </a:br>
            <a:r>
              <a:rPr lang="en-US" sz="3200" dirty="0">
                <a:solidFill>
                  <a:srgbClr val="FF0000"/>
                </a:solidFill>
              </a:rPr>
              <a:t/>
            </a:r>
            <a:br>
              <a:rPr lang="en-US" sz="3200" dirty="0">
                <a:solidFill>
                  <a:srgbClr val="FF0000"/>
                </a:solidFill>
              </a:rPr>
            </a:br>
            <a:r>
              <a:rPr lang="en-US" sz="3200" dirty="0" smtClean="0">
                <a:solidFill>
                  <a:schemeClr val="tx1">
                    <a:lumMod val="95000"/>
                    <a:lumOff val="5000"/>
                  </a:schemeClr>
                </a:solidFill>
              </a:rPr>
              <a:t>4.  THIS DISCRIMINATION IS NOT A BADGE OR INCIDENT OF SLAVERY.   MERE CITIZEN AND NOT SPECIAL FAVORITE OF THE LAW.</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HARLAN 1 (D)</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BADGE AND INCIDENT COVERS THIS – ELIMINATION OF SLAVERY = REMOVE ALL DISCRIMINATION BASED ON RACE.</a:t>
            </a:r>
            <a:endParaRPr lang="en-US" sz="3200" dirty="0">
              <a:solidFill>
                <a:srgbClr val="FF0000"/>
              </a:solidFill>
            </a:endParaRPr>
          </a:p>
        </p:txBody>
      </p:sp>
    </p:spTree>
    <p:extLst>
      <p:ext uri="{BB962C8B-B14F-4D97-AF65-F5344CB8AC3E}">
        <p14:creationId xmlns:p14="http://schemas.microsoft.com/office/powerpoint/2010/main" val="38863766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705600"/>
          </a:xfrm>
        </p:spPr>
        <p:txBody>
          <a:bodyPr anchor="t">
            <a:normAutofit fontScale="90000"/>
          </a:bodyPr>
          <a:lstStyle/>
          <a:p>
            <a:pPr algn="l"/>
            <a:r>
              <a:rPr lang="en-US" sz="3200" dirty="0" smtClean="0"/>
              <a:t>3.  </a:t>
            </a:r>
            <a:r>
              <a:rPr lang="en-US" sz="3200" dirty="0" smtClean="0">
                <a:solidFill>
                  <a:srgbClr val="FF0000"/>
                </a:solidFill>
              </a:rPr>
              <a:t>488 – 489 </a:t>
            </a:r>
            <a:r>
              <a:rPr lang="en-US" sz="3200" dirty="0" smtClean="0">
                <a:solidFill>
                  <a:schemeClr val="tx1">
                    <a:lumMod val="95000"/>
                    <a:lumOff val="5000"/>
                  </a:schemeClr>
                </a:solidFill>
              </a:rPr>
              <a:t>– QUOTES.  NOT FUNDAMENTAL – LEGITIMATE AND RATIONAL RELATION.</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STATE INTERESTS: </a:t>
            </a:r>
            <a:br>
              <a:rPr lang="en-US" sz="3200" dirty="0" smtClean="0">
                <a:solidFill>
                  <a:schemeClr val="tx1">
                    <a:lumMod val="95000"/>
                    <a:lumOff val="5000"/>
                  </a:schemeClr>
                </a:solidFill>
              </a:rPr>
            </a:br>
            <a:r>
              <a:rPr lang="en-US" sz="3200" dirty="0" smtClean="0">
                <a:solidFill>
                  <a:schemeClr val="tx1">
                    <a:lumMod val="95000"/>
                    <a:lumOff val="5000"/>
                  </a:schemeClr>
                </a:solidFill>
              </a:rPr>
              <a:t>1.  PRESERVATION OF LIFE</a:t>
            </a:r>
            <a:br>
              <a:rPr lang="en-US" sz="3200" dirty="0" smtClean="0">
                <a:solidFill>
                  <a:schemeClr val="tx1">
                    <a:lumMod val="95000"/>
                    <a:lumOff val="5000"/>
                  </a:schemeClr>
                </a:solidFill>
              </a:rPr>
            </a:br>
            <a:r>
              <a:rPr lang="en-US" sz="3200" dirty="0" smtClean="0">
                <a:solidFill>
                  <a:schemeClr val="tx1">
                    <a:lumMod val="95000"/>
                    <a:lumOff val="5000"/>
                  </a:schemeClr>
                </a:solidFill>
              </a:rPr>
              <a:t>2.  ETHICS OF DOCTOR</a:t>
            </a:r>
            <a:br>
              <a:rPr lang="en-US" sz="3200" dirty="0" smtClean="0">
                <a:solidFill>
                  <a:schemeClr val="tx1">
                    <a:lumMod val="95000"/>
                    <a:lumOff val="5000"/>
                  </a:schemeClr>
                </a:solidFill>
              </a:rPr>
            </a:br>
            <a:r>
              <a:rPr lang="en-US" sz="3200" dirty="0" smtClean="0">
                <a:solidFill>
                  <a:schemeClr val="tx1">
                    <a:lumMod val="95000"/>
                    <a:lumOff val="5000"/>
                  </a:schemeClr>
                </a:solidFill>
              </a:rPr>
              <a:t>3.  VULNERABLE GROUPS – POOR, ELDERLY</a:t>
            </a:r>
            <a:br>
              <a:rPr lang="en-US" sz="3200" dirty="0" smtClean="0">
                <a:solidFill>
                  <a:schemeClr val="tx1">
                    <a:lumMod val="95000"/>
                    <a:lumOff val="5000"/>
                  </a:schemeClr>
                </a:solidFill>
              </a:rPr>
            </a:br>
            <a:r>
              <a:rPr lang="en-US" sz="3200" dirty="0" smtClean="0">
                <a:solidFill>
                  <a:schemeClr val="tx1">
                    <a:lumMod val="95000"/>
                    <a:lumOff val="5000"/>
                  </a:schemeClr>
                </a:solidFill>
              </a:rPr>
              <a:t>4.  FEAR OF EUTHANASIA.</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O’CONNOR - </a:t>
            </a:r>
            <a:r>
              <a:rPr lang="en-US" sz="3200" dirty="0" smtClean="0">
                <a:solidFill>
                  <a:srgbClr val="FF0000"/>
                </a:solidFill>
              </a:rPr>
              <a:t>490 </a:t>
            </a:r>
            <a:r>
              <a:rPr lang="en-US" sz="3200" dirty="0" smtClean="0">
                <a:solidFill>
                  <a:schemeClr val="tx1">
                    <a:lumMod val="95000"/>
                    <a:lumOff val="5000"/>
                  </a:schemeClr>
                </a:solidFill>
              </a:rPr>
              <a:t>DOCTORS CAN OVERPRESCRIBE PAIN MEDICATION.</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VACCO v QUILL (1997 – </a:t>
            </a:r>
            <a:r>
              <a:rPr lang="en-US" sz="3200" dirty="0" smtClean="0">
                <a:solidFill>
                  <a:srgbClr val="FF0000"/>
                </a:solidFill>
              </a:rPr>
              <a:t>493</a:t>
            </a:r>
            <a:r>
              <a:rPr lang="en-US" sz="3200" dirty="0" smtClean="0">
                <a:solidFill>
                  <a:schemeClr val="tx1">
                    <a:lumMod val="95000"/>
                    <a:lumOff val="5000"/>
                  </a:schemeClr>
                </a:solidFill>
              </a:rPr>
              <a:t>) – NOT VIOLATION OF EP TO ALLOW REFUSAL OF LIFE SAVING AND NOT ALLOW ASSISTED SUICIDE.</a:t>
            </a:r>
            <a:endParaRPr lang="en-US" sz="3200" dirty="0"/>
          </a:p>
        </p:txBody>
      </p:sp>
    </p:spTree>
    <p:extLst>
      <p:ext uri="{BB962C8B-B14F-4D97-AF65-F5344CB8AC3E}">
        <p14:creationId xmlns:p14="http://schemas.microsoft.com/office/powerpoint/2010/main" val="45543326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PROCEDURAL DUE PROCESS</a:t>
            </a:r>
            <a:br>
              <a:rPr lang="en-US" sz="3200" dirty="0" smtClean="0"/>
            </a:br>
            <a:r>
              <a:rPr lang="en-US" sz="3200" dirty="0"/>
              <a:t/>
            </a:r>
            <a:br>
              <a:rPr lang="en-US" sz="3200" dirty="0"/>
            </a:br>
            <a:r>
              <a:rPr lang="en-US" sz="3200" dirty="0" smtClean="0"/>
              <a:t>CON LAW = </a:t>
            </a:r>
            <a:r>
              <a:rPr lang="en-US" sz="3200" dirty="0" smtClean="0">
                <a:solidFill>
                  <a:srgbClr val="7030A0"/>
                </a:solidFill>
              </a:rPr>
              <a:t>CIVIL</a:t>
            </a:r>
            <a:r>
              <a:rPr lang="en-US" sz="3200" dirty="0">
                <a:solidFill>
                  <a:schemeClr val="tx1">
                    <a:lumMod val="95000"/>
                    <a:lumOff val="5000"/>
                  </a:schemeClr>
                </a:solidFill>
              </a:rPr>
              <a:t> </a:t>
            </a:r>
            <a:r>
              <a:rPr lang="en-US" sz="3200" smtClean="0">
                <a:solidFill>
                  <a:schemeClr val="tx1">
                    <a:lumMod val="95000"/>
                    <a:lumOff val="5000"/>
                  </a:schemeClr>
                </a:solidFill>
              </a:rPr>
              <a:t>– CONSTITUTIONAL CRIMINAL </a:t>
            </a:r>
            <a:r>
              <a:rPr lang="en-US" sz="3200" dirty="0" smtClean="0">
                <a:solidFill>
                  <a:schemeClr val="tx1">
                    <a:lumMod val="95000"/>
                    <a:lumOff val="5000"/>
                  </a:schemeClr>
                </a:solidFill>
              </a:rPr>
              <a:t>PROCEDURE = CRIMINAL CONTEXT.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TERMINATION OF WELFARE BENEFITS, EMPLOYMENT, SCHOOL SUSPENSION/EXPULSION, PRISONER RIGHTS = IS A HEARING REQUIRED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PROBLEMS WITH HEARING (WHY DOES MANAGEMENT HATE THEM) ?  </a:t>
            </a:r>
            <a:r>
              <a:rPr lang="en-US" sz="3200" dirty="0" smtClean="0">
                <a:solidFill>
                  <a:srgbClr val="7030A0"/>
                </a:solidFill>
              </a:rPr>
              <a:t>$$$ AND DELAY</a:t>
            </a:r>
            <a:endParaRPr lang="en-US" sz="3200" dirty="0"/>
          </a:p>
        </p:txBody>
      </p:sp>
    </p:spTree>
    <p:extLst>
      <p:ext uri="{BB962C8B-B14F-4D97-AF65-F5344CB8AC3E}">
        <p14:creationId xmlns:p14="http://schemas.microsoft.com/office/powerpoint/2010/main" val="1756990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GOLDBERG v KELLY (1970 – </a:t>
            </a:r>
            <a:r>
              <a:rPr lang="en-US" sz="3200" dirty="0" smtClean="0">
                <a:solidFill>
                  <a:srgbClr val="FF0000"/>
                </a:solidFill>
              </a:rPr>
              <a:t>495</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HIGH WATER MARK OF LIBERAL LAW – TERMINATION OF WELFARE = HEARING BEFORE. STATUTORY ENTITLEMENT = NEW WEALTH.</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2014 – IS THERE A PROPERTY INTEREST ? MUCH MORE NARROW THAN GOLDBERG.</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NO PROPERTY IN DISMISSAL OF TEACHER, FEDERAL CIVIL SERVICE, POLICEMAN OR ENFORCEMENT OF RESTRAINING ORDER.  PRIMARILY DEFINED BY STATE LAW. </a:t>
            </a:r>
            <a:endParaRPr lang="en-US" sz="3200" dirty="0"/>
          </a:p>
        </p:txBody>
      </p:sp>
    </p:spTree>
    <p:extLst>
      <p:ext uri="{BB962C8B-B14F-4D97-AF65-F5344CB8AC3E}">
        <p14:creationId xmlns:p14="http://schemas.microsoft.com/office/powerpoint/2010/main" val="298010817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705600"/>
          </a:xfrm>
        </p:spPr>
        <p:txBody>
          <a:bodyPr anchor="t">
            <a:normAutofit fontScale="90000"/>
          </a:bodyPr>
          <a:lstStyle/>
          <a:p>
            <a:pPr algn="l"/>
            <a:r>
              <a:rPr lang="en-US" sz="3200" dirty="0" smtClean="0"/>
              <a:t>HOW MUCH PROCESS DUE ?</a:t>
            </a:r>
            <a:br>
              <a:rPr lang="en-US" sz="3200" dirty="0" smtClean="0"/>
            </a:br>
            <a:r>
              <a:rPr lang="en-US" sz="3200" dirty="0"/>
              <a:t/>
            </a:r>
            <a:br>
              <a:rPr lang="en-US" sz="3200" dirty="0"/>
            </a:br>
            <a:r>
              <a:rPr lang="en-US" sz="3200" dirty="0" smtClean="0"/>
              <a:t>MATTHEWS v ELDRIDGE (1976 – </a:t>
            </a:r>
            <a:r>
              <a:rPr lang="en-US" sz="3200" dirty="0" smtClean="0">
                <a:solidFill>
                  <a:srgbClr val="FF0000"/>
                </a:solidFill>
              </a:rPr>
              <a:t>499</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BALANCING TEST – NOT ALWAYS REQUIRE A FULL HEARING.  </a:t>
            </a:r>
            <a:r>
              <a:rPr lang="en-US" sz="3200" dirty="0" smtClean="0">
                <a:solidFill>
                  <a:srgbClr val="FF0000"/>
                </a:solidFill>
              </a:rPr>
              <a:t>499 - </a:t>
            </a:r>
            <a:r>
              <a:rPr lang="en-US" sz="3200" dirty="0" smtClean="0">
                <a:solidFill>
                  <a:schemeClr val="tx1">
                    <a:lumMod val="95000"/>
                    <a:lumOff val="5000"/>
                  </a:schemeClr>
                </a:solidFill>
              </a:rPr>
              <a:t>FACTORS.</a:t>
            </a:r>
            <a:r>
              <a:rPr lang="en-US" sz="3200" dirty="0">
                <a:solidFill>
                  <a:srgbClr val="FF0000"/>
                </a:solidFill>
              </a:rPr>
              <a:t/>
            </a:r>
            <a:br>
              <a:rPr lang="en-US" sz="3200" dirty="0">
                <a:solidFill>
                  <a:srgbClr val="FF0000"/>
                </a:solidFill>
              </a:rPr>
            </a:br>
            <a:r>
              <a:rPr lang="en-US" sz="3200" dirty="0" smtClean="0">
                <a:solidFill>
                  <a:srgbClr val="FF0000"/>
                </a:solidFill>
              </a:rPr>
              <a:t/>
            </a:r>
            <a:br>
              <a:rPr lang="en-US" sz="3200" dirty="0" smtClean="0">
                <a:solidFill>
                  <a:srgbClr val="FF0000"/>
                </a:solidFill>
              </a:rPr>
            </a:br>
            <a:r>
              <a:rPr lang="en-US" sz="3200" dirty="0" smtClean="0">
                <a:solidFill>
                  <a:srgbClr val="FF0000"/>
                </a:solidFill>
              </a:rPr>
              <a:t>394 – 397 </a:t>
            </a:r>
            <a:r>
              <a:rPr lang="en-US" sz="3200" dirty="0" smtClean="0">
                <a:solidFill>
                  <a:schemeClr val="tx1">
                    <a:lumMod val="95000"/>
                    <a:lumOff val="5000"/>
                  </a:schemeClr>
                </a:solidFill>
              </a:rPr>
              <a:t>- </a:t>
            </a:r>
            <a:r>
              <a:rPr lang="en-US" sz="3200" dirty="0" smtClean="0">
                <a:solidFill>
                  <a:srgbClr val="7030A0"/>
                </a:solidFill>
              </a:rPr>
              <a:t>PUNITIVE DAMAGES </a:t>
            </a:r>
            <a:r>
              <a:rPr lang="en-US" sz="3200" dirty="0" smtClean="0">
                <a:solidFill>
                  <a:schemeClr val="tx1">
                    <a:lumMod val="95000"/>
                    <a:lumOff val="5000"/>
                  </a:schemeClr>
                </a:solidFill>
              </a:rPr>
              <a:t>SUBJECT TO PROCEDURAL DP – NO FAIR NOTICE TO D.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BMW v GORE – GROSSLY EXCESSIVE (CAR PAINT JOB OF $ 4,000 – PUNITIVE OF $ 2,000,000)</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CAMBELL – COMPS OF $ 1,000,000, PUNIS OF $ 145. FEW AWARDS BEYOND A SINGLE DIGIT RATIO</a:t>
            </a:r>
            <a:endParaRPr lang="en-US" sz="3200" dirty="0"/>
          </a:p>
        </p:txBody>
      </p:sp>
    </p:spTree>
    <p:extLst>
      <p:ext uri="{BB962C8B-B14F-4D97-AF65-F5344CB8AC3E}">
        <p14:creationId xmlns:p14="http://schemas.microsoft.com/office/powerpoint/2010/main" val="248177858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477000"/>
          </a:xfrm>
        </p:spPr>
        <p:txBody>
          <a:bodyPr anchor="t">
            <a:normAutofit fontScale="90000"/>
          </a:bodyPr>
          <a:lstStyle/>
          <a:p>
            <a:pPr algn="l"/>
            <a:r>
              <a:rPr lang="en-US" sz="3200" dirty="0" smtClean="0"/>
              <a:t>HANDOUT </a:t>
            </a:r>
            <a:r>
              <a:rPr lang="en-US" sz="3200" dirty="0" smtClean="0">
                <a:solidFill>
                  <a:srgbClr val="7030A0"/>
                </a:solidFill>
              </a:rPr>
              <a:t>CL 10</a:t>
            </a:r>
            <a:br>
              <a:rPr lang="en-US" sz="3200" dirty="0" smtClean="0">
                <a:solidFill>
                  <a:srgbClr val="7030A0"/>
                </a:solidFill>
              </a:rPr>
            </a:br>
            <a:r>
              <a:rPr lang="en-US" sz="3200" dirty="0">
                <a:solidFill>
                  <a:srgbClr val="7030A0"/>
                </a:solidFill>
              </a:rPr>
              <a:t/>
            </a:r>
            <a:br>
              <a:rPr lang="en-US" sz="3200" dirty="0">
                <a:solidFill>
                  <a:srgbClr val="7030A0"/>
                </a:solidFill>
              </a:rPr>
            </a:br>
            <a:r>
              <a:rPr lang="en-US" sz="3200" dirty="0" smtClean="0">
                <a:solidFill>
                  <a:schemeClr val="tx1">
                    <a:lumMod val="95000"/>
                    <a:lumOff val="5000"/>
                  </a:schemeClr>
                </a:solidFill>
              </a:rPr>
              <a:t>3 CASES THAT LIMIT CIVIL RIGHTS:</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SLAUGHTER HOUSE CASES (</a:t>
            </a:r>
            <a:r>
              <a:rPr lang="en-US" sz="3200" dirty="0" smtClean="0">
                <a:solidFill>
                  <a:srgbClr val="FF0000"/>
                </a:solidFill>
              </a:rPr>
              <a:t>1873</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2.  CIVIL RIGHTS CASES (</a:t>
            </a:r>
            <a:r>
              <a:rPr lang="en-US" sz="3200" dirty="0" smtClean="0">
                <a:solidFill>
                  <a:srgbClr val="FF0000"/>
                </a:solidFill>
              </a:rPr>
              <a:t>1883</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3.  PLESSY v FERGUSON (</a:t>
            </a:r>
            <a:r>
              <a:rPr lang="en-US" sz="3200" dirty="0" smtClean="0">
                <a:solidFill>
                  <a:srgbClr val="FF0000"/>
                </a:solidFill>
              </a:rPr>
              <a:t>1896</a:t>
            </a:r>
            <a:r>
              <a:rPr lang="en-US" sz="3200" dirty="0" smtClean="0">
                <a:solidFill>
                  <a:schemeClr val="tx1">
                    <a:lumMod val="95000"/>
                    <a:lumOff val="5000"/>
                  </a:schemeClr>
                </a:solidFill>
              </a:rPr>
              <a:t>)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14</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AMENDMENT: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PRIVILEGES AND IMMUNITIES – 1873</a:t>
            </a:r>
            <a:br>
              <a:rPr lang="en-US" sz="3200" dirty="0" smtClean="0">
                <a:solidFill>
                  <a:schemeClr val="tx1">
                    <a:lumMod val="95000"/>
                    <a:lumOff val="5000"/>
                  </a:schemeClr>
                </a:solidFill>
              </a:rPr>
            </a:br>
            <a:r>
              <a:rPr lang="en-US" sz="3200" dirty="0" smtClean="0">
                <a:solidFill>
                  <a:schemeClr val="tx1">
                    <a:lumMod val="95000"/>
                    <a:lumOff val="5000"/>
                  </a:schemeClr>
                </a:solidFill>
              </a:rPr>
              <a:t>2.  OLD SUBSTANTIVE DP – 1883 – 1937</a:t>
            </a:r>
            <a:br>
              <a:rPr lang="en-US" sz="3200" dirty="0" smtClean="0">
                <a:solidFill>
                  <a:schemeClr val="tx1">
                    <a:lumMod val="95000"/>
                    <a:lumOff val="5000"/>
                  </a:schemeClr>
                </a:solidFill>
              </a:rPr>
            </a:br>
            <a:r>
              <a:rPr lang="en-US" sz="3200" dirty="0" smtClean="0">
                <a:solidFill>
                  <a:schemeClr val="tx1">
                    <a:lumMod val="95000"/>
                    <a:lumOff val="5000"/>
                  </a:schemeClr>
                </a:solidFill>
              </a:rPr>
              <a:t>3.  EQUAL PROTECTION – 1942 ---</a:t>
            </a:r>
            <a:br>
              <a:rPr lang="en-US" sz="3200" dirty="0" smtClean="0">
                <a:solidFill>
                  <a:schemeClr val="tx1">
                    <a:lumMod val="95000"/>
                    <a:lumOff val="5000"/>
                  </a:schemeClr>
                </a:solidFill>
              </a:rPr>
            </a:br>
            <a:r>
              <a:rPr lang="en-US" sz="3200" dirty="0" smtClean="0">
                <a:solidFill>
                  <a:schemeClr val="tx1">
                    <a:lumMod val="95000"/>
                    <a:lumOff val="5000"/>
                  </a:schemeClr>
                </a:solidFill>
              </a:rPr>
              <a:t>4.  NEW SUBSTANTIVE DP – 1973 ---</a:t>
            </a:r>
            <a:endParaRPr lang="en-US" sz="3200" dirty="0">
              <a:solidFill>
                <a:srgbClr val="7030A0"/>
              </a:solidFill>
            </a:endParaRPr>
          </a:p>
        </p:txBody>
      </p:sp>
    </p:spTree>
    <p:extLst>
      <p:ext uri="{BB962C8B-B14F-4D97-AF65-F5344CB8AC3E}">
        <p14:creationId xmlns:p14="http://schemas.microsoft.com/office/powerpoint/2010/main" val="403297386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CAROLINE PRODUCTS FOOTNOTE 4 (</a:t>
            </a:r>
            <a:r>
              <a:rPr lang="en-US" sz="3200" dirty="0" smtClean="0">
                <a:solidFill>
                  <a:srgbClr val="FF0000"/>
                </a:solidFill>
              </a:rPr>
              <a:t>391</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NO DEFERENCE TO LEGISLATION IF :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SPECIFIC PROHIBITION OF CONSTITUTION LIKE FIRST 10 AMENDMENTS (</a:t>
            </a:r>
            <a:r>
              <a:rPr lang="en-US" sz="3200" dirty="0" smtClean="0">
                <a:solidFill>
                  <a:srgbClr val="7030A0"/>
                </a:solidFill>
              </a:rPr>
              <a:t>INCORPORATION</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RESTRICTING POLITICAL PROCESS WHICH BRINGS ABOUT REPEAL (</a:t>
            </a:r>
            <a:r>
              <a:rPr lang="en-US" sz="3200" dirty="0" smtClean="0">
                <a:solidFill>
                  <a:srgbClr val="7030A0"/>
                </a:solidFill>
              </a:rPr>
              <a:t>POLITICAL QUESTION</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3.  DIRECTED AT PARTICULAR RELIGIOUS AND RACIAL MINORITIES – </a:t>
            </a:r>
            <a:r>
              <a:rPr lang="en-US" sz="3200" dirty="0" smtClean="0">
                <a:solidFill>
                  <a:srgbClr val="FF0000"/>
                </a:solidFill>
              </a:rPr>
              <a:t>DISCRETE AND INSULAR </a:t>
            </a:r>
            <a:r>
              <a:rPr lang="en-US" sz="3200" dirty="0" smtClean="0">
                <a:solidFill>
                  <a:schemeClr val="tx1">
                    <a:lumMod val="95000"/>
                    <a:lumOff val="5000"/>
                  </a:schemeClr>
                </a:solidFill>
              </a:rPr>
              <a:t>(</a:t>
            </a:r>
            <a:r>
              <a:rPr lang="en-US" sz="3200" dirty="0" smtClean="0">
                <a:solidFill>
                  <a:srgbClr val="7030A0"/>
                </a:solidFill>
              </a:rPr>
              <a:t>EQUAL PROTECTION</a:t>
            </a:r>
            <a:r>
              <a:rPr lang="en-US" sz="3200" dirty="0" smtClean="0">
                <a:solidFill>
                  <a:schemeClr val="tx1">
                    <a:lumMod val="95000"/>
                    <a:lumOff val="5000"/>
                  </a:schemeClr>
                </a:solidFill>
              </a:rPr>
              <a:t>)</a:t>
            </a:r>
            <a:endParaRPr lang="en-US" sz="3200" dirty="0"/>
          </a:p>
        </p:txBody>
      </p:sp>
    </p:spTree>
    <p:extLst>
      <p:ext uri="{BB962C8B-B14F-4D97-AF65-F5344CB8AC3E}">
        <p14:creationId xmlns:p14="http://schemas.microsoft.com/office/powerpoint/2010/main" val="10702148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solidFill>
                  <a:srgbClr val="7030A0"/>
                </a:solidFill>
              </a:rPr>
              <a:t>EQUAL PROTECTION </a:t>
            </a:r>
            <a:br>
              <a:rPr lang="en-US" sz="3200" dirty="0" smtClean="0">
                <a:solidFill>
                  <a:srgbClr val="7030A0"/>
                </a:solidFill>
              </a:rPr>
            </a:br>
            <a:r>
              <a:rPr lang="en-US" sz="3200" dirty="0">
                <a:solidFill>
                  <a:srgbClr val="7030A0"/>
                </a:solidFill>
              </a:rPr>
              <a:t/>
            </a:r>
            <a:br>
              <a:rPr lang="en-US" sz="3200" dirty="0">
                <a:solidFill>
                  <a:srgbClr val="7030A0"/>
                </a:solidFill>
              </a:rPr>
            </a:br>
            <a:r>
              <a:rPr lang="en-US" sz="3200" dirty="0" smtClean="0">
                <a:solidFill>
                  <a:schemeClr val="tx1">
                    <a:lumMod val="95000"/>
                    <a:lumOff val="5000"/>
                  </a:schemeClr>
                </a:solidFill>
              </a:rPr>
              <a:t>SLAUGHTEHOUSE CUTS OFF P AND I.  WEST COAST HOTEL ENDS OLD SUBSTANTIVE DP.  IN ORDER TO IMPLEMENT CAROLINE PRODUCTS FOOTNOTE, EQUAL PROTECTION.</a:t>
            </a:r>
            <a:r>
              <a:rPr lang="en-US" sz="3200" dirty="0" smtClean="0">
                <a:solidFill>
                  <a:srgbClr val="7030A0"/>
                </a:solidFill>
              </a:rPr>
              <a:t/>
            </a:r>
            <a:br>
              <a:rPr lang="en-US" sz="3200" dirty="0" smtClean="0">
                <a:solidFill>
                  <a:srgbClr val="7030A0"/>
                </a:solidFill>
              </a:rPr>
            </a:br>
            <a:r>
              <a:rPr lang="en-US" sz="3200" dirty="0">
                <a:solidFill>
                  <a:srgbClr val="7030A0"/>
                </a:solidFill>
              </a:rPr>
              <a:t/>
            </a:r>
            <a:br>
              <a:rPr lang="en-US" sz="3200" dirty="0">
                <a:solidFill>
                  <a:srgbClr val="7030A0"/>
                </a:solidFill>
              </a:rPr>
            </a:br>
            <a:r>
              <a:rPr lang="en-US" sz="3200" dirty="0" smtClean="0">
                <a:solidFill>
                  <a:schemeClr val="tx1">
                    <a:lumMod val="95000"/>
                    <a:lumOff val="5000"/>
                  </a:schemeClr>
                </a:solidFill>
              </a:rPr>
              <a:t>SUBSTANTIVE DUE PROCESS GRANTS </a:t>
            </a:r>
            <a:r>
              <a:rPr lang="en-US" sz="3200" dirty="0" smtClean="0">
                <a:solidFill>
                  <a:srgbClr val="0070C0"/>
                </a:solidFill>
              </a:rPr>
              <a:t>RIGHTS</a:t>
            </a:r>
            <a:r>
              <a:rPr lang="en-US" sz="3200" dirty="0" smtClean="0">
                <a:solidFill>
                  <a:schemeClr val="tx1">
                    <a:lumMod val="95000"/>
                    <a:lumOff val="5000"/>
                  </a:schemeClr>
                </a:solidFill>
              </a:rPr>
              <a:t>.  EQUAL PROTECTION EXAMINES </a:t>
            </a:r>
            <a:r>
              <a:rPr lang="en-US" sz="3200" dirty="0" smtClean="0">
                <a:solidFill>
                  <a:srgbClr val="0070C0"/>
                </a:solidFill>
              </a:rPr>
              <a:t>CLASSIFICATIONS</a:t>
            </a:r>
            <a:r>
              <a:rPr lang="en-US" sz="3200" dirty="0" smtClean="0">
                <a:solidFill>
                  <a:schemeClr val="tx1">
                    <a:lumMod val="95000"/>
                    <a:lumOff val="5000"/>
                  </a:schemeClr>
                </a:solidFill>
              </a:rPr>
              <a:t> – TREATING SIMILAR PEOPLE IN A DISSIMILAR MANNER, USUALLY WHEN GRANTING OR DENYING A PRIVILEGE OR BESTOWING OR DENYING A BENEFIT.</a:t>
            </a:r>
            <a:endParaRPr lang="en-US" sz="3200" dirty="0">
              <a:solidFill>
                <a:srgbClr val="7030A0"/>
              </a:solidFill>
            </a:endParaRPr>
          </a:p>
        </p:txBody>
      </p:sp>
    </p:spTree>
    <p:extLst>
      <p:ext uri="{BB962C8B-B14F-4D97-AF65-F5344CB8AC3E}">
        <p14:creationId xmlns:p14="http://schemas.microsoft.com/office/powerpoint/2010/main" val="19395930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HOW DO LEGISLATURES WORK ?</a:t>
            </a:r>
            <a:br>
              <a:rPr lang="en-US" sz="3200" dirty="0" smtClean="0"/>
            </a:br>
            <a:r>
              <a:rPr lang="en-US" sz="3200" dirty="0"/>
              <a:t/>
            </a:r>
            <a:br>
              <a:rPr lang="en-US" sz="3200" dirty="0"/>
            </a:br>
            <a:r>
              <a:rPr lang="en-US" sz="3200" dirty="0" smtClean="0"/>
              <a:t>CLASSIFICATIONS – DRAW LINES – SOME REASONABLE, SOME NOT.</a:t>
            </a:r>
            <a:br>
              <a:rPr lang="en-US" sz="3200" dirty="0" smtClean="0"/>
            </a:br>
            <a:r>
              <a:rPr lang="en-US" sz="3200" dirty="0"/>
              <a:t/>
            </a:r>
            <a:br>
              <a:rPr lang="en-US" sz="3200" dirty="0"/>
            </a:br>
            <a:r>
              <a:rPr lang="en-US" sz="3200" dirty="0" smtClean="0"/>
              <a:t>STATE LAW – MUST BE 16 TO APPLY FOR DRIVER’S LICENSE.  WHY ?   </a:t>
            </a:r>
            <a:br>
              <a:rPr lang="en-US" sz="3200" dirty="0" smtClean="0"/>
            </a:br>
            <a:r>
              <a:rPr lang="en-US" sz="3200" dirty="0"/>
              <a:t/>
            </a:r>
            <a:br>
              <a:rPr lang="en-US" sz="3200" dirty="0"/>
            </a:br>
            <a:r>
              <a:rPr lang="en-US" sz="3200" dirty="0" smtClean="0"/>
              <a:t>WHY NOT IF YOU CAN PASS THE TEST, YOU CAN GET A LICENSE ?</a:t>
            </a:r>
            <a:endParaRPr lang="en-US" sz="3200" dirty="0"/>
          </a:p>
        </p:txBody>
      </p:sp>
    </p:spTree>
    <p:extLst>
      <p:ext uri="{BB962C8B-B14F-4D97-AF65-F5344CB8AC3E}">
        <p14:creationId xmlns:p14="http://schemas.microsoft.com/office/powerpoint/2010/main" val="43231457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chor="t">
            <a:normAutofit/>
          </a:bodyPr>
          <a:lstStyle/>
          <a:p>
            <a:pPr algn="l"/>
            <a:r>
              <a:rPr lang="en-US" sz="3200" dirty="0" smtClean="0"/>
              <a:t>REASONS FOR CLASSIFICATIONS :</a:t>
            </a:r>
            <a:br>
              <a:rPr lang="en-US" sz="3200" dirty="0" smtClean="0"/>
            </a:br>
            <a:r>
              <a:rPr lang="en-US" sz="3200" dirty="0"/>
              <a:t/>
            </a:r>
            <a:br>
              <a:rPr lang="en-US" sz="3200" dirty="0"/>
            </a:br>
            <a:r>
              <a:rPr lang="en-US" sz="3200" dirty="0" smtClean="0"/>
              <a:t>1.  COST – MOST WITH THE TRAIT.</a:t>
            </a:r>
            <a:br>
              <a:rPr lang="en-US" sz="3200" dirty="0" smtClean="0"/>
            </a:br>
            <a:r>
              <a:rPr lang="en-US" sz="3200" dirty="0"/>
              <a:t/>
            </a:r>
            <a:br>
              <a:rPr lang="en-US" sz="3200" dirty="0"/>
            </a:br>
            <a:r>
              <a:rPr lang="en-US" sz="3200" dirty="0" smtClean="0"/>
              <a:t>2.  DISTRUST OF ADMINISTRATIVE DISCRETION.</a:t>
            </a:r>
            <a:br>
              <a:rPr lang="en-US" sz="3200" dirty="0" smtClean="0"/>
            </a:br>
            <a:r>
              <a:rPr lang="en-US" sz="3200" dirty="0"/>
              <a:t/>
            </a:r>
            <a:br>
              <a:rPr lang="en-US" sz="3200" dirty="0"/>
            </a:br>
            <a:r>
              <a:rPr lang="en-US" sz="3200" dirty="0" smtClean="0"/>
              <a:t>3.  VARIOUS INTEREST GROUPS LOBBYING FOR EXCEPTIONS.</a:t>
            </a:r>
            <a:br>
              <a:rPr lang="en-US" sz="3200" dirty="0" smtClean="0"/>
            </a:br>
            <a:r>
              <a:rPr lang="en-US" sz="3200" dirty="0"/>
              <a:t/>
            </a:r>
            <a:br>
              <a:rPr lang="en-US" sz="3200" dirty="0"/>
            </a:br>
            <a:r>
              <a:rPr lang="en-US" sz="3200" dirty="0" smtClean="0"/>
              <a:t>STATE OF MARYLAND SAYS NO MORE VOTING – ALL APPOINTED.  P = SUBSTANTIVE DP.  </a:t>
            </a:r>
            <a:br>
              <a:rPr lang="en-US" sz="3200" dirty="0" smtClean="0"/>
            </a:br>
            <a:r>
              <a:rPr lang="en-US" sz="3200" dirty="0" smtClean="0"/>
              <a:t>STATE OF MARYLAND SAYS ONLY WHITES CAN VOTE.  P = EQUAL PROTECTION.</a:t>
            </a:r>
            <a:endParaRPr lang="en-US" sz="3200" dirty="0"/>
          </a:p>
        </p:txBody>
      </p:sp>
    </p:spTree>
    <p:extLst>
      <p:ext uri="{BB962C8B-B14F-4D97-AF65-F5344CB8AC3E}">
        <p14:creationId xmlns:p14="http://schemas.microsoft.com/office/powerpoint/2010/main" val="381651509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05600"/>
          </a:xfrm>
        </p:spPr>
        <p:txBody>
          <a:bodyPr anchor="t">
            <a:normAutofit fontScale="90000"/>
          </a:bodyPr>
          <a:lstStyle/>
          <a:p>
            <a:pPr algn="l"/>
            <a:r>
              <a:rPr lang="en-US" sz="3200" dirty="0" smtClean="0"/>
              <a:t>STATE LAW – NO WOMEN BARTENDERS.  SOME WOMEN COULD – </a:t>
            </a:r>
            <a:r>
              <a:rPr lang="en-US" sz="3200" dirty="0" smtClean="0">
                <a:solidFill>
                  <a:srgbClr val="0070C0"/>
                </a:solidFill>
              </a:rPr>
              <a:t>OVERINCLUSIVE.  </a:t>
            </a:r>
            <a:r>
              <a:rPr lang="en-US" sz="3200" dirty="0" smtClean="0"/>
              <a:t>SOME MALES COULDN’T – </a:t>
            </a:r>
            <a:r>
              <a:rPr lang="en-US" sz="3200" dirty="0" smtClean="0">
                <a:solidFill>
                  <a:srgbClr val="0070C0"/>
                </a:solidFill>
              </a:rPr>
              <a:t>UNDERINCLUSIVE</a:t>
            </a:r>
            <a:r>
              <a:rPr lang="en-US" sz="3200" dirty="0" smtClean="0"/>
              <a:t>.  </a:t>
            </a:r>
            <a:br>
              <a:rPr lang="en-US" sz="3200" dirty="0" smtClean="0"/>
            </a:br>
            <a:r>
              <a:rPr lang="en-US" sz="3200" dirty="0" smtClean="0"/>
              <a:t>MALES ALCOHOL AT 21, WOMEN AT 18.  IF PRIVACY, SUBSTANTIVE DP.  IF 19 YEAR OLD MALE P, CHALLENGE IS EQUAL PROTECTION.</a:t>
            </a:r>
            <a:br>
              <a:rPr lang="en-US" sz="3200" dirty="0" smtClean="0"/>
            </a:br>
            <a:r>
              <a:rPr lang="en-US" sz="3200" dirty="0"/>
              <a:t/>
            </a:r>
            <a:br>
              <a:rPr lang="en-US" sz="3200" dirty="0"/>
            </a:br>
            <a:r>
              <a:rPr lang="en-US" sz="3200" dirty="0" smtClean="0">
                <a:solidFill>
                  <a:srgbClr val="0070C0"/>
                </a:solidFill>
              </a:rPr>
              <a:t>SUSPECT</a:t>
            </a:r>
            <a:r>
              <a:rPr lang="en-US" sz="3200" dirty="0" smtClean="0"/>
              <a:t> CLASS        </a:t>
            </a:r>
            <a:r>
              <a:rPr lang="en-US" sz="3200" dirty="0" smtClean="0">
                <a:solidFill>
                  <a:srgbClr val="FF0000"/>
                </a:solidFill>
              </a:rPr>
              <a:t>COMPELLING PURPOSE</a:t>
            </a:r>
            <a:r>
              <a:rPr lang="en-US" sz="3200" dirty="0" smtClean="0"/>
              <a:t/>
            </a:r>
            <a:br>
              <a:rPr lang="en-US" sz="3200" dirty="0" smtClean="0"/>
            </a:br>
            <a:r>
              <a:rPr lang="en-US" sz="3200" dirty="0"/>
              <a:t> </a:t>
            </a:r>
            <a:r>
              <a:rPr lang="en-US" sz="3200" dirty="0" smtClean="0"/>
              <a:t>                                         NECESSARY TO ACCOMP</a:t>
            </a:r>
            <a:br>
              <a:rPr lang="en-US" sz="3200" dirty="0" smtClean="0"/>
            </a:br>
            <a:r>
              <a:rPr lang="en-US" sz="3200" dirty="0" smtClean="0"/>
              <a:t/>
            </a:r>
            <a:br>
              <a:rPr lang="en-US" sz="3200" dirty="0" smtClean="0"/>
            </a:br>
            <a:r>
              <a:rPr lang="en-US" sz="3200" dirty="0" smtClean="0">
                <a:solidFill>
                  <a:srgbClr val="0070C0"/>
                </a:solidFill>
              </a:rPr>
              <a:t>INTERMEDIATE</a:t>
            </a:r>
            <a:r>
              <a:rPr lang="en-US" sz="3200" dirty="0" smtClean="0"/>
              <a:t>         </a:t>
            </a:r>
            <a:r>
              <a:rPr lang="en-US" sz="3200" dirty="0" smtClean="0">
                <a:solidFill>
                  <a:srgbClr val="FF0000"/>
                </a:solidFill>
              </a:rPr>
              <a:t>IMPORTANT PURPOSE</a:t>
            </a:r>
            <a:r>
              <a:rPr lang="en-US" sz="3200" dirty="0" smtClean="0"/>
              <a:t/>
            </a:r>
            <a:br>
              <a:rPr lang="en-US" sz="3200" dirty="0" smtClean="0"/>
            </a:br>
            <a:r>
              <a:rPr lang="en-US" sz="3200" dirty="0"/>
              <a:t> </a:t>
            </a:r>
            <a:r>
              <a:rPr lang="en-US" sz="3200" dirty="0" smtClean="0"/>
              <a:t>                                         SUBSTANTIALLY RELATED</a:t>
            </a:r>
            <a:br>
              <a:rPr lang="en-US" sz="3200" dirty="0" smtClean="0"/>
            </a:br>
            <a:r>
              <a:rPr lang="en-US" sz="3200" dirty="0" smtClean="0"/>
              <a:t/>
            </a:r>
            <a:br>
              <a:rPr lang="en-US" sz="3200" dirty="0" smtClean="0"/>
            </a:br>
            <a:r>
              <a:rPr lang="en-US" sz="3200" dirty="0" smtClean="0">
                <a:solidFill>
                  <a:srgbClr val="0070C0"/>
                </a:solidFill>
              </a:rPr>
              <a:t>MERE</a:t>
            </a:r>
            <a:r>
              <a:rPr lang="en-US" sz="3200" dirty="0" smtClean="0"/>
              <a:t> CLASS             </a:t>
            </a:r>
            <a:r>
              <a:rPr lang="en-US" sz="3200" dirty="0" smtClean="0">
                <a:solidFill>
                  <a:srgbClr val="FF0000"/>
                </a:solidFill>
              </a:rPr>
              <a:t>LEGITMATE PURPOSE</a:t>
            </a:r>
            <a:r>
              <a:rPr lang="en-US" sz="3200" dirty="0" smtClean="0"/>
              <a:t/>
            </a:r>
            <a:br>
              <a:rPr lang="en-US" sz="3200" dirty="0" smtClean="0"/>
            </a:br>
            <a:r>
              <a:rPr lang="en-US" sz="3200" dirty="0"/>
              <a:t> </a:t>
            </a:r>
            <a:r>
              <a:rPr lang="en-US" sz="3200" dirty="0" smtClean="0"/>
              <a:t>                                         RATIONALLY RELATED</a:t>
            </a:r>
            <a:endParaRPr lang="en-US" sz="3200" dirty="0"/>
          </a:p>
        </p:txBody>
      </p:sp>
    </p:spTree>
    <p:extLst>
      <p:ext uri="{BB962C8B-B14F-4D97-AF65-F5344CB8AC3E}">
        <p14:creationId xmlns:p14="http://schemas.microsoft.com/office/powerpoint/2010/main" val="3847854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BARRON v BALTIMORE (1833 – </a:t>
            </a:r>
            <a:r>
              <a:rPr lang="en-US" sz="3200" dirty="0" smtClean="0">
                <a:solidFill>
                  <a:srgbClr val="FF0000"/>
                </a:solidFill>
              </a:rPr>
              <a:t>349</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BARRON SUED CITY FOR RUINING HIS WHARF.  CLAIMED VIOLATED 5</a:t>
            </a:r>
            <a:r>
              <a:rPr lang="en-US" sz="3200" baseline="30000" dirty="0" smtClean="0">
                <a:solidFill>
                  <a:schemeClr val="tx1">
                    <a:lumMod val="95000"/>
                    <a:lumOff val="5000"/>
                  </a:schemeClr>
                </a:solidFill>
              </a:rPr>
              <a:t>TH</a:t>
            </a:r>
            <a:r>
              <a:rPr lang="en-US" sz="3200" dirty="0" smtClean="0">
                <a:solidFill>
                  <a:schemeClr val="tx1">
                    <a:lumMod val="95000"/>
                    <a:lumOff val="5000"/>
                  </a:schemeClr>
                </a:solidFill>
              </a:rPr>
              <a:t> AMENDMENT </a:t>
            </a:r>
            <a:r>
              <a:rPr lang="en-US" sz="3200" dirty="0">
                <a:solidFill>
                  <a:schemeClr val="tx1">
                    <a:lumMod val="95000"/>
                    <a:lumOff val="5000"/>
                  </a:schemeClr>
                </a:solidFill>
              </a:rPr>
              <a:t>-</a:t>
            </a:r>
            <a:r>
              <a:rPr lang="en-US" sz="3200" dirty="0" smtClean="0">
                <a:solidFill>
                  <a:schemeClr val="tx1">
                    <a:lumMod val="95000"/>
                    <a:lumOff val="5000"/>
                  </a:schemeClr>
                </a:solidFill>
              </a:rPr>
              <a:t> NO PUBLIC TAKING WITHOUT JUST COMPENSATION.</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MARSHALL</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CONSTITUTION DECLARES POWER OF FEDERAL GOVERNMENT. LIMITATIONS EXPRESSED THEREIN ON FEDS.  NO SUCH RESTRICTIONS APPLY TO STATES UNLESS EXPLICIT.  CONVENTIONS CONCERNED WITH FEDS.</a:t>
            </a:r>
            <a:endParaRPr lang="en-US" sz="3200" dirty="0"/>
          </a:p>
        </p:txBody>
      </p:sp>
    </p:spTree>
    <p:extLst>
      <p:ext uri="{BB962C8B-B14F-4D97-AF65-F5344CB8AC3E}">
        <p14:creationId xmlns:p14="http://schemas.microsoft.com/office/powerpoint/2010/main" val="12384258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RATIONAL RELATION (MINIMUM SCRUTINY)</a:t>
            </a:r>
            <a:br>
              <a:rPr lang="en-US" sz="3200" dirty="0" smtClean="0"/>
            </a:br>
            <a:r>
              <a:rPr lang="en-US" sz="3200" dirty="0"/>
              <a:t/>
            </a:r>
            <a:br>
              <a:rPr lang="en-US" sz="3200" dirty="0"/>
            </a:br>
            <a:r>
              <a:rPr lang="en-US" sz="3200" dirty="0" smtClean="0"/>
              <a:t>REA v NY (1949 – </a:t>
            </a:r>
            <a:r>
              <a:rPr lang="en-US" sz="3200" dirty="0" smtClean="0">
                <a:solidFill>
                  <a:srgbClr val="FF0000"/>
                </a:solidFill>
              </a:rPr>
              <a:t>641</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NYC ORDINANCE – NO ADS ON VECHICLES BUT CAN PUT OWN BUSINESS NOTICES ON DELIVERY TRUCK. REA – 1900 TRUCKS IN NYC – SELLS ADVERTISING UNCONNECTED WITH ITS OWN BUSINESS.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ARGUMENTS FOR P ?</a:t>
            </a:r>
            <a:endParaRPr lang="en-US" sz="3200" dirty="0"/>
          </a:p>
        </p:txBody>
      </p:sp>
    </p:spTree>
    <p:extLst>
      <p:ext uri="{BB962C8B-B14F-4D97-AF65-F5344CB8AC3E}">
        <p14:creationId xmlns:p14="http://schemas.microsoft.com/office/powerpoint/2010/main" val="64011804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t>PRACTICAL CONSIDERATIONS – NYC DOESN’T HAVE TO ELIMINATE ALL AT ONE TIME.</a:t>
            </a:r>
            <a:br>
              <a:rPr lang="en-US" sz="3200" dirty="0" smtClean="0"/>
            </a:br>
            <a:r>
              <a:rPr lang="en-US" sz="3200" dirty="0"/>
              <a:t/>
            </a:r>
            <a:br>
              <a:rPr lang="en-US" sz="3200" dirty="0"/>
            </a:br>
            <a:r>
              <a:rPr lang="en-US" sz="3200" dirty="0" smtClean="0"/>
              <a:t>JACKSON C</a:t>
            </a:r>
            <a:br>
              <a:rPr lang="en-US" sz="3200" dirty="0" smtClean="0"/>
            </a:br>
            <a:r>
              <a:rPr lang="en-US" sz="3200" dirty="0"/>
              <a:t/>
            </a:r>
            <a:br>
              <a:rPr lang="en-US" sz="3200" dirty="0"/>
            </a:br>
            <a:r>
              <a:rPr lang="en-US" sz="3200" dirty="0" smtClean="0"/>
              <a:t>1.  DP PREVENTS GOVERNMENT FROM LEGISLATING IN A SUBJECT AREA.  EQ MORE A QUESTION OF FOCUS AND REDRAFTING.</a:t>
            </a:r>
            <a:br>
              <a:rPr lang="en-US" sz="3200" dirty="0" smtClean="0"/>
            </a:br>
            <a:r>
              <a:rPr lang="en-US" sz="3200" dirty="0"/>
              <a:t/>
            </a:r>
            <a:br>
              <a:rPr lang="en-US" sz="3200" dirty="0"/>
            </a:br>
            <a:r>
              <a:rPr lang="en-US" sz="3200" dirty="0" smtClean="0"/>
              <a:t>2.  </a:t>
            </a:r>
            <a:r>
              <a:rPr lang="en-US" sz="3200" dirty="0" smtClean="0">
                <a:solidFill>
                  <a:srgbClr val="FF0000"/>
                </a:solidFill>
              </a:rPr>
              <a:t>643</a:t>
            </a:r>
            <a:r>
              <a:rPr lang="en-US" sz="3200" dirty="0" smtClean="0">
                <a:solidFill>
                  <a:schemeClr val="tx1">
                    <a:lumMod val="95000"/>
                    <a:lumOff val="5000"/>
                  </a:schemeClr>
                </a:solidFill>
              </a:rPr>
              <a:t> – REAL DIFFERENCE BETWEEN SELF INTEREST AND DOING FOR HIRE.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WITH REGARDS TO THE PURPOSE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THIS IS </a:t>
            </a:r>
            <a:r>
              <a:rPr lang="en-US" sz="3200" dirty="0" smtClean="0">
                <a:solidFill>
                  <a:srgbClr val="0070C0"/>
                </a:solidFill>
              </a:rPr>
              <a:t>DEFERENCE</a:t>
            </a:r>
            <a:r>
              <a:rPr lang="en-US" sz="3200" dirty="0" smtClean="0">
                <a:solidFill>
                  <a:schemeClr val="tx1">
                    <a:lumMod val="95000"/>
                    <a:lumOff val="5000"/>
                  </a:schemeClr>
                </a:solidFill>
              </a:rPr>
              <a:t> – RATIONAL RELATION TEST.</a:t>
            </a:r>
            <a:endParaRPr lang="en-US" sz="3200" dirty="0"/>
          </a:p>
        </p:txBody>
      </p:sp>
    </p:spTree>
    <p:extLst>
      <p:ext uri="{BB962C8B-B14F-4D97-AF65-F5344CB8AC3E}">
        <p14:creationId xmlns:p14="http://schemas.microsoft.com/office/powerpoint/2010/main" val="199064035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chor="t">
            <a:normAutofit fontScale="90000"/>
          </a:bodyPr>
          <a:lstStyle/>
          <a:p>
            <a:pPr algn="l"/>
            <a:r>
              <a:rPr lang="en-US" sz="3200" dirty="0" smtClean="0"/>
              <a:t>WILLIAMSON v LEE – STEPS OK</a:t>
            </a:r>
            <a:br>
              <a:rPr lang="en-US" sz="3200" dirty="0" smtClean="0"/>
            </a:br>
            <a:r>
              <a:rPr lang="en-US" sz="3200" dirty="0"/>
              <a:t/>
            </a:r>
            <a:br>
              <a:rPr lang="en-US" sz="3200" dirty="0"/>
            </a:br>
            <a:r>
              <a:rPr lang="en-US" sz="3200" dirty="0" smtClean="0"/>
              <a:t>NEW ORLEANS v DUKE – 8 YEARS PUSHCART VENDORS OK. </a:t>
            </a:r>
            <a:br>
              <a:rPr lang="en-US" sz="3200" dirty="0" smtClean="0"/>
            </a:br>
            <a:r>
              <a:rPr lang="en-US" sz="3200" dirty="0"/>
              <a:t/>
            </a:r>
            <a:br>
              <a:rPr lang="en-US" sz="3200" dirty="0"/>
            </a:br>
            <a:r>
              <a:rPr lang="en-US" sz="3200" dirty="0" smtClean="0"/>
              <a:t>DEPT AGRICULTURE v MORENO – INVALID EVEN HERE IF NO RELATION TO PURPOSE.</a:t>
            </a:r>
            <a:br>
              <a:rPr lang="en-US" sz="3200" dirty="0" smtClean="0"/>
            </a:br>
            <a:r>
              <a:rPr lang="en-US" sz="3200" dirty="0"/>
              <a:t/>
            </a:r>
            <a:br>
              <a:rPr lang="en-US" sz="3200" dirty="0"/>
            </a:br>
            <a:r>
              <a:rPr lang="en-US" sz="3200" dirty="0" smtClean="0"/>
              <a:t>ALLEGHENY COAL – TAXED AT 8 TO 35 TIMES HIGHER THAN COMPS INVALID</a:t>
            </a:r>
            <a:br>
              <a:rPr lang="en-US" sz="3200" dirty="0" smtClean="0"/>
            </a:br>
            <a:r>
              <a:rPr lang="en-US" sz="3200" dirty="0"/>
              <a:t/>
            </a:r>
            <a:br>
              <a:rPr lang="en-US" sz="3200" dirty="0"/>
            </a:br>
            <a:r>
              <a:rPr lang="en-US" sz="3200" dirty="0" smtClean="0"/>
              <a:t>TOWN OF WILLOBROOK v OLECH – CITY REQUIRED 33 FOOT EASEMENT BUT ONLY 15 EVERYONE ELSE. INVALID.</a:t>
            </a:r>
            <a:endParaRPr lang="en-US" sz="3200" dirty="0"/>
          </a:p>
        </p:txBody>
      </p:sp>
    </p:spTree>
    <p:extLst>
      <p:ext uri="{BB962C8B-B14F-4D97-AF65-F5344CB8AC3E}">
        <p14:creationId xmlns:p14="http://schemas.microsoft.com/office/powerpoint/2010/main" val="403934536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705600"/>
          </a:xfrm>
        </p:spPr>
        <p:txBody>
          <a:bodyPr anchor="t">
            <a:normAutofit fontScale="90000"/>
          </a:bodyPr>
          <a:lstStyle/>
          <a:p>
            <a:pPr algn="l"/>
            <a:r>
              <a:rPr lang="en-US" sz="3200" dirty="0" smtClean="0"/>
              <a:t>US RAILROAD RETIREMENT BOARD v FRITZ (1980 – </a:t>
            </a:r>
            <a:r>
              <a:rPr lang="en-US" sz="3200" dirty="0" smtClean="0">
                <a:solidFill>
                  <a:srgbClr val="FF0000"/>
                </a:solidFill>
              </a:rPr>
              <a:t>648</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1974 CHANGED </a:t>
            </a:r>
            <a:r>
              <a:rPr lang="en-US" sz="3200" dirty="0" err="1" smtClean="0">
                <a:solidFill>
                  <a:schemeClr val="tx1">
                    <a:lumMod val="95000"/>
                    <a:lumOff val="5000"/>
                  </a:schemeClr>
                </a:solidFill>
              </a:rPr>
              <a:t>RxR</a:t>
            </a:r>
            <a:r>
              <a:rPr lang="en-US" sz="3200" dirty="0" smtClean="0">
                <a:solidFill>
                  <a:schemeClr val="tx1">
                    <a:lumMod val="95000"/>
                    <a:lumOff val="5000"/>
                  </a:schemeClr>
                </a:solidFill>
              </a:rPr>
              <a:t> RETIREMENT TO ELIMINATE WINDFALL BENEFITS – 2 PENSIONS.  GRANDFATHER CLAUSE – CAN STILL GET 2 IF:</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ALREADY RETIRED OR</a:t>
            </a:r>
            <a:br>
              <a:rPr lang="en-US" sz="3200" dirty="0" smtClean="0">
                <a:solidFill>
                  <a:schemeClr val="tx1">
                    <a:lumMod val="95000"/>
                    <a:lumOff val="5000"/>
                  </a:schemeClr>
                </a:solidFill>
              </a:rPr>
            </a:br>
            <a:r>
              <a:rPr lang="en-US" sz="3200" dirty="0" smtClean="0">
                <a:solidFill>
                  <a:schemeClr val="tx1">
                    <a:lumMod val="95000"/>
                    <a:lumOff val="5000"/>
                  </a:schemeClr>
                </a:solidFill>
              </a:rPr>
              <a:t>2.  QUALIFIED, BUT NOT YET RETIRED, IF STILL WORKING FOR RR IN 1974.</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rgbClr val="0070C0"/>
                </a:solidFill>
              </a:rPr>
              <a:t>WHO ARE THE P’S ?</a:t>
            </a:r>
            <a:br>
              <a:rPr lang="en-US" sz="3200" dirty="0" smtClean="0">
                <a:solidFill>
                  <a:srgbClr val="0070C0"/>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WHAT ARE THE PURPOSES UNDERLYING THE STATUTE ?  DO THE MAJORITY AND DISSENT AGREE ?</a:t>
            </a:r>
            <a:endParaRPr lang="en-US" sz="3200" dirty="0">
              <a:solidFill>
                <a:srgbClr val="FF0000"/>
              </a:solidFill>
            </a:endParaRPr>
          </a:p>
        </p:txBody>
      </p:sp>
    </p:spTree>
    <p:extLst>
      <p:ext uri="{BB962C8B-B14F-4D97-AF65-F5344CB8AC3E}">
        <p14:creationId xmlns:p14="http://schemas.microsoft.com/office/powerpoint/2010/main" val="388640711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P = 10 YEARS WORKING FOR RR BUT NOT YET RETIRED AND NOT WORKING RR IN 1974.</a:t>
            </a:r>
            <a:br>
              <a:rPr lang="en-US" sz="3200" dirty="0" smtClean="0"/>
            </a:br>
            <a:r>
              <a:rPr lang="en-US" sz="3200" dirty="0"/>
              <a:t/>
            </a:r>
            <a:br>
              <a:rPr lang="en-US" sz="3200" dirty="0"/>
            </a:br>
            <a:r>
              <a:rPr lang="en-US" sz="3200" dirty="0" smtClean="0"/>
              <a:t>MAJORITY PURPOSES = SOUND FINANCIAL BASIS AND PRESERVE </a:t>
            </a:r>
            <a:r>
              <a:rPr lang="en-US" sz="3200" dirty="0" smtClean="0">
                <a:solidFill>
                  <a:srgbClr val="FF0000"/>
                </a:solidFill>
              </a:rPr>
              <a:t>MORE</a:t>
            </a:r>
            <a:r>
              <a:rPr lang="en-US" sz="3200" dirty="0" smtClean="0"/>
              <a:t> EQUITABLE CLAIMS</a:t>
            </a:r>
            <a:br>
              <a:rPr lang="en-US" sz="3200" dirty="0" smtClean="0"/>
            </a:br>
            <a:r>
              <a:rPr lang="en-US" sz="3200" dirty="0"/>
              <a:t/>
            </a:r>
            <a:br>
              <a:rPr lang="en-US" sz="3200" dirty="0"/>
            </a:br>
            <a:r>
              <a:rPr lang="en-US" sz="3200" dirty="0" smtClean="0"/>
              <a:t>DISSENT PURPOSES = SOUND FINANCIAL BASIS AND PRESERVE </a:t>
            </a:r>
            <a:r>
              <a:rPr lang="en-US" sz="3200" dirty="0" smtClean="0">
                <a:solidFill>
                  <a:srgbClr val="FF0000"/>
                </a:solidFill>
              </a:rPr>
              <a:t>ALL</a:t>
            </a:r>
            <a:r>
              <a:rPr lang="en-US" sz="3200" dirty="0" smtClean="0"/>
              <a:t> EQUITABLE CLAIMS.</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REHNQUIST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  SOCIAL AND ECONOMIC BENEFITS = DEFERENCE.</a:t>
            </a:r>
            <a:endParaRPr lang="en-US" sz="3200" dirty="0"/>
          </a:p>
        </p:txBody>
      </p:sp>
    </p:spTree>
    <p:extLst>
      <p:ext uri="{BB962C8B-B14F-4D97-AF65-F5344CB8AC3E}">
        <p14:creationId xmlns:p14="http://schemas.microsoft.com/office/powerpoint/2010/main" val="381581721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2.  </a:t>
            </a:r>
            <a:r>
              <a:rPr lang="en-US" sz="3200" dirty="0" smtClean="0">
                <a:solidFill>
                  <a:srgbClr val="FF0000"/>
                </a:solidFill>
              </a:rPr>
              <a:t>649</a:t>
            </a:r>
            <a:r>
              <a:rPr lang="en-US" sz="3200" dirty="0" smtClean="0">
                <a:solidFill>
                  <a:schemeClr val="tx1">
                    <a:lumMod val="95000"/>
                    <a:lumOff val="5000"/>
                  </a:schemeClr>
                </a:solidFill>
              </a:rPr>
              <a:t> – PLAUSIBLE REASONS QUOTE.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STEVENS C</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rgbClr val="FF0000"/>
                </a:solidFill>
              </a:rPr>
              <a:t>649 </a:t>
            </a:r>
            <a:r>
              <a:rPr lang="en-US" sz="3200" dirty="0" smtClean="0">
                <a:solidFill>
                  <a:schemeClr val="tx1">
                    <a:lumMod val="95000"/>
                    <a:lumOff val="5000"/>
                  </a:schemeClr>
                </a:solidFill>
              </a:rPr>
              <a:t>- QUOTE – DON’T NEED ACTUAL PURPOSE.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BRENNAN D</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a:t>
            </a:r>
            <a:r>
              <a:rPr lang="en-US" sz="3200" dirty="0" smtClean="0">
                <a:solidFill>
                  <a:srgbClr val="FF0000"/>
                </a:solidFill>
              </a:rPr>
              <a:t>650 </a:t>
            </a:r>
            <a:r>
              <a:rPr lang="en-US" sz="3200" dirty="0" smtClean="0">
                <a:solidFill>
                  <a:schemeClr val="tx1">
                    <a:lumMod val="95000"/>
                    <a:lumOff val="5000"/>
                  </a:schemeClr>
                </a:solidFill>
              </a:rPr>
              <a:t>AND </a:t>
            </a:r>
            <a:r>
              <a:rPr lang="en-US" sz="3200" dirty="0" smtClean="0">
                <a:solidFill>
                  <a:srgbClr val="FF0000"/>
                </a:solidFill>
              </a:rPr>
              <a:t>651.  </a:t>
            </a:r>
            <a:r>
              <a:rPr lang="en-US" sz="3200" dirty="0" smtClean="0">
                <a:solidFill>
                  <a:schemeClr val="tx1">
                    <a:lumMod val="95000"/>
                    <a:lumOff val="5000"/>
                  </a:schemeClr>
                </a:solidFill>
              </a:rPr>
              <a:t>QUOTES ON PURPOSE.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2.  </a:t>
            </a:r>
            <a:r>
              <a:rPr lang="en-US" sz="3200" dirty="0" smtClean="0">
                <a:solidFill>
                  <a:srgbClr val="FF0000"/>
                </a:solidFill>
              </a:rPr>
              <a:t>651 </a:t>
            </a:r>
            <a:r>
              <a:rPr lang="en-US" sz="3200" dirty="0" smtClean="0">
                <a:solidFill>
                  <a:schemeClr val="tx1">
                    <a:lumMod val="95000"/>
                    <a:lumOff val="5000"/>
                  </a:schemeClr>
                </a:solidFill>
              </a:rPr>
              <a:t>- BIG QUOTE.  SEE MAJORITY ON </a:t>
            </a:r>
            <a:r>
              <a:rPr lang="en-US" sz="3200" dirty="0" smtClean="0">
                <a:solidFill>
                  <a:srgbClr val="FF0000"/>
                </a:solidFill>
              </a:rPr>
              <a:t>649 </a:t>
            </a:r>
            <a:r>
              <a:rPr lang="en-US" sz="3200" dirty="0" smtClean="0">
                <a:solidFill>
                  <a:schemeClr val="tx1">
                    <a:lumMod val="95000"/>
                    <a:lumOff val="5000"/>
                  </a:schemeClr>
                </a:solidFill>
              </a:rPr>
              <a:t>DISAGREE WITH FINDINGS OF THE DISTRICT COURT.  </a:t>
            </a:r>
            <a:r>
              <a:rPr lang="en-US" sz="3200" smtClean="0">
                <a:solidFill>
                  <a:schemeClr val="tx1">
                    <a:lumMod val="95000"/>
                    <a:lumOff val="5000"/>
                  </a:schemeClr>
                </a:solidFill>
              </a:rPr>
              <a:t>DIDN’T READ THE STATUTE.</a:t>
            </a:r>
            <a:endParaRPr lang="en-US" sz="3200" dirty="0"/>
          </a:p>
        </p:txBody>
      </p:sp>
    </p:spTree>
    <p:extLst>
      <p:ext uri="{BB962C8B-B14F-4D97-AF65-F5344CB8AC3E}">
        <p14:creationId xmlns:p14="http://schemas.microsoft.com/office/powerpoint/2010/main" val="224552995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a:bodyPr>
          <a:lstStyle/>
          <a:p>
            <a:pPr algn="l"/>
            <a:r>
              <a:rPr lang="en-US" sz="3200" dirty="0" smtClean="0"/>
              <a:t>EQUAL PROTECTION – </a:t>
            </a:r>
            <a:r>
              <a:rPr lang="en-US" sz="3200" dirty="0" smtClean="0">
                <a:solidFill>
                  <a:srgbClr val="7030A0"/>
                </a:solidFill>
              </a:rPr>
              <a:t>HEIGHTENED SCRUTINY</a:t>
            </a:r>
            <a:br>
              <a:rPr lang="en-US" sz="3200" dirty="0" smtClean="0">
                <a:solidFill>
                  <a:srgbClr val="7030A0"/>
                </a:solidFill>
              </a:rPr>
            </a:br>
            <a:r>
              <a:rPr lang="en-US" sz="3200" dirty="0">
                <a:solidFill>
                  <a:srgbClr val="7030A0"/>
                </a:solidFill>
              </a:rPr>
              <a:t/>
            </a:r>
            <a:br>
              <a:rPr lang="en-US" sz="3200" dirty="0">
                <a:solidFill>
                  <a:srgbClr val="7030A0"/>
                </a:solidFill>
              </a:rPr>
            </a:br>
            <a:r>
              <a:rPr lang="en-US" sz="3200" dirty="0" smtClean="0">
                <a:solidFill>
                  <a:schemeClr val="tx1">
                    <a:lumMod val="95000"/>
                    <a:lumOff val="5000"/>
                  </a:schemeClr>
                </a:solidFill>
              </a:rPr>
              <a:t>STRAUDER v W. VIRGINIA (1880 – </a:t>
            </a:r>
            <a:r>
              <a:rPr lang="en-US" sz="3200" dirty="0" smtClean="0">
                <a:solidFill>
                  <a:srgbClr val="FF0000"/>
                </a:solidFill>
              </a:rPr>
              <a:t>501</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STATE LAW SAYS ONLY WHITES ON JURY – D CONVICTED OF MURDER</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NOT ENTITLED TO A JURY OF YOUR CHOICE, BUT RACE EXCLUDED BY LAW.  </a:t>
            </a:r>
            <a:r>
              <a:rPr lang="en-US" sz="3200" dirty="0" smtClean="0">
                <a:solidFill>
                  <a:srgbClr val="FF0000"/>
                </a:solidFill>
              </a:rPr>
              <a:t>502 </a:t>
            </a:r>
            <a:r>
              <a:rPr lang="en-US" sz="3200" dirty="0" smtClean="0">
                <a:solidFill>
                  <a:schemeClr val="tx1">
                    <a:lumMod val="95000"/>
                    <a:lumOff val="5000"/>
                  </a:schemeClr>
                </a:solidFill>
              </a:rPr>
              <a:t>– QUOTE.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1883 – CIVIL RIGHTS CASES – FEDERAL STATUTE BANNING </a:t>
            </a:r>
            <a:r>
              <a:rPr lang="en-US" sz="3200" dirty="0" smtClean="0">
                <a:solidFill>
                  <a:srgbClr val="0070C0"/>
                </a:solidFill>
              </a:rPr>
              <a:t>PRIVATE</a:t>
            </a:r>
            <a:r>
              <a:rPr lang="en-US" sz="3200" dirty="0" smtClean="0">
                <a:solidFill>
                  <a:schemeClr val="tx1">
                    <a:lumMod val="95000"/>
                    <a:lumOff val="5000"/>
                  </a:schemeClr>
                </a:solidFill>
              </a:rPr>
              <a:t> DISCRIMINATION INVALID – NO STATE ACTION.  REMEDY IS STATE LAW.</a:t>
            </a:r>
            <a:endParaRPr lang="en-US" sz="3200" dirty="0">
              <a:solidFill>
                <a:srgbClr val="7030A0"/>
              </a:solidFill>
            </a:endParaRPr>
          </a:p>
        </p:txBody>
      </p:sp>
    </p:spTree>
    <p:extLst>
      <p:ext uri="{BB962C8B-B14F-4D97-AF65-F5344CB8AC3E}">
        <p14:creationId xmlns:p14="http://schemas.microsoft.com/office/powerpoint/2010/main" val="178409017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chor="t">
            <a:normAutofit fontScale="90000"/>
          </a:bodyPr>
          <a:lstStyle/>
          <a:p>
            <a:pPr algn="l"/>
            <a:r>
              <a:rPr lang="en-US" sz="3200" dirty="0" smtClean="0"/>
              <a:t>PLESSY v FERGUSON (1896 – </a:t>
            </a:r>
            <a:r>
              <a:rPr lang="en-US" sz="3200" dirty="0" smtClean="0">
                <a:solidFill>
                  <a:srgbClr val="FF0000"/>
                </a:solidFill>
              </a:rPr>
              <a:t>502</a:t>
            </a:r>
            <a:r>
              <a:rPr lang="en-US" sz="3200" dirty="0" smtClean="0">
                <a:solidFill>
                  <a:schemeClr val="tx1">
                    <a:lumMod val="95000"/>
                    <a:lumOff val="5000"/>
                  </a:schemeClr>
                </a:solidFill>
              </a:rPr>
              <a: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LOUISIANA STATE PROVIDES FOR SEPARATE BUT EQUAL ACCOMODATIONS FOR WHITE AND COLORED RAILWAY PASSENGERS.  PLESSY – 7/8 WHITE.  KICKED OUT OF WHITE CAR.</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WHAT IS THE STATE’S  PURPOSE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DOES PLESSY OVERRULE STRAUDER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WHAT IF WHITE WANTED TO SIT IN COLORED CAR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a:t>
            </a:r>
            <a:r>
              <a:rPr lang="en-US" sz="3200" dirty="0" smtClean="0">
                <a:solidFill>
                  <a:srgbClr val="FF0000"/>
                </a:solidFill>
              </a:rPr>
              <a:t>502</a:t>
            </a:r>
            <a:r>
              <a:rPr lang="en-US" sz="3200" dirty="0" smtClean="0">
                <a:solidFill>
                  <a:schemeClr val="tx1">
                    <a:lumMod val="95000"/>
                    <a:lumOff val="5000"/>
                  </a:schemeClr>
                </a:solidFill>
              </a:rPr>
              <a:t> – QUOTE – IN THE NATURE OF THINGS.</a:t>
            </a:r>
            <a:endParaRPr lang="en-US" sz="3200" dirty="0"/>
          </a:p>
        </p:txBody>
      </p:sp>
    </p:spTree>
    <p:extLst>
      <p:ext uri="{BB962C8B-B14F-4D97-AF65-F5344CB8AC3E}">
        <p14:creationId xmlns:p14="http://schemas.microsoft.com/office/powerpoint/2010/main" val="120262104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2.  STRAUDER WAS POLITICAL NOT SOCIAL.  SCHOOLS, THEATERS AND RAILROADS DIFFERENT FROM JURY SELECTION.</a:t>
            </a:r>
            <a:br>
              <a:rPr lang="en-US" sz="3200" dirty="0" smtClean="0"/>
            </a:br>
            <a:r>
              <a:rPr lang="en-US" sz="3200" dirty="0"/>
              <a:t/>
            </a:r>
            <a:br>
              <a:rPr lang="en-US" sz="3200" dirty="0"/>
            </a:br>
            <a:r>
              <a:rPr lang="en-US" sz="3200" dirty="0" smtClean="0"/>
              <a:t>3.  </a:t>
            </a:r>
            <a:r>
              <a:rPr lang="en-US" sz="3200" dirty="0" smtClean="0">
                <a:solidFill>
                  <a:srgbClr val="FF0000"/>
                </a:solidFill>
              </a:rPr>
              <a:t>503 A </a:t>
            </a:r>
            <a:r>
              <a:rPr lang="en-US" sz="3200" dirty="0" smtClean="0">
                <a:solidFill>
                  <a:schemeClr val="tx1">
                    <a:lumMod val="95000"/>
                    <a:lumOff val="5000"/>
                  </a:schemeClr>
                </a:solidFill>
              </a:rPr>
              <a:t>- QUOTE – NO STAMP OF INFERIORITY.</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4.  </a:t>
            </a:r>
            <a:r>
              <a:rPr lang="en-US" sz="3200" dirty="0" smtClean="0">
                <a:solidFill>
                  <a:srgbClr val="FF0000"/>
                </a:solidFill>
              </a:rPr>
              <a:t>503 B </a:t>
            </a:r>
            <a:r>
              <a:rPr lang="en-US" sz="3200" dirty="0" smtClean="0">
                <a:solidFill>
                  <a:schemeClr val="tx1">
                    <a:lumMod val="95000"/>
                    <a:lumOff val="5000"/>
                  </a:schemeClr>
                </a:solidFill>
              </a:rPr>
              <a:t>- QUOTE – POLICE POWER MUST BE REASONABLE.  LOOK TO ESTABLISHED USEAGES, CUSTOMS AND TRADITIONS.</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HARLAN 1 D</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rgbClr val="FF0000"/>
                </a:solidFill>
              </a:rPr>
              <a:t>503 - </a:t>
            </a:r>
            <a:r>
              <a:rPr lang="en-US" sz="3200" dirty="0" smtClean="0">
                <a:solidFill>
                  <a:schemeClr val="tx1">
                    <a:lumMod val="95000"/>
                    <a:lumOff val="5000"/>
                  </a:schemeClr>
                </a:solidFill>
              </a:rPr>
              <a:t>QUOTES.   AS PERNICIOUS AS DRED SCOTT.</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220931220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7162"/>
          </a:xfrm>
        </p:spPr>
        <p:txBody>
          <a:bodyPr anchor="t">
            <a:normAutofit fontScale="90000"/>
          </a:bodyPr>
          <a:lstStyle/>
          <a:p>
            <a:pPr algn="l"/>
            <a:r>
              <a:rPr lang="en-US" sz="3200" dirty="0" smtClean="0"/>
              <a:t>MISSOURI v CANADA (1938 – </a:t>
            </a:r>
            <a:r>
              <a:rPr lang="en-US" sz="3200" dirty="0" smtClean="0">
                <a:solidFill>
                  <a:srgbClr val="FF0000"/>
                </a:solidFill>
              </a:rPr>
              <a:t>504</a:t>
            </a:r>
            <a:r>
              <a:rPr lang="en-US" sz="3200" dirty="0" smtClean="0">
                <a:solidFill>
                  <a:schemeClr val="tx1">
                    <a:lumMod val="95000"/>
                    <a:lumOff val="5000"/>
                  </a:schemeClr>
                </a:solidFill>
              </a:rPr>
              <a:t>) – MISSOURI PAYS BLACKS TO ATTEND OUT OF STATE LAW SCHOOL.  NO – ALTERNATIVE MUST BE IN STATE.</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SWEATT v PAINTER (1950 – </a:t>
            </a:r>
            <a:r>
              <a:rPr lang="en-US" sz="3200" dirty="0" smtClean="0">
                <a:solidFill>
                  <a:srgbClr val="FF0000"/>
                </a:solidFill>
              </a:rPr>
              <a:t>504</a:t>
            </a:r>
            <a:r>
              <a:rPr lang="en-US" sz="3200" dirty="0" smtClean="0">
                <a:solidFill>
                  <a:schemeClr val="tx1">
                    <a:lumMod val="95000"/>
                    <a:lumOff val="5000"/>
                  </a:schemeClr>
                </a:solidFill>
              </a:rPr>
              <a:t>) TEXAS LAW SCHOOL MUST ADMIT BLACKS.  DON’T ACCEPT NEW ALL BLACK LAW SCHOOL AS EQUAL.</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BROWN v BOARD OF EDUCATION(1954 – </a:t>
            </a:r>
            <a:r>
              <a:rPr lang="en-US" sz="3200" dirty="0" smtClean="0">
                <a:solidFill>
                  <a:srgbClr val="FF0000"/>
                </a:solidFill>
              </a:rPr>
              <a:t>505</a:t>
            </a:r>
            <a:r>
              <a:rPr lang="en-US" sz="3200" dirty="0" smtClean="0">
                <a:solidFill>
                  <a:schemeClr val="tx1">
                    <a:lumMod val="95000"/>
                    <a:lumOff val="5000"/>
                  </a:schemeClr>
                </a:solidFill>
              </a:rPr>
              <a:t>)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KANSAS, SOUTH CAROLINA, VIRGINIA AND DELAWARE.  ON BEHALF OF MINOR BLACKS – DENIED ADMISSION UNDER SATE LAWS REQUIRING SEGREGATION BY RACE (SEPARATE BUT EQUAL)</a:t>
            </a:r>
            <a:endParaRPr lang="en-US" sz="3200" dirty="0"/>
          </a:p>
        </p:txBody>
      </p:sp>
    </p:spTree>
    <p:extLst>
      <p:ext uri="{BB962C8B-B14F-4D97-AF65-F5344CB8AC3E}">
        <p14:creationId xmlns:p14="http://schemas.microsoft.com/office/powerpoint/2010/main" val="428307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1790</TotalTime>
  <Words>2064</Words>
  <Application>Microsoft Office PowerPoint</Application>
  <PresentationFormat>On-screen Show (4:3)</PresentationFormat>
  <Paragraphs>186</Paragraphs>
  <Slides>188</Slides>
  <Notes>0</Notes>
  <HiddenSlides>0</HiddenSlides>
  <MMClips>0</MMClips>
  <ScaleCrop>false</ScaleCrop>
  <HeadingPairs>
    <vt:vector size="4" baseType="variant">
      <vt:variant>
        <vt:lpstr>Theme</vt:lpstr>
      </vt:variant>
      <vt:variant>
        <vt:i4>1</vt:i4>
      </vt:variant>
      <vt:variant>
        <vt:lpstr>Slide Titles</vt:lpstr>
      </vt:variant>
      <vt:variant>
        <vt:i4>188</vt:i4>
      </vt:variant>
    </vt:vector>
  </HeadingPairs>
  <TitlesOfParts>
    <vt:vector size="189" baseType="lpstr">
      <vt:lpstr>Office Theme</vt:lpstr>
      <vt:lpstr>PowerPoint Presentation</vt:lpstr>
      <vt:lpstr>PowerPoint Presentation</vt:lpstr>
      <vt:lpstr>LEGAL PHILOSOPHY – REJECTING THE FRUITS  1.  NATURAL LAW – GOD OR STATE OF NATURE – UNENUNCIATED RIGHTS – MANY.  FREDDIE KRUGER. 2.  LEGAL POSITIVISM – LAW IS EXPRESSION OF WILL OF SOVEREIGN.  WRITING AND INTENT. 3.  LEGAL REALISM – SUBJECTIVE BIAS.  SUBSET OF LEGAL POSITIVISM.   4.  LEGAL PROCESS – NEUTRAL PRINCIPLES, CONSISTENCY, LOGIC, PRECEDENT.  HATED REALISM 5.  CRITICAL LEGAL STUDIES – BEYOND REALISM – INTO SYSTEMIC BIAS.  COOPTED.  MARXIST OVERTONES.  CRITICAL RACE, CRITICAL FEMINIST, ETC.     </vt:lpstr>
      <vt:lpstr>ALREADY SEEN COMMERCE CLAUSE USED FOR CIVIL RIGHTS BUT THAT IS THE END OF THE STORY.   1.  13TH AMENDMENT – 1865 CONGRESS ENFORCES      A.  INCLUDES PRIVATE      B.  SUBSTANCE LIMITED = SLAVERY  2.  14TH AMENDMENT – 1868 CONGRESS ENFORCES      A.  “NO STATE” – NEED STATE ACTION.      B.  SUBSTANCE BROAD  3.  15TH AMENDMENT – 1870 CONGRESS ENFORCES       A.  GOVERNMENT ELECTIONS       B.  SUBSTANCE NARROW – VOTING.</vt:lpstr>
      <vt:lpstr>GENERAL   1.  13 AND 15 SPECIFICALLY RACE – 14 RACE + MUCH MORE.  2.  PRIVATE ACTIVITY = 13TH AMEND OR COMMERCE CLAUSE.    3.  SELF-EXECUTING v STATUTORY BASIS.  13, 14 AND 15 ARE ALL BOTH.  CIVIL RIGHTS STATUTES - 695 1.  1981 - CONTRACT SAME AS WHITES 2.  1982 - REAL AND PERSONAL PROPERTY AS WHITES    </vt:lpstr>
      <vt:lpstr>3.  1983 - under color of … (state law), deprives any citizen or person in jurisdiction  of any right, privilege or immunity secured by Constitution or laws.   14TH AMENDMENT HISTORY (NATURAL LAW INFLUENCE)  PRIVILEGES AND IMMUNITIES – 1873 (end)  OLD SUBSTANTIVE DP – 1873 – 1937  EQUAL PROTECTION - 1941 -  PRESENT  NEW SUBSTANTIVE DP – 1973 - PRESENT</vt:lpstr>
      <vt:lpstr>CIVIL RIGHTS CASES (1883 – 696)  BLACKS EXCLUDED FROM HOTELS, THEATERS AND RAILROADS.  696 – STATUTE – SIMILAR TO MODERN STATUTE.  BRADLEY  1.  14TH AMENDMENT LIMITED TO STATE ACTION.  CONGRESS CAN ONLY LEGISLATE ON CORRECTING STATE LAW. IF INDIVIDUAL ACTS WRONGFULLY, REMEDY IS AT STATE LAW 697.  2. NO ASSERTION STATUTE = COMMERCE CLAUSE</vt:lpstr>
      <vt:lpstr>3.  13 AMENDMENT - REACHES PRIVATE ACTIVITY AND CAN REACH ALL BADGES AND INCIDENTS OF SLAVERY. 697.  4.  THIS DISCRIMINATION IS NOT A BADGE OR INCIDENT OF SLAVERY.   MERE CITIZEN AND NOT SPECIAL FAVORITE OF THE LAW.  HARLAN 1 (D)  BADGE AND INCIDENT COVERS THIS – ELIMINATION OF SLAVERY = REMOVE ALL DISCRIMINATION BASED ON RACE.</vt:lpstr>
      <vt:lpstr>BARRON v BALTIMORE (1833 – 349)  BARRON SUED CITY FOR RUINING HIS WHARF.  CLAIMED VIOLATED 5TH AMENDMENT - NO PUBLIC TAKING WITHOUT JUST COMPENSATION.  MARSHALL  CONSTITUTION DECLARES POWER OF FEDERAL GOVERNMENT. LIMITATIONS EXPRESSED THEREIN ON FEDS.  NO SUCH RESTRICTIONS APPLY TO STATES UNLESS EXPLICIT.  CONVENTIONS CONCERNED WITH FEDS.</vt:lpstr>
      <vt:lpstr>THIRTEENTH AMENDMENT  JONES v ALFRED MAYER CO. (1968 – 723)  723 – FN – 1982.  P ALLEGED D HAD REFUSED TO SELL BECAUSE HE WAS BLACK.  STEWART   1.  STATUTE BANS ALL DESCRIMINATION – PUBLIC OR PRIVATE.  VALID UNDER 13TH AMENDMENT.  CONGRESSIONAL INTENT AT TIME OF PASSAGE.</vt:lpstr>
      <vt:lpstr>2.  724 - QUOTE.  CONGRESS CAN ELIMINATE BADGES AND INCIDENTS OF SLAVERY.  CONGRESS ONLY NEEDS A RATIONAL BASIS FOR DETERMINING IF RELATED TO SLAVERY.  3.  724 - FAMOUS QUOTE.  OVERRULES RESULT IN CIVIL RIGHTS CASES.  HARLAN (D)  STATUTE AS WRITTEN NOT MEANT TO REACH PRIVATE ACTIVITY – GOVERNMENT ACTION IMPLIED IN WORD RIGHT.  </vt:lpstr>
      <vt:lpstr>IS JONES AN IMPORTANT CASE ?  WHAT IF SELLER DOESN’T GIVE REASON ?  IS 13TH AMENDMENT LIMITED TO AFRICAN-AMERICANS ?  SULLIVAN v LITTLE HUNTING PARK (1969 – 725)  HOMEOWNERS ASSOCIATION OPERATED COMMUNITY PARK.  MEMBER WHO RENTED COULD ASSIGN SHARE .  SULLIVAN LEASES TO FREEMAN (BLACK).  BOARD REFUSED TO APPROVE.  SULLIVAN EJECTED FOR PROTESTING.  </vt:lpstr>
      <vt:lpstr>DOUGLAS  1.  CAN SUE UNDER 1982 – INTERFERES WITH ABILITY TO LEASE.  2. NOT A PRIVATE SOCIAL CLUB  RUNYON v MCCARY (1976 - 725)  1981 PROHIBITS PRIVATE COMMERIALLY OPERATED NON SECTARIAN SCHOOLS FROM DISCRIMINATING.</vt:lpstr>
      <vt:lpstr>1. FIRST AMENDMENT RIGHT TO HAVE SCHOOLS THAT BELIEVE IN SEGRAGATION BUT NOT TO PRACTICE IT.    2.  NOT PRIVATE – PUBLIC ADVERTISING FOR STUDENTS.  14TH AMENDMENT – THE STATE ACTION DOCTRINE  CIVIL RIGHTS CASES ESTABLISHE PRINCIPLE.  HERE TRYING TO INCLUDE PRIVATE INDIVIDUAL WITHIN 14TH AMENDMENT REQUIREMENTS ON GROUNDS EQUIVALENT TO STATE.  WHY LESS IMPORTANT IN 2014 ?</vt:lpstr>
      <vt:lpstr>TWO DIFFERENT LINES OF ANALYSIS:  1.  PUBLIC FUNCTION – PRIVATE ACTING LIKE STATE.    2.  NEXUS, CONTACTS, ENCOURAGEMENT OR AUTHORIZATION - RELATIONSHIP BETWEEN PRIVATE DISCRIMINATOR AND STATE.  PUBLIC FUNCTION  MARSH v ALABAMA (1946 - 700) PRIVATE TOWN ARRESTED JEHOVAH’S WITNESS FOR TRESPASS.  D CLAIMED FIRST AMEND.  TOWN ANSWER ?</vt:lpstr>
      <vt:lpstr>BLACK  1.  NO QUESTION FIRST AMENDMENT APPLIES IF AN ORDINARY TOWN (GOVERNMENT).    2.  NOT LIKE A PRIVATE HOME.  OPERATED PRIMARILY TO BENEFIT PUBLIC AND OPERATION = PUBLIC FUNCTION.  COULD ENFORCEMENT OF TRESPASS LAWS BE STATE ACTION ?  TENNESSEE ERNIE</vt:lpstr>
      <vt:lpstr>EVANS v NEWTON (1966 - 700)  PARK IN MACON – WILL OF SENATOR BACON IN 1911.  WHITES ONLY.  AFTER BROWN, CITY RESIGNS AS TRUSTEE AND PRIVATE TRUSTEES CONTINUE.    DOUGLAS  1.  NO CHANGE IN MUNICIPAL MAINTENANCE AND CONTROL.  2.  PARK TRADITIONALLY SERVERS COMMUNITY – LIKE FIRE OR POLICE.  LIKE COMPANY TOWN, PREDOMINIATE CHARACTER AND PURPOSE = MUNI</vt:lpstr>
      <vt:lpstr>AMALGAMATED FOOD UNION v LOGAN VALLEY (1968 - 700)    PRIVATELY OWNED MALL IS A STATE ACTOR FOR PICKETING PURPOSES (FIRST AMENDMENT).  A CHANGE OF DIRECTION   JACKSON v METROPOLITAN EDISON (1974 - 702)  PRIVATE UTILITY LICENSED AND REGULATED BY STATE.  CUT OFF POWER FOR NON PAYMENT  ARGUMENT FOR MRS. JACKSON ?</vt:lpstr>
      <vt:lpstr>1.  ONLY STATE ACTION IF PRIVATE EXERCISING POWERS TRADITIONALLY EXCLUSIVELY RESERVED TO THE STATE.  MARSHALL DISSENT – STATE PROVIDES OR HEAVILY REGULATES PRIVATE.  HUDGENS v NLRB (1976 - 700)  PRIVATE MALL NOT A STATE ACTOR.  LOGAN VALLEY IS OVERRULED.  FLAGG BROTHERS v BROOKS (1978 - 702) ENFORCING A WAREHOUSEMEN’S LIEN UNDER UCC</vt:lpstr>
      <vt:lpstr>ONLY IF TRADITIONALLY EXCLUSIVELY RESERVED TO STATE - EDUCATION, FIRE, POLICE AND TAX (AND COMPANY TOWN).  ESSENTIALLY 2014 RULE FOR PUBLIC FUNCTION.  CONTACTS, NEXUS, ENCOURAGE, AUTHORIZE  SHELLY v KRAMER (1948 - 702)  RESTICTIVE COVENANT.  WHITE SELLS TO BLACK – NEIGHBORS SUE TO ENFORCE.  INJUNCTIVE RELIEF AND DIVESTING  TITLE  ARGUMENT FOR NEIGHBORS ?  </vt:lpstr>
      <vt:lpstr>1.  AGREEMENTS DON’T PER SE VIOLATE 14TH AMENDMENT AS LONG AS EFFECTUATED BY VOLUNTARY ADHERENCE.  2.  ACTION OF STATE COURTS AND JUDICIAL OFFICERS = STATE ACTION.  FREE TO ACQUIRE TITLE IF STATE COURT HAD NOT INTERFERED.    UNDER SHELLEY, CAN BLACKS SUE WHITES IF THEY REFUSE TO SELL BECAUSE OF COVENANT ?  BROAD READING OF SHELLEY WOULD DRAMATICALLY EXPAND REACH OF STATE ACTION – ANY COURT ENFORCEMENT WOULD BE STATE ACTION.</vt:lpstr>
      <vt:lpstr>BURTON v WILMINGTON PARKING AUTHORITY (1961 - 705)  COFFEE SHOP IS LESSEE IN STATE OWNED PARKING GARAGE.  1.  NEED RENTALS TO PAY BONDS.    2.  706 - QUOTE. RELATIONSHIP.  DEGREE OF STATE INVOLVEMENT.  3.  STATE COULD HAVE PUT INTO CONTRACT THAT SHOP COULD NOT DISCRIMINATE</vt:lpstr>
      <vt:lpstr>REITMAN v MULKEY (1967 - 708)  STATE FAIR HOUSING STATUTE.  THEN CALIFORNIA CONSTITUTION AMENDED TO SAY CAN DECLINE TO SELL OR RENT TO ANYONE – OWNER’S DISCRETION.  P SUED UNDER STATUTE, D COUNTERED UNDER STATE CONST.  P COUNTERED THAT CONST VIOLATES 14TH AMEND  1.  CONSTITUTIONAL AMENDMENT ENCOURAGED DISCRIMINATION AND MADE STATE A PARTNER.    2.  NOT JUST REPEAL OF STATUTE – IN CONSTITUTION ITSELF.  AUTHORIZATION OF RACIAL DISCRIMINATION BY STATE.  WHEN CAN YOU REPEAL ?</vt:lpstr>
      <vt:lpstr>CHANGE DIRECTION  EVANS v ABNEY (1970 - 704)  AFTER EVANS v NEWTON, GA S.CT. HELD IMPOSSIBLE TO FULFILL DECEDENT’S WISHES – PARK REVERTS TO HEIRS.  P WANTED “CY PRES” TO KEEP AS PARK.  1.  HARSHNESS COMES FROM SENATOR NOT STATE.  2.  LOSS OF PARK SHARED BY BLACKS AND WHITES  3.  CONSTITUTION DOESN’T MANDATE A CERTAIN ANSWER ON QUESTION OF INTENT.</vt:lpstr>
      <vt:lpstr>MOOSE LODGE v IRVIS (1972 - 707)  CLUB REFUSED SERVICE TO A MEMBER’S BLACK GUEST.  ARGUMENTS ?  1.  707 - STATE MUST HAVE SIGNIFICANTLY INVOLVED ITSELF WITH INVIDIOUS DISCRIMINATION. NO FOSTER OR ENCOURAGEMENT HERE.  2.  NOT BURTON – NOT SAME SYMBIOTIC RELATIONSHIP. </vt:lpstr>
      <vt:lpstr>JACKSON v METROPOLITAN EDISON (1974 - 709)  TURNED OFF SERVICE FOR NON PAYMENT  1.  709 - QUOTE.  SUFFICIENTLY CLOSE NEXUS.  2.  P – STATE GRANTED MONOPOLY, APPROVAL OF POLICY MANUAL, AND EXTENSIVE REGULATION.  NO –  710 - NOT ENOUGH.   MARSHALL (D)  711 – QUOTE.  ARE THERE DIFFERENT STANDARDS FOR RACIAL DISCRIMINATION THAN OTHER 14 ? </vt:lpstr>
      <vt:lpstr>BLUM v YARETSKY (1982 - 712)  MEDICAID PATIENTS IN NURSING HOME.  DISCHARGE OR TRANSFER WITH NO HEARING.  1.  EXTENSIVE REGULATION AND FINANCIAL RELATIONSHIP BETWEEN PRIVATE OWNERS AND STATE NOT ENOUGH.  2.  712 - COERCIVE POWER OR SIGNIFICANT ENCOURAGEMENT.  MERE APPROVAL NOT ENOUGH.</vt:lpstr>
      <vt:lpstr>RENDELL-BAKER v KOHN (1982 – 713)  PUBLIC SCHOOLS SENT MALADJUSTED STUDENTS TO PRIVATE SCHOOL.  STAFF MEMBER FIRED WITH NO HEARING.  1. CONTACTS – NO - FUNDING AND REGULATION NOT ENOUGH.   2.  PUBLIC FUNCTION – NO – NOT EXCLUSIVE PROVINCE OF STATE.  WHAT ABOUT FLAGG LIST ?</vt:lpstr>
      <vt:lpstr>LUGAR v EDMONSON OIL (1982 - 714)  EDMONSON GOT PREJUDGEMENT ATTACHMENT.  HELD FOR 1 MONTH THAN DISMISSED.  LUGAR SUED – 1983 – DEPRIVATION OF PROPERTY WITHOUT DP.  IS THIS SHELLY OR EVANS/FLAGG ?  714 – 5- JOINT PARTICIPATION TO SEIZE PROPERTY IS ENOUGH TO MAKE STATE ACTION.  STATE HAS CREATED EX PARTE SYSTEM WHICH ALLOWS SEIZURE.</vt:lpstr>
      <vt:lpstr>EDMONSON v LEESVILLE CONCRETE (1991 - 715)  CIVIL LITIGANT USED PRE EMPTORY CHALLENGES IN JURY SELECTION TO ELIMINATE ON RACE.  715 – GOVERNENT CONTROLS LITIGATION AND PRE EMPTORY/JURY SELECTION SYSTEM. QUINTESSENTIAL GOVERNMENT.  DESHANEY v WINNEBAGO COUNTY (1989 - 713)  SOCIAL SERVICES LEFT CUSTODY WITH DAD DESPITE REPEATED INCIDENTS OF ABUSE.  BRAIN DAMAGE. NOT IN CUSTODY – NO RIGHT TO AID.  PRIVATE.</vt:lpstr>
      <vt:lpstr>BRENTWOOD v TENNESSEE SECONDARY (2001 – 716)  STATE ATHLETIC ASSOICIATION WITH PUBLIC (84%) AND PRIVATE SCHOOLS = STATE ACTOR.   BUT NCAA NOT – NCAA v TARKANIAN.  HANDOUT  – CL 9  15TH AMENDMENT AND STATE ACTION – THE WHITE PRIMARY CASES (701)  ALL WHITE PRIMARY FROM PRIVATE GROUP (STATE CONVENTION) – STILL VIOLATES 15TH AMEND.     </vt:lpstr>
      <vt:lpstr>PRIMARY IS, BY STATE LAW, PART OF ELECTION PROCESS.  CHASING TEXAS: 1. STATE LAW EXCLUDES FROM PRIMARIES 2. STATE ALLOWS PARTY EXECUTIVE COMMITTEE TO QUALIFY VOTERS. 3.  PARTY CONVENTION 4.  PRE-PRIMARY ELECTION OF THE JAYBIRD CLUB.  INCORPORATION  DISTINGUISH PROCEDURAL DP (MANNER BY WHICH GOVERNMENT TAKES) WITH SUBSTANTIVE DP (GRANTS RIGHTS)</vt:lpstr>
      <vt:lpstr>DO FIRST 8 AMENDMENTS APPLY TO STATES ?  ON FACE – NO – BARRON v BALTIMORE.  DOES THE PASSAGE OF 14TH AMENDMENT CHANGE (LIFE, LIBERTY OR PROPERTY) ?  APPLYING THE 14TH AMENDMENT TO STATES THROUGH BOTH PROCEDURAL AND SUBSTANTIVE DP = INCORPORTATION.  CARDOZO, FRANKFURTER AND HARLAN – NATURAL LAW.  DP = FUNDAMENTAL PRINCIPLES OF LIBERTY AND JUSTICE.  FUNDAMENTAL = TRADITIONS AND HISTORY OF ANGLO-AMERICAN JUSTICE.  EVEN IF VIOLATION OF 4TH AMEND, CONVICT IF TRIAL WAS OVERALL FAIR. CONSER CRIMINAL, LIBERAL CIVIL.</vt:lpstr>
      <vt:lpstr>BLACK AND DOUGLAS. DP = FIRST 8 AMENDMENTS.  TOTAL INCORPORATION.  NOT FUNDAMENTAL FAIRNESS.  APPLY TO STATES SAME AS FEDERAL.  LIBERAL CRIMINAL, CONSERVATIVE CIVIL.  BLACK THOUGHT HARLAN TOO SUBJECTIVE.  HARLAN THOUGHT BLACK IGNORED FEDERALISM (STATES = LABORATORIES) AND DIVERSITY WILL CAUSE WATERING DOWN.  MAJORITY ADOPTS HARLAN’S FUNDAMENTAL FAIRNESS LANGUAGE AND THEN, IN A SERIES OF CASES, FOUND MOST OF 1 – 8 AMENDMENTS TO BE PART OF FF.  NEVER SAID TOTAL INCORPORATION.</vt:lpstr>
      <vt:lpstr>PALKO v CONNECTICUT (1937 - 364)  CT ALLOWS STATE TO APPEAL IN CRIMINAL.  D CONVICTED OF 2ND DEGREE – SET ASIDE.  CONVICTED OF 1ST DEGREE IN NEW TRIAL. D – VIOLATES DOUBLE JEOPARDY (5 AMEND).  IF FEDERAL TRIAL, CLEAR 5TH AMEND VIOLATION.  364 - QUOTE.  NO VIOLATION HERE – JUST TRYING TO GET FAIR TRIAL.  (OVERRULED BY BENTON v MARYLAND).</vt:lpstr>
      <vt:lpstr>ADAMSON v CALIFORNIA (1947 - 364)  PROSECUTOR COMMENTED ON D NOT TAKING STAND.  STATE OBLIGATED TO GIVE FAIR TRIAL.  UNWILLING TO SAY THIS ISN’T FAIR.  BLACK (D) – NATURAL LAW AND FF DEGRADES COURT AND GIVES TOO MUCH POWER TO USSC.  FRANFURTER (C) - 365 - QUOTE.  ROCHIN - 366 – SUBJECTIVITY.  IS BLACK LESS SO ? HISTORY = SCIENCE ?</vt:lpstr>
      <vt:lpstr>IN 1960’S, WARREN COURT KEEPS HARLAN LANGUAGE BUT LOOKS TO 1-8 AMENDMENTS.  DUNCAN v LOUISIANA (1968 - 367)  D = BATTERY – 2 YEAR MAX + $ 300.  D WANTED JURY BUT STATE LAW ONLY CAPITAL OR HARD LABOR.  D GOT 60 DAYS AND $ 150.  367 - INCORPORATED ALREADY.  367 - FUNDAMENTAL TO AMERICAN SCHEME, NOT JUST ANY FAIR SYSTEM.</vt:lpstr>
      <vt:lpstr>BLACK - 368 - SHOULD HAVE BEEN IN PRIVILEGES AND IMMUNITIES CLAUSE.  HARLAN (D) – BLACK MORE PHILOSOPHICALLY CONSISTENT THAN WHAT USSC HAS DONE.  369 – CRIMINAL - ALL IN EXCEPT GRAND JURY (5) AND EXCESSIVE BAIL (8).  CIVIL – NO 3 AMENDMENT OR JURY TRIALS (7).   WILLIAMS v FLORIDA (1970 - 370)  6 PERSON JURY OK FOR BOTH FEDERAL AND STATE UNDER 6TH.  HARLAN – WATERING DOWN.   </vt:lpstr>
      <vt:lpstr>DISTRICT OF COLUMBIA v HELLER (2008 - 371)  DC EFFECTIVELY BANNED HANDGUNS.  DC = FEDERAL.  INVALID – 5 – 4.  SCALIA  1.  INDIVIDUAL RIGHT NOT COLLECTIVE.  NOT CONNECTED TO MILITIA SERVICE.  2.  ARMS HAS SAME MEANING NOW AS 1789.  3.  TYRANTS TOOK AWAY WEAPONS. PREEXISTING.  4.  RIGHT OF SELF DEFENSE AND HUNTING.  </vt:lpstr>
      <vt:lpstr>5.  NOT ANY  WEAPON FOR ANY PURPOSE.  SOME REGULATION CLEARLY ALLOWED.  HERE – TOTAL SUPPRESSION = BAN.  INCLUDES HOME.  STEVENS (D)  1.  HISTORY = MILITIA.  NOTHING ABOUT LEGISLATURE REGULATING CIVILIAN USE.  2.  FF DIDN’T CARE ABOUT LIMITING HANDGUNS IN HIGH CRIME URBAN AREAS.  CAN STILL HAVE RIFLE AND SHOTGUN.</vt:lpstr>
      <vt:lpstr>MCDONALD v  CHICAGO (2010 - S29)  CITY ORDINANCE EFFECTIVELY BANS ALL HANDGUNS.    4 – 1- 4.  ALITO (ROBERTS, SCALIA AND KENNEDY)  1.  S29 – TEST.  SELF DEFENSE – PROTECT HOME AND FAMILY.   BLACKSTONE. FUNDAMENTAL.  2.  SOUTHERN STATES TOOK GUNS FROM BLACKS.  3.  OTHER COUNTRIES IRRELEVANT – AMERICAN JURISPRUDENCE.</vt:lpstr>
      <vt:lpstr>SCALIA – C – DOESN’T LIKE SUBSTANTIVE DP BUT ACCEPTS INCORPORATION.  THOMAS – C – DON’T LIKE INCORPORATION THROUGH DP.  SHOULD REVERSE SLAUGHTERHOUSE CASES AND RELY ON PRIVILEGES AND IMMUNITIES CLAUSE.    STEVENS – D – GUNS HAVE AMBIVALENT RELATION TO LIBERTY.  NO RIGHT TO GUN OF CHOICE.  OTHER COUNTRIES.  STATES HAVE HISTORY OF REGULATION.  BREYER (GINSBURG, SOTOMAYOR) D 1.  SHOULD NOT INCORPORATE 2ND AMENDMENT</vt:lpstr>
      <vt:lpstr>2.  S34 - FACTORS FOR INCORPORATION.  LEGISLATURES BETTER – ALL STATES WITH REGULATIONS.  3.   BOTH SIDES ARGUING PROTECT LIVES.  PRIVILEGES AND IMMUNITIES   SLAUGHTER-HOUSE CASES  (1873 - 351)  LOUISIANA GIVES MONOPOLY TO 1 CORPORATION FOR CATTLE AND LIVESTOCK SLAUGHTERING IN NEW ORLEANS.  ALSO PRESCRIBED RATES.  P = OUT OF WORK BUTCHERS.  ARGUMENTS FOR P ? </vt:lpstr>
      <vt:lpstr>ARGUMENTS:  1.  13TH AMENDMENT – TAKING AWAY LIVELIHOOD = INVOLUNTARY SERVITUDE.  2.  14TH AMENDMENT, PRIVILEGES AND IMMUNITIES OF FEDERAL CITIZENSHIP = FULL NATURAL LAW = RIGHT TO AN OCCUPATION.  MILLER 1.  POLICE POWER INCLUDES REGULATION.  2. NOT 13TH – INTENDED TO ABOLISH AFRICAN SLAVERY  </vt:lpstr>
      <vt:lpstr>14th AMENDMENT – P AND I CLAUSE  3.  AFTER WAR, BLACKS HAD NO PATERNAL PROTECTION AND NO TRULY EQUAL STATUS.  14 AND 15 TO EQUALIZE TREATMENT FOR BLACKS.  4.  REVERSES DRED SCOTT – ALL PERSONS BORN HERE CITIZENS.  BUT DUAL CITIZENS – P AND I AS CITIZEN OF US.  5.  352 – 3 - ART 4, SEC 2 P AND I – FUNDAMENTAL RIGHTS RECOGNIZED BY STATES.  HOWEVER YOU GRANT YOUR OWN CITIZENS MUST GRANT TO CITIZENS OF OTHER STATES IN YOUR BORDERS.</vt:lpstr>
      <vt:lpstr>6.  353 – QUOTE.  WAS 14TH AMENDMENT TO CHANGE RELATIONSHIP BETWEEN FEDERAL AND STATE ?  NO.  7.  WHAT IS MEANING OF P AND I ?  353 – 4 – LIST.  356 - TWINING v NEW JERSEY.  FIELD + 3 (D)  354 – QUOTE – VAIN AND IDLE.   SLAUGHTER-HOUSE AND NATURAL LAW ?  SLAUGHTER HOUSE 1873 CIVIL RIGHTS – 1883            PLESSY v FERGUSON 1896  </vt:lpstr>
      <vt:lpstr>SAENZ v  ROE (1999 – 357)  CALIF CAPPED WELFARE FOR FIRST 12 MONTHS AT FORMER STATE MAXIMUM.  CONGRESS REAFFIRMS STATES RIGHT TO DO SO.  STEVENS  1.  357 - 3 COMPONENTS OF RIGHT TO TRAVEL.1 AND 2 = ART 4, SEC 2.  14TH A = FEDERAL CITIZENSHIP + RIGHT TO BECOME CITIZEN OF ANOTHER STATE.  2. NO LENGTH OR PRIOR STATE OF RESIDENCE  3.  BONA FIDE RESIDENT – CAN’T DETER POOR  </vt:lpstr>
      <vt:lpstr>4.  NOT LIKE DIVORCE OR COLLEGE – BENEFITS USED IN CALIF, NOT TRANSPORTABLE.  5.  CONGRESS CAN’T AUTHORIZE 14TH AMEND VIOLATION.  14TH AMEND GIVES RIGHT TO CHOOSE TO BE CITIZEN OF ANY STATE.  REHNQUIST (D)  NOT TRAVELLING ONCE MOVE.  CAN PRESERVE RESOURCES FOR IN STATE   THOMAS (D) WELFARE NOT FUNDAMENTAL RIGHT.  SLAUGHTER-HOUSE WRONGLY DECIDED .</vt:lpstr>
      <vt:lpstr>SLAUGHTER HOUSE CASES ELIMINATE P AND I CLAUSE AS VECHICLE FOR NATURAL LAW.  GO TO NEXT CLAUSE – DUE PROCESS  1.  PROCEDURAL – MEANS OR PROCESS – CRIMINAL OR CIVIL (HEARING).  2.  SUBSTANTIVE       A.  DEFINE LIBERTY ? (NATURAL LAW)      B.  HOW MUCH IS DUE ?  (TEST)  OLD SUBSTANTIVE DUE PROCESS  UNENUNCIATED (NON-INTERPRETIVIST) v ENUNCIATED (INTERPRETIVIST)</vt:lpstr>
      <vt:lpstr>SOCIAL DARWINISM v SOCIALISM – WHAT IS PROPER ROLE OF GOVERNMENT ?  DEFINE LIBERTY = RIGHTS.  ALLGEYER – 379 AND MEYER - 428 – QUOTE.  LOCHNER v NY (1905 – 379)  NY LABOR LAW PROHIBITED BAKERS FROM MORE THAN 10 HOURS PER DAY AND 60 HOURS PER WEEK.  WHY DID NY PASS THIS STATUTE ?</vt:lpstr>
      <vt:lpstr>1.  LIBERTY CLEARLY INCLUDES RIGHT TO CONTRACT.  2.  380 – MEANS/END TEST.   3.  LABOR LAW  - BEYOND THE POWER OF GOVERNMENT – INAPPRORIATE PURPOSE.   WHY NOT A PROPER PURPOSE ?  4.  PUBLIC HEALTH – VALID PURPOSE BUT MEANS OF EFFECTUATING NOT RATIONAL.  COVERS BATHROOMS PER WORKER, WALLPAPER.  HERE – NO EVIDENCE OF BREAD BETTER OR WORKER MORE HEALTHY IF LESS HOURS.  NOT REALLY  A HEALTH ORDINANCE.</vt:lpstr>
      <vt:lpstr> </vt:lpstr>
      <vt:lpstr>HARLAN (D)  382  - TEST.  SAME WORDS, DIFFERENT APPLICATION.  IF REASONABLE DIFFERENCE OF OPINION, STATUTE VALID.  HOLMES (D)  383 – SPENCER QUOTE.  384 – DOMINANT OPINION QUOTE.  LOCHNER DOMINATED CASES UNTIL 1937 – USED TO INVALIDATE ANY FINANCIAL REFORM FROM STATE LEGISLATURES . AT SAME TIME, COMMERCE CL STOPS CONGRESS AND UNIONS ILLEGAL UNDER ANTITRUST LAWS.  </vt:lpstr>
      <vt:lpstr>THEN POLITICAL FIGHT OF 1937 AND THE SWITCH IN TIME THAT SAVED THE NINE.  WEST COAST HOTEL v PARRISH (1937 – 389)  MINIMUM WAGE FOR WOMEN.  D – FREEDOM TO CONTRACT.  389 - QUOTE  390 - QUOTE.  DIFFERENT TONE.  POST – 1937 1.  SUBSTANTIVE DP – DISFAVORED AS SYSTEM </vt:lpstr>
      <vt:lpstr>TURN TEST ON IT’S HEAD – FORMERLY TOUGH TEST NOW BECAME THE LANGUAGE OF DEFERENCE – LEGITIMATE PURPOSE AND STATUTE HAVING RATIONAL RELATION TO PURPOSE.  2.  USSC DISTASTE FOR ECONOMIC MATTERS.  DEFER TO LEGISLATURES.  US v CAROLINE PRODUCTS (1938 – 391)  391 - PRESUMPTION AND DEFERENCE.  WILLIAMSON v LEE OPTICAL (1955 – 392) 392 – OKLAHOMA STATUTE WHO CAN FIT GLASSES. 393 -  QUOTE   </vt:lpstr>
      <vt:lpstr>REVIVAL OF SUBSTANTIVE DP (NEW)  GROWTH OF EQUAL PROTECTION BETWEEN 1941 AND 1971.  APPLIED BASIC EP TEST TO SUBST DP.   1971 – END OF WARREN COURT – BLACK AND HARLAN DIE WITHIN MONTHS OF EACH OTHER.  OLD CASES THAT SURVIVED:  MEYER v NEBRASKA (1923 – 428)  INVALIDATES NEBRASKA STATUTE WHICH SAID CAN’T TEACH SUBJECT IN NON-ENGLISH;CAN’T TEACH NON-DEAD LANGUAGE BEFORE 8TH GRADE. </vt:lpstr>
      <vt:lpstr>PIERCE v SOCIETY OF SISTERS (1925 – 428)  OREGON STATUTE SAYING MUST GO TO PUBLIC SCHOOL BETWEEN 8 AND 15 YEARS OLD.  SKINNER v OKLAHOMA (1942 – 428)  OKLAHOMA MANDATORY STERILIZATION AFTER 3RD FELONY.  428 - QUOTE.  ACTUALLY BEGINNING OF EQUAL PROTECTION BUT NOW SEEN AS MORE SUBSTANTIVE DP.  RIGHTS = SDP.</vt:lpstr>
      <vt:lpstr>GRISWOLD v CONNECTICUT (1965 – 429)  CONNECTICUT STATUTE BANNING USE OF CONTRACEPTIVES AND GIVING AID OR COUNSEL  LINE UP THE OPINIONS BY LEGAL PHILOSOPHY</vt:lpstr>
      <vt:lpstr>HARLAN     GOLDBERG        DOUGLAS        BLACK WHITE          BRENNAN       MARSHALL   STEWART                       WARREN  SDP             9TH AMEND     PENUMBRAS    NOT IN                       INCORP             INCORP            1 – 8  DOUGLAS  1.  429 – QUOTE - NOT SDP.  2.  429 – QUOTE – PENUMBRAS  3.  429 – 430  - QUOTE.</vt:lpstr>
      <vt:lpstr>GOLDBERG (C)  430 - QUOTE.  HARLAN (C)  430 – 431 - QUOTE.  432 - QUOTE.  BLACK (D)  433 – 434 - QUOTE. ONCE GRISWOLD DECIDED, IS ROE v WADE INEVITABLE ?  </vt:lpstr>
      <vt:lpstr>EISENSTADT v BAIRD (1972 – 436)  D THREW CAN OF FOAM INTO CROWD.  CHARGED WITH DISTRIBUTION.  436 - QUOTE.  PRIVACY EXTENDED TO SINGLES.  CAN’T DISCOURAGE PREMARITAL SEX BY MAKING PREGNANCY THE PUNISHMENT.  ROE v WADE (1973 – 438)  TEXAS STATUTE MAKING ABORTION ILLEGAL UNLESS NECESSARY TO SAVE LIFE OF THE MOTHER. CAN’T AID</vt:lpstr>
      <vt:lpstr>BLACKMUN BEGINS WITH MANY PAGES OF HISTORY – STARTING WITH ABORTION IN THE PERSIAN EMPIRE.  WHY ?  SUBSTANTIVE DP ANALYSIS – MOTHER  WHAT IS THE DEFINITION AND CHARACTERIZATION OF THE RIGHT ?  HOW DOES IT FIT UNDER THE WORD LIBERTY ?  WHAT IS THE TEST ?  HOW DOES THAT FIT UNDER THE WORD DUE ?  WHAT ARE THE STATE PURPOSES ?  HOW DO YOU KNOW ?    </vt:lpstr>
      <vt:lpstr>1. 438 - QUOTE.  SDP.  FUNDAMENTAL.  WOMAN’S DECISION TO TERMINATE.    2.  NO RIGHT IS ABSOLUTE.  TEST FOR FUNDAMENTAL = COMPELLING PURPOSE AND STATUTE IS NECESSARY TO THE ACCOMPLISHMENT OF SAID PURPOSE.  3.  MATERNAL HEALTH.  SATISFIES COMPELLING AT END OF FIRST TRIMESTER.  BUT NO BAN, JUST REGULATION (EG HOSPITAL) AFTER FIRST TRIMESTER.   </vt:lpstr>
      <vt:lpstr>4.  POTENTIAL LIFE.  SATISFIES COMPELLING AT VIABILITY - WHEN FETUS CAN LIVE OUTSIDE THE WOMB.  CURRENTLY END OF SECOND TRIMESTER.  STATE CAN BAN.  5.  439 - 440 - SUMMARY.  DOCTOR ? EXCEPTION FOR LIFE OR HEALTH OF MOM ?  POLITICAL OPINION ?  WHY NOT POTENTIAL LIFE SOONER ?  MEDICAL KNOWLEDGE – SAFER LATER BUT VIABLE EARLIER ?  COLLISON COURSE ?     </vt:lpstr>
      <vt:lpstr>FETUS = PERSON UNDER 14TH AMENDMENT  1.  438 – 439 – NO.  NO CASE HOLDING.  ALL RIGHTS SEEM TO BE PREMISED ON LIVE BIRTH AND AFTER (POSTNATAL).    2.  439 – FN 1 – TEXAS DOESN’T BELIEVE.  STEWART C 440 – SUBSTANTIVE DP – ACCEPTED.  REHNQUIST (WHITE) D 441 – OBJECTS TO COMPELLING TEST GRAFTED FROM EQUAL PROTECTION.  </vt:lpstr>
      <vt:lpstr>DEFINITION OF THE RIGHT (HISTORY) = TEST   FUNDAMENTAL RIGHT =  COMPELLING PURPOSE AND NECESSARY TO ACCOMPLISHMENT OF (ONLY WAY TO ACHIEVE PURPOSE)    MERE LIBERTY  =  LEGITIMATE OR APPROPRIATE PURPOSE AND RATIONAL RELATION (CONCEIVABLE WAY TO ACHIEVE PURPOSE)</vt:lpstr>
      <vt:lpstr>PLANNED PARENTHOOD v DANFORTH (1976 - 443)    INVALIDATED SPOUSAL AND PARENTAL CONSENT (AT LEAST IN FIRST TRIMESTER).  VALIDATED PARENTAL NOTICE AND LATER CONSENT WITH JUDICIAL BY PASS (AFFIRMED IN BELLOTTI v BAIRD)  MAHER v ROE (1977 - 444) AND HARRIS v MCRAE (1980 - 445)  FUNDING CHILDBIRTH BUT NOT ABORTION NOT A BURDEN TO ABORTION.  MAHER MAY HAVE BEEN LIMITED TO NOT MEDICALLY NECESSARY – HARRIS COVERS ALL FEDERAL FUNDING.  ROE DOES NOT GIVE RIGHT TO $$$.   </vt:lpstr>
      <vt:lpstr>AKRON v AKRON CENTER (1983 - 443) INVALIDATED HOSPITAL AFTER FIRST TRIMESTER, INFORMATION ABOUT FETAL DEVELOPMENT (PICTURES – BEYOND WRITTEN CONSENT) AND 24 HOUR WAITING PERIOD.  WEBSTER v REPRODUCTIVE SERVICES (1989 - 447)   STATE CAN BAN PUBLIC EMPLOYEES FROM PERFORMING ABORTIONS IN PUBLIC HOSPITALS.  PLANNED PARENTHOOD v CASEY (1992 - 448)  HEADNOTE MESS </vt:lpstr>
      <vt:lpstr>448 – NEW SDP LANGUAGE  449 - ROE NOT UNWORKABLE; MEDICAL ADVANCES  451 – ROE AFFIRMED. UNDUE BURDEN.  451 – 5 POINT SUMMARY  1.  24 HOUR WAITING AND INFORMATION VALID IF TRUTHFUL AND NOT MISLEADING OR COERCIVE.  2.  SPOUSAL NOTIFICATION – INVALID  3.  PARENTAL NOTIFICATION VALID  JUDICIAL BYPASS</vt:lpstr>
      <vt:lpstr>STEVENS C – SERIOUS PROBLEMS IF OVERRULE  BLACKMUN C – STILL LIKES ROE FRAMEWORK  REHNQUIST + 3 D – OVERRULE ROE.  POLITICAL AGENDA.  WHAT HAPPENS IF ROE OVERRULED ?  GAY RIGHTS AND OTHER NEW SUBST DP RIGHTS  BOWERS v HARDWICK (1986 – 471)    471 – NO FUNDAMENTAL RIGHT HERE.  HISTORY OF WESTERN CIV FILLED WITH ANTI SODOMY STATUTES </vt:lpstr>
      <vt:lpstr>BLACKMUN + 3 – FUNDAMENTAL PART OF LIFE AND SELF-IDENTITY.  LAWRENCE v TEXAS (2003 - 472)  472 - BROAD DEFINITION OF LIBERTY  473 - COPS INVESTIGATING WEAPONS DISTURBANCE.  DEVIANT SEXUAL CONDUCT STATUTE.  ADULT, PRIVATE, CONSENSUAL  1.  473 – DEFINITION OF SELF.  2.  HISTORY AGAINST NONPROCREATIVE SEX NOT HOMSEXUALS.</vt:lpstr>
      <vt:lpstr>3.  NO HISTORY OF ENFORCING THIS AGAINST CONSENTING ADULTS IN PRIVATE.  STILL TRUE  4. 475 – ANOTHER DEFINITION OF LIBERTY.  5.  476 - 477 – OVERRULE BOWERS AS AFFRONT TO HOMOSEXUAL PERSONS.  6.  477 - NOT INVOLVED IN THIS CASE.  O’CONNOR C AND D 1.  WILL NOT OVERRULE BOWERS  2.  INVALIDATE STATUTE ON EQUAL PROTECTION</vt:lpstr>
      <vt:lpstr>SCALIA + 2 D  1.  STATUTES BASED ON A MAJORITY VIEW THAT SOMETHING IS IMMORAL ARE VALID.   LEGITIMATE AND RATIONAL RELATION.  2.  AN “EMERGING AWARENESS’ IS NOT DEEPLY ROOTED IN THE NATION’S HISTORY AND TRADITION.  5 – 4 REVERSAL OF 5 -4 DECISION ?  WHAT IS LEVEL OF SCRUTINY ?  COMPELLING ? INTERNATIONAL LAW ?  ADOPTION ?  MARRIAGE ? </vt:lpstr>
      <vt:lpstr>US v WINDSOR (2013 - 13S 17)  17 - DOMA.  NY – REGISTERED AS DOMESTIC PARTNERS.  MARRIED IN CANADA – NY RECOGNIZED.  DENIED MARITAL EXEMPTION FROM ESTATE TAX.  1.  NY NOW ALLOWS SAME SEX MARRIAGE.  2.  DOMA WIDESPREAD IMPACT.  FEDERAL GOVERNMENT TRADITIONALLY LEFT TO STATES.  3.  MORE THAN JUST $$$.  PERSONAL INTIMACY.  4. DOMA INJURES CLASS NY SEEKS TO PROTECT.</vt:lpstr>
      <vt:lpstr>5.  VIOLATES SDP AND EQUAL PROTECTION. INTERFERES WITH EQUAL DIGNITY ON A MORAL DISAPPROVAL BASIS. DOMA WRITES INEQUALITY INTO NATIONAL LAW.  VALIDLY MARRIED FOR STATE, NOT FOR FEDERAL.  HUMILIATES CHILDREN ADOPTED BY GAYS.  6. DISPARAGE AND INJURE IN PERSONHOOD AND DIGNITY.  IS THIS A GOOD OPINION ?  ROBERTS D – NEED FOR UNIFORMITY ADOPTING UNQUESTION DEFINITION.  STATES CAN BAN.  </vt:lpstr>
      <vt:lpstr>SCALIA D  1.  RATIONAL RELATION TEST. ALLOWED TO LEGISLATE ON MORALITY.  2.  UNIFORMITY NEEDED.  OPINION LABELS PEOPLE WHO DISAGREE AS ENEMY OF HUMAN DECENCY.  ALITO D  NO ONE KNOWS RAMIFICATIONS OF SAME SEX MARRIAGE.  CONST SILENT – SHOULD BE LEGISLATIVE TWO VIEWS OF MARRIAGE – CONSTITUTION DOESN’T ENDORSE EITHER.</vt:lpstr>
      <vt:lpstr>HOLLINGSWORTH v PERRY (2013 - 13S6)  USSC HELD NO STANDING – NO USSC ON MERITS.  BUT  CALIF SC HELD IN 2008 THAT DENYING MARRIAGE TO SAME SEX COUPLES VIOLATED CALIF CONSTITUTION.  THEN PROPOSITION 8 PASSED – MARRIAGE = MAN AND WOMAN.  DC AND NINTH CIRCUIT HELD PROPOSITION 8 UNCONSTITUTIONAL UNDER FEDERAL CONSTITUTION.</vt:lpstr>
      <vt:lpstr>DEATH  CRUZAN v MISSOURI (1990 – 484)  26 YEAR OLD IN VEGATATIVE COMA AFTER CAR ACCIDENT.  PARENTS AS GUARDIANS WANT TURN OFF.  GUARDIAN AD LITEM AND TC AGREED – MISSOURI SUPREME COURT REVERSED.   1.  484 – COMPETENT PERSON HAS RIGHT TO REFUSE TREATMENT.  THEREFORE INCOMPETENT CAN ASSERT BY SURROGATE.  BUT STATE CAN REQUIRE PROOF.  MISSOURI HERE WANTS CLEAR AND CONVINCING.  CONSTITUTIONAL.  JUST CONVERSATION WITH ROOMMATE. CAN’T SAY ONLY IN WRITING.</vt:lpstr>
      <vt:lpstr>DISSENT – NO REAL STATE INTEREST HERE.  PRESERVATION OF LIFE NOT ENOUGH.  WASHINGTON v GLUCKSBERG (1997 – 486)  DOES A STATE STATURE CRIMINALIZING ASSISTED SUICIDE VIOLATE SUBSTANTIVE DP ?  1. 487 - HISTORY. ANGLO-AMERICAN AGAINST FOR 700 YEARS.  VOTERS REJECTED HERE.  2.  A STEP FURTHER THAN CRUZAN – NOT JUST REJECT TREATMENT.  </vt:lpstr>
      <vt:lpstr>3.  488 – 489 – QUOTES.  NOT FUNDAMENTAL – LEGITIMATE AND RATIONAL RELATION.  STATE INTERESTS:  1.  PRESERVATION OF LIFE 2.  ETHICS OF DOCTOR 3.  VULNERABLE GROUPS – POOR, ELDERLY 4.  FEAR OF EUTHANASIA.  O’CONNOR - 490 DOCTORS CAN OVERPRESCRIBE PAIN MEDICATION.  VACCO v QUILL (1997 – 493) – NOT VIOLATION OF EP TO ALLOW REFUSAL OF LIFE SAVING AND NOT ALLOW ASSISTED SUICIDE.</vt:lpstr>
      <vt:lpstr>PROCEDURAL DUE PROCESS  CON LAW = CIVIL – CONSTITUTIONAL CRIMINAL PROCEDURE = CRIMINAL CONTEXT.  TERMINATION OF WELFARE BENEFITS, EMPLOYMENT, SCHOOL SUSPENSION/EXPULSION, PRISONER RIGHTS = IS A HEARING REQUIRED ?  PROBLEMS WITH HEARING (WHY DOES MANAGEMENT HATE THEM) ?  $$$ AND DELAY</vt:lpstr>
      <vt:lpstr>GOLDBERG v KELLY (1970 – 495)  HIGH WATER MARK OF LIBERAL LAW – TERMINATION OF WELFARE = HEARING BEFORE. STATUTORY ENTITLEMENT = NEW WEALTH.  2014 – IS THERE A PROPERTY INTEREST ? MUCH MORE NARROW THAN GOLDBERG.  NO PROPERTY IN DISMISSAL OF TEACHER, FEDERAL CIVIL SERVICE, POLICEMAN OR ENFORCEMENT OF RESTRAINING ORDER.  PRIMARILY DEFINED BY STATE LAW. </vt:lpstr>
      <vt:lpstr>HOW MUCH PROCESS DUE ?  MATTHEWS v ELDRIDGE (1976 – 499)  BALANCING TEST – NOT ALWAYS REQUIRE A FULL HEARING.  499 - FACTORS.  394 – 397 - PUNITIVE DAMAGES SUBJECT TO PROCEDURAL DP – NO FAIR NOTICE TO D.    BMW v GORE – GROSSLY EXCESSIVE (CAR PAINT JOB OF $ 4,000 – PUNITIVE OF $ 2,000,000)  CAMBELL – COMPS OF $ 1,000,000, PUNIS OF $ 145. FEW AWARDS BEYOND A SINGLE DIGIT RATIO</vt:lpstr>
      <vt:lpstr>HANDOUT CL 10  3 CASES THAT LIMIT CIVIL RIGHTS:  1.  SLAUGHTER HOUSE CASES (1873) 2.  CIVIL RIGHTS CASES (1883) 3.  PLESSY v FERGUSON (1896)   14TH AMENDMENT:  1.  PRIVILEGES AND IMMUNITIES – 1873 2.  OLD SUBSTANTIVE DP – 1883 – 1937 3.  EQUAL PROTECTION – 1942 --- 4.  NEW SUBSTANTIVE DP – 1973 ---</vt:lpstr>
      <vt:lpstr>CAROLINE PRODUCTS FOOTNOTE 4 (391)  NO DEFERENCE TO LEGISLATION IF :   1.  SPECIFIC PROHIBITION OF CONSTITUTION LIKE FIRST 10 AMENDMENTS (INCORPORATION)  2.  RESTRICTING POLITICAL PROCESS WHICH BRINGS ABOUT REPEAL (POLITICAL QUESTION)  3.  DIRECTED AT PARTICULAR RELIGIOUS AND RACIAL MINORITIES – DISCRETE AND INSULAR (EQUAL PROTECTION)</vt:lpstr>
      <vt:lpstr>EQUAL PROTECTION   SLAUGHTEHOUSE CUTS OFF P AND I.  WEST COAST HOTEL ENDS OLD SUBSTANTIVE DP.  IN ORDER TO IMPLEMENT CAROLINE PRODUCTS FOOTNOTE, EQUAL PROTECTION.  SUBSTANTIVE DUE PROCESS GRANTS RIGHTS.  EQUAL PROTECTION EXAMINES CLASSIFICATIONS – TREATING SIMILAR PEOPLE IN A DISSIMILAR MANNER, USUALLY WHEN GRANTING OR DENYING A PRIVILEGE OR BESTOWING OR DENYING A BENEFIT.</vt:lpstr>
      <vt:lpstr>HOW DO LEGISLATURES WORK ?  CLASSIFICATIONS – DRAW LINES – SOME REASONABLE, SOME NOT.  STATE LAW – MUST BE 16 TO APPLY FOR DRIVER’S LICENSE.  WHY ?     WHY NOT IF YOU CAN PASS THE TEST, YOU CAN GET A LICENSE ?</vt:lpstr>
      <vt:lpstr>REASONS FOR CLASSIFICATIONS :  1.  COST – MOST WITH THE TRAIT.  2.  DISTRUST OF ADMINISTRATIVE DISCRETION.  3.  VARIOUS INTEREST GROUPS LOBBYING FOR EXCEPTIONS.  STATE OF MARYLAND SAYS NO MORE VOTING – ALL APPOINTED.  P = SUBSTANTIVE DP.   STATE OF MARYLAND SAYS ONLY WHITES CAN VOTE.  P = EQUAL PROTECTION.</vt:lpstr>
      <vt:lpstr>STATE LAW – NO WOMEN BARTENDERS.  SOME WOMEN COULD – OVERINCLUSIVE.  SOME MALES COULDN’T – UNDERINCLUSIVE.   MALES ALCOHOL AT 21, WOMEN AT 18.  IF PRIVACY, SUBSTANTIVE DP.  IF 19 YEAR OLD MALE P, CHALLENGE IS EQUAL PROTECTION.  SUSPECT CLASS        COMPELLING PURPOSE                                           NECESSARY TO ACCOMP  INTERMEDIATE         IMPORTANT PURPOSE                                           SUBSTANTIALLY RELATED  MERE CLASS             LEGITMATE PURPOSE                                           RATIONALLY RELATED</vt:lpstr>
      <vt:lpstr>RATIONAL RELATION (MINIMUM SCRUTINY)  REA v NY (1949 – 641)  NYC ORDINANCE – NO ADS ON VECHICLES BUT CAN PUT OWN BUSINESS NOTICES ON DELIVERY TRUCK. REA – 1900 TRUCKS IN NYC – SELLS ADVERTISING UNCONNECTED WITH ITS OWN BUSINESS.    ARGUMENTS FOR P ?</vt:lpstr>
      <vt:lpstr>PRACTICAL CONSIDERATIONS – NYC DOESN’T HAVE TO ELIMINATE ALL AT ONE TIME.  JACKSON C  1.  DP PREVENTS GOVERNMENT FROM LEGISLATING IN A SUBJECT AREA.  EQ MORE A QUESTION OF FOCUS AND REDRAFTING.  2.  643 – REAL DIFFERENCE BETWEEN SELF INTEREST AND DOING FOR HIRE.    WITH REGARDS TO THE PURPOSE ?  THIS IS DEFERENCE – RATIONAL RELATION TEST.</vt:lpstr>
      <vt:lpstr>WILLIAMSON v LEE – STEPS OK  NEW ORLEANS v DUKE – 8 YEARS PUSHCART VENDORS OK.   DEPT AGRICULTURE v MORENO – INVALID EVEN HERE IF NO RELATION TO PURPOSE.  ALLEGHENY COAL – TAXED AT 8 TO 35 TIMES HIGHER THAN COMPS INVALID  TOWN OF WILLOBROOK v OLECH – CITY REQUIRED 33 FOOT EASEMENT BUT ONLY 15 EVERYONE ELSE. INVALID.</vt:lpstr>
      <vt:lpstr>US RAILROAD RETIREMENT BOARD v FRITZ (1980 – 648)  1974 CHANGED RxR RETIREMENT TO ELIMINATE WINDFALL BENEFITS – 2 PENSIONS.  GRANDFATHER CLAUSE – CAN STILL GET 2 IF:  1.  ALREADY RETIRED OR 2.  QUALIFIED, BUT NOT YET RETIRED, IF STILL WORKING FOR RR IN 1974.  WHO ARE THE P’S ?  WHAT ARE THE PURPOSES UNDERLYING THE STATUTE ?  DO THE MAJORITY AND DISSENT AGREE ?</vt:lpstr>
      <vt:lpstr>P = 10 YEARS WORKING FOR RR BUT NOT YET RETIRED AND NOT WORKING RR IN 1974.  MAJORITY PURPOSES = SOUND FINANCIAL BASIS AND PRESERVE MORE EQUITABLE CLAIMS  DISSENT PURPOSES = SOUND FINANCIAL BASIS AND PRESERVE ALL EQUITABLE CLAIMS.  REHNQUIST  1.  SOCIAL AND ECONOMIC BENEFITS = DEFERENCE.</vt:lpstr>
      <vt:lpstr>2.  649 – PLAUSIBLE REASONS QUOTE.  STEVENS C  649 - QUOTE – DON’T NEED ACTUAL PURPOSE.  BRENNAN D  1.  650 AND 651.  QUOTES ON PURPOSE.  2.  651 - BIG QUOTE.  SEE MAJORITY ON 649 DISAGREE WITH FINDINGS OF THE DISTRICT COURT.  DIDN’T READ THE STATUTE.</vt:lpstr>
      <vt:lpstr>EQUAL PROTECTION – HEIGHTENED SCRUTINY  STRAUDER v W. VIRGINIA (1880 – 501)  STATE LAW SAYS ONLY WHITES ON JURY – D CONVICTED OF MURDER  NOT ENTITLED TO A JURY OF YOUR CHOICE, BUT RACE EXCLUDED BY LAW.  502 – QUOTE.  1883 – CIVIL RIGHTS CASES – FEDERAL STATUTE BANNING PRIVATE DISCRIMINATION INVALID – NO STATE ACTION.  REMEDY IS STATE LAW.</vt:lpstr>
      <vt:lpstr>PLESSY v FERGUSON (1896 – 502)  LOUISIANA STATE PROVIDES FOR SEPARATE BUT EQUAL ACCOMODATIONS FOR WHITE AND COLORED RAILWAY PASSENGERS.  PLESSY – 7/8 WHITE.  KICKED OUT OF WHITE CAR.  WHAT IS THE STATE’S  PURPOSE ?  DOES PLESSY OVERRULE STRAUDER ?  WHAT IF WHITE WANTED TO SIT IN COLORED CAR ?   1.  502 – QUOTE – IN THE NATURE OF THINGS.</vt:lpstr>
      <vt:lpstr>2.  STRAUDER WAS POLITICAL NOT SOCIAL.  SCHOOLS, THEATERS AND RAILROADS DIFFERENT FROM JURY SELECTION.  3.  503 A - QUOTE – NO STAMP OF INFERIORITY.  4.  503 B - QUOTE – POLICE POWER MUST BE REASONABLE.  LOOK TO ESTABLISHED USEAGES, CUSTOMS AND TRADITIONS.  HARLAN 1 D  503 - QUOTES.   AS PERNICIOUS AS DRED SCOTT.    </vt:lpstr>
      <vt:lpstr>MISSOURI v CANADA (1938 – 504) – MISSOURI PAYS BLACKS TO ATTEND OUT OF STATE LAW SCHOOL.  NO – ALTERNATIVE MUST BE IN STATE.  SWEATT v PAINTER (1950 – 504) TEXAS LAW SCHOOL MUST ADMIT BLACKS.  DON’T ACCEPT NEW ALL BLACK LAW SCHOOL AS EQUAL.  BROWN v BOARD OF EDUCATION(1954 – 505)   KANSAS, SOUTH CAROLINA, VIRGINIA AND DELAWARE.  ON BEHALF OF MINOR BLACKS – DENIED ADMISSION UNDER SATE LAWS REQUIRING SEGREGATION BY RACE (SEPARATE BUT EQUAL)</vt:lpstr>
      <vt:lpstr>DO YOU TAKE CASE FOR THE STATE ?  WHAT IS DIFFERENT ABOUT THE OPINION ?  HOW DOES THE COURT KNOW THAT SEPARATE BUT EQUAL IS A MARK OF INFERIORITY ?  DOES IT MATTER THAT HISTORY OF 14 AMENDMENT PROBABLY DID ALLOW ?  WHAT IS THE HOLDING OF BROWN ?</vt:lpstr>
      <vt:lpstr>1.  HISTORY INCONCLUSIVE.  PUBLIC EDUCATION ITSELF NOT WIDESPREAD.  MUST CONSIDER PLACE OF EDUCATION IN MODERN US.  2.  506 – 7 - QUESTION AND QUOTES.  508 - APPLIED PER CURIAM TO OTHER SETTINGS  BOLLING v SHARPE (1954 - 507)  INCORPORATE EQUAL PROTECTION INTO 5TH AMENDMENT.  508  - UNTHINKABLE QUOTE.  509 - BROWN NOT NEUTRAL PRINCIPLES</vt:lpstr>
      <vt:lpstr>LOVING v VIRGINIA (1967 - 515)  FIRST FULL DECISION SINCE BROWN – 13 YEARS.  ARGUMENTS FOR VIRGINIA ?  AFFECTS EQUALLY AND SOCIOLOGIST REPORT.  POTENTIAL SUBSTANTIVE DP ARGUMENT ?   516 – FOOTNOTE - STATUTE.  1.  PURPOSE OF 14TH AMENDMENT TO ELIMINATE RACIAL DISCRIMINATION.  2.  516 – QUOTE.  MOST RIGID SCRUTINY    </vt:lpstr>
      <vt:lpstr>PALMORE v SIDOTI (1984 - 516)  FLORIDA COURT – PARENTS DIVORCED, CUSTODY TO MOM.  SHE COHABITS WITH BLACK MAN.  DAD SUES (3 AND ½ YEAR OLD). NO ISSUE OF LOVE FOR CHILD, CARE OR ABILITY OF MOM.  SOLELY ON LIFESTYLE.  ARUGMENT OF DAD ?  1.  517 - QUOTE.  COMPELLING INTEREST TEST.  2.  BEST INTERESTS OF CHILD DOESN’T OVERCOME.  CAN’T GIVE EFFECT TO PRIVATE BIAS.</vt:lpstr>
      <vt:lpstr>JOHNSON v CALIFORNIA (2005 - 518)  SEGREGATE FOR FIRST 60 DAYS BY RACE.  TRY TO STOP GANG VIOLENCE.  O’CONNOR   1.  NO DEFENSE OF BURDEN EQUALLY.  2.  COMPELLING AND NARROWLY TAILORED. NARROWLY TAILORED NOT SATISFIED HERE.  THOMAS AND SCALIA D LESS CONSTITUTIONAL RIGHTS – RATIONAL RELATION</vt:lpstr>
      <vt:lpstr>KOREMATU v US (1944 - 519)  D EXCLUDED FROM MILITARY AREA.  519 - EXECUTIVE ORDER.  1.  519 – MOST RIGID SCRUTINY  2.  WARTIME EMERGENCY SATISFIES.  DISSENT   1.  RACIAL GUILT 2.  OTHER WAYS TO CHECK LOYALTY. 3.  USSC SHOULD HAVE DENIED CERT IF AFFIRM.</vt:lpstr>
      <vt:lpstr>PURPOSEFUL DISCRIMINATION: THE SOPHISTICATION OF RACISM  BROWN DEALT WITH THE LEGALITY OF ON THE FACE DISCRIMINATION.  AS IT BECAME CLEAR THAT WAS ILLEGAL, QUESTION BECAME HOW FAR WILL YOU PURSUE RACISM AS IT GETS HIDDEN.  14TH AMENDMENT NOT LIMITED TO STATUTES – ALL STATE ACTIVITIES.  DISTINGUISH: NON-RACIST GOOD FAITH BELIEF IN COUNTERVAILING POLICY V RACIAL PURPOSE CLEVERLY DISGUISED.</vt:lpstr>
      <vt:lpstr>REALITY: PEOPLE LIE – THEY DON’T BREAK DOWN.  TYPES OF DISCRIMINATION:  1.  ON FACE OF THE LAW  2.  NEUTRAL ON FACE, BUT DISCRIMINATION IN ADMINISTRATION.  3.  NEUTRAL ON FACE AND ADMINISTRATION BUT EFFECTS ONE RACE DISPROPORTIONATELY (IMPACT):      A)  ADOPTED WITH RACIAL MOTIVE OR PURPOSE     B)  NEUTRAL MOTIVE OR PURPOSE – OTHER             FACTORS </vt:lpstr>
      <vt:lpstr>A, B, C1 – DEJURE              VIOLATION  C2  -          DE FACTO          NO VIOLATION  YICK WO v HOPKINS (1896 - 522)   LAUNDRIES IN BRICK OR STONE EXCEPT IF WAIVER FROM BOARD.  320 LAUNDRIES – 310 IN WOOD.  ALL BUT 1 WHITE GET WAIVER, CHINESE 0 FOR 240.  522 - QUOTE.  OUTRAGEOUS STATISTICS.</vt:lpstr>
      <vt:lpstr>523  GOMILLION – CAN’T REDRAW TUSKEGEE SO ALL BUT 4 BLACK VOTERS REMOVED, 0 WHITES.  GRIFFIN – CAN’T CLOSE PUBLIC SCHOOLS – AVOIDING DESEGREGATION NOT CONSTITUTIONAL PURPOSE.  CAN’T GIVE GRANTS TO WHITES FOR PRIVATE.  PALMER – CLOSING SWIMMING POOLS IN JACKSON VALID – EFFECTS BOTH RACES EQUALLY</vt:lpstr>
      <vt:lpstr>WASHINGTON v DAVIS (1976 - 524)  QUALIFYING TEST FOR DC POLICE = FEDERAL CIVIL SERVICE TEST.  NEED 40 OF 80 ON TEST 21 (ALSO PHYSICAL AND HIGH SCHOOL GRAD).  STIPULATED – 1) % OF BLACK COPS, WHILE SUBSTANTIAL, NOT PROPORTIONATE AND 2) 4 TIMES AS MANY BLACKS FAIL TEST AS WHITES.  CITY’S REASON FOR BLACK FAILURE ?  IS TEST JOB RELATED ?  HOW DO YOU PHRASE THE REAL ISSUE ?   </vt:lpstr>
      <vt:lpstr>IF BOTH PARTIES INNOCENT, WHO WINS ?   WHITE:  1.  BASED ON 14TH AMENDMENT,  IMPACT NOT ENOUGH – NEED INTENT OR PURPOSE.  525  2.  525 - 526 - NOT NECESSARILY ON FACE – YICK WO AND IMPLIED FROM FACTORS.  3.  525 – WHEN PRIMA FACIE ESTABLISHED, BURDEN TO D TO REBUT PRESUMPTION – NEUTRAL PURPOSE</vt:lpstr>
      <vt:lpstr>STEVENS C  527 - PROVING INTENT HARD  ARLINGTON HEIGHTS v METRO HOUSING (1977 - 528)  1.  RACE A MOTIVATING FACTOR   2.  ADMINISTRATIVE – RARE, STARK STATISTICS  3.  FACTORS  4.  BURDEN SHIFTING.  530 - VOTING = ZIMMER FACTORS</vt:lpstr>
      <vt:lpstr>HUNTER v UNDERWOOD (1985 - 531)  ALABAMA CONSTITUTIONAL CONVENTION OF 1901 – PURPOSE TO DISENFRANCHISE BLACKS.  NO VOTE IF CRIME OF MORAL TURPITUDE.  CRIMES MORE OFTEN DONE BY BLACKS.  D – 80 YEARS PURPOSE HAS CHANGED.  1.  ORIGINAL INTENT AND STILL HAVING DISCRIMINATORY INTENT = MOTIVATING FACTOR.  BURDEN SHIFTS TO STATE.  INCLUDING WHITES DOESN’T SATISFY BURDEN.</vt:lpstr>
      <vt:lpstr>DO YOU PERMIT LITIGATORS TO MAKE UP PURPOSE ?  WASHINGTON v DAVIS AND CASE LAW RULES ONLY ON USSC INTERPRETING SELF EXECUTING 14TH A.   TITLE VII PURSUANT TO COMMERCE CLAUSE POWER – CAN MAKE IMPACT ALONE A VIOLATION.  IF STATUTE PURSUANT TO SEC 5 OF 14TH AMENDMENT, QUESTION IS CAN CONGRESS BAN MORE THAN USSC ON SELF-EXECUTING ?  HANDOUT CL11  </vt:lpstr>
      <vt:lpstr>SCHOOL DESEGREGATION  BROWN II (1955 - 510)  510 - BURDEN OF DELAY ON SCHOOL DISTRICT  511 – QUOTE – ALL DELIBERATE SPEED  EYES ON PRIZE  USSC DID NOT ISSUE FULL OPINION UNTIL GREEN IN 1968.  GOOD STRATEGY ?  BURDEN DISTRICT COURTS  CONSISTENTLY UNDERESTIMATED WHITE RESISITANCE.   WHY IN 1954 ? </vt:lpstr>
      <vt:lpstr>GREEN V COUNTY SCH BD (1968 - 511)  RURAL SOUTH  FREEDOM OF CHOICE PLAN – NO WHITE MOVED TO BLACK – 85% OF BLACK STILL IN ALL BLACK.  511 – QUOTE.    RURAL – EVERYONE ALREADY BUSING.  INSIST ON GEOGRAPHIC ZONING, CHANGE BUS ROUTES AND PROBLEM LARGELY SOLVED.  </vt:lpstr>
      <vt:lpstr>SWANN v CHARLOTTE MECKLENBURG (1971 - 511)   URBAN SOUTH  GEOGRAPHIC ZONING AND FREE TRANSFERS.  HALF OF BLACK STUDENTS IN FORMERLY ALL WHITE, BUT 50% IN ALL BLACK SCHOOLS.    WHAT IS A SCHOOL BOARD’S OBLIGATION AFTER BROWN ?  WHAT ARE THE ARGUMENTS FOR THE BOARD ? </vt:lpstr>
      <vt:lpstr>BOARD:  1.  STATUTES CLEAN  2.  GOOD FAITH – AFFIRMATIVE STEPS TO INTEGRATE.  3.  REMAINING SEGREGATION FROM HOUSING – NOT SCHOOL BOARD.  4.  NEIGHBORHOOD SCHOOLS VALUABLE.</vt:lpstr>
      <vt:lpstr>1.  INTEGRATION MADE HARDER BY RESIDENTIAL CHANGES.  2.  ONCE UNREMEDIED VIOLATION, DC EQUITABLE POWERS BROAD.  ONE RACE SCHOOLS EVIDENCE.  RACIAL QUOTA, ATTENDANCE ZONE ALTERATIONS AND BUSING ALL ALLOWABLE DURING INTERIM PERIOD.  3.  512 - UNITARY SNAPSHOT.  IF RESEGREGATE, NO DUTY TO FIX ONCE UNITARY.</vt:lpstr>
      <vt:lpstr>KEYES v SCHOOL DISTRICT (1973 – 512)  URBAN NORTH  DENVER – NO HISTORY OF SEGREGATION BY STATUTE.  BUT CHARGE EFFECTIVELY SO BY ATTENDANCE ZONES, SCHOOL SITE SELECTION, FACULTY ASSIGNMENTS, NEIGHBORHOOD SCHOOL POLICY, ETC.  1.  CAN FIND PURPOSE EVEN WITHOUT LEGISLATIVELY MANDATED DUAL.  2.  FINDINGS AS TO PART OF THE DISTRICT = ENTIRE DISTRICT IN VIOLATION.  EQUITABLE REMEDIES (BUS)</vt:lpstr>
      <vt:lpstr>WHITE FLIGHT.  WHO IS RESPONSIBLE FOR THE CREATION OF THE SUBURBS ?   SHOULD THE GOVERNMENT TELL PEOPLE THEY CAN’T MOVE ?  MILLIKEN v BRADLEY (1974 – 513) HUGE 5 – 4   CITY IS ONE DISTRICT – SUBURBS INDEPENDENT DISTRICT.  BLACKS CONCENTRATED IN CITY.  DE JURE IN CITY.  DC – CAN’T REMEDY WITHIN CITY – ORDER INCLUDED SUBURBAN DISTRICTS.   </vt:lpstr>
      <vt:lpstr>NO PRE 1954 DISCRIMINATION IN SUBURBS – DIDN’T EXIST.  NOTHING ABOVE BELTWAY PRE – 1965.  ARGUMENT FOR THE CITY ?  1.  513 – ABSENT AN INTER DISTRICT VIOLATION THERE IS NO BASIS FOR AN INTER DISTRICT REMEDY.  DISSENT – POLITICAL DECISION BASED NO FAR ENOUGH.  STATE DRAWS LINE – STATE CAN REMEDY.  WHO PAYS ?  MISSOURI v JENKINS (1990 – 513) – PLAN REQUIRES $ 450,000,000.  DC CAN’T LEVY TAXES BUT CAN ORDER BOARD TO DO SO AND ENJOIN STATE LAWS THAT PROHIBIT.</vt:lpstr>
      <vt:lpstr>OKLAHOMA CITY v DOWELL (1990 – 514) – FEDERAL COURTS TEMPORARY.  ONCE DECLARED UNITARY (GOOD FAITH COMPLIANCE AND PAST DISCRIMINATION ELIMINATED), SHOULD BE RETURNED TO LOCAL CONTROL. HANDOUT CL12 BENIGN USE (AFFIRMATIVE ACTION) REMEDY HISTORY OF DISCRIMINATION v NO PENALTY IF YOU HAVEN’T DONE SOMETHING WRONG.  UNIV OF CALIF REGENTS v BAKKE (1978 – 532)  WHAT ARE THE SPLITS ON USSC ? WHAT ARE THE STATE PURPOSES ? HOW DO YOU DEFINE QUALITY ?</vt:lpstr>
      <vt:lpstr>DAVIS MEDICAL SCHOOL PROVIDES FOR 16 PLACES FOR MINORITIES FOR EVERY 100 STUDENTS.  16 MUST BE DISADVANTAGED.  MINORITIES IN 16 HAD LOWER CREDENTIALS (MCAT AND UGPA) THAN BAKKE.  POWELL  - COMPELLING TEST, CAN CONSIDER RACE BUT BAKKE SHOULD BE IN.  BRENNAN + 3 =  INTERMEDIATE TEST, REMEDYING PAST SOCIETAL DISCRIMINATION OK.  STEVENS + 3 = CLEAR VIOLATION OF TITLE VI.  RACE CANNOT BE A FACTOR.  IF 14TH A, THEN COMPELLING</vt:lpstr>
      <vt:lpstr>STATE PURPOSES (553):  1.  REMEDY DEFICIENCY IN MEDICAL SCHOOLS AND PROFESSION 2.  REMEDY EFFECTS OF SOCIETAL DISCRIMIN. 3.  MORE DOCS IN MINORITY COMMUNITIES 4.  ETHNICALLY DIVERSE STUDENT BODY  POWELL  1.  TITLE VI = EQ PROTECTION STANDARDS.  2.  IF BASED ON RACE, STRICT SCRUTINY. NOT LESS IF HELPING MINORITY.  533 - QUOTE.</vt:lpstr>
      <vt:lpstr>2.  NOT ALWAYS CLEAR IF HELPING – CAN REINFORCE STEROTYPES.  INEQUITY OF MAKING SOMEONE REMEDY DISCRIMINATION NOT OF HIS OWN MAKING.  COMPELLING TEST – 533.    3.  RACE BASED IS OK IF SPECIFIC FINDING OF PAST DISCRIMINATION AND USED AS REMEDY.  4.  PURPOSES:    A.  CAN’T JUST SAY REMEDYING PAST SOCIETAL.  FINDING BY APPROPRIATE BODY, NOT JUST FACULTY.    B. NO PROOF MINORITY GRADS WILL WORK IN INNER CITY – STEROTYPE.    C.  ACADEMIC FREEDOM AND VALUE OF DIVERSITY = COMPELLING PURPOSE.</vt:lpstr>
      <vt:lpstr>5.  BUT A QUOTA SYSTEM DOES NOT SATISFY THE NECESSARY TO THE ACCOMPLISHMENT OF STANDARD.  RACE CAN BE A FACTOR, NOT THE SOLE DETERMINANT.    HARVARD.  EVIL IS LACK OF INDIVIDUALIZED ATTENTION.    BRENNAN + 3  1.  GIVEN PAST, CAN’T SAY COLOR BLIND NOW.  2.  NO SUSPECT CLASS HERE – NO TRADITIONAL INDICIA OF SUSPECTNESS AND NO STIGMA BASED ON RACIAL INFERIORITY.</vt:lpstr>
      <vt:lpstr>3.  536 – INTERMEDIATE SCRUTINY – IMPORTANT PURPOSE AND SUBSTANTIALLY RELATED (FROM GENDER CASES).  4.  REMEDYING PAST SOCIETAL DISCRIMINATION SATISFIES.  VOLUNTARY COMPLIANCE IS BETTER. SOUND BASIS FOR BELIEF.  5. 537 – 538  - MARSHALL QUOTE – 200 YEARS.  STEVENS + 3  CAN’T DISCRIMINATE ON BASIS OF RACE</vt:lpstr>
      <vt:lpstr>NO PAST DISCRIMINATION AT DAVIS.  IS PROBLEM THE NUMBER 16 ?  GOOD/BAD DECISION ?  FULLILOVE v KLUTZNICK (1980 – 539)  10 % OF FEDERAL PUBLIC WORKS PROJECT FUNDS MUST BE GIVEN TO BUSINESS OWNED BY CERTAIN MINORITY GROUPS.  </vt:lpstr>
      <vt:lpstr>BURGER + 2  DEFER TO CONGRESS – REMEDIAL.  OUT CLAUSE IF CAN’T FIND ENOUGH MINORITY.  MARSHALL + 2  SATISFIES INTERMEDIATE STANDARD  STEWART + 1   ALL ARE INVALID  STEVENS – CONGRESS TOO PERFUNCTORY</vt:lpstr>
      <vt:lpstr>WYGANT v JACKSON BD OF ED (1985 – 538)  BOARD AND UNION PUT IN CBA – IF LAYOFFS, ONLY LAYOFFS AFRICAN-AMERICAN TEACHERS IN % OF TOTAL TEACHERS EMPLOYED.   WHAT DOES THIS PROVISION IGNORE ?  DC AND COFA – VALID – REMEDY SOCIETAL DISRIMINATION AND PROVIDE ROLE MODELS  POWELL + 3  1.  STRICT SCRUTINY APPLIES TO ALL BASED ON RACE.</vt:lpstr>
      <vt:lpstr>1.  SOCIETAL DISCRIMINATION DOESN’T SATISFY.  ONLY IF REMEDYING PAST DISCRIMINATION BY INSTITUTION.  2.  ROLE MODEL LIMITLESS.  IDEA THAT BLACK STUDENTS NEED BLACK TEACHERS = PLESSY.  3.  LAYOFF DIFFERENT FROM HIRING – MORE HARM TO THE INDIVIDUAL.    WHITE  CAN’T FIRE WHITES WHEN NONE OF BLACKS VICTIMS OF DISCRIMINATION BY BOARD.</vt:lpstr>
      <vt:lpstr>O’CONNOR  1.  GENERALLY WANT VOLUNTARY COMPLIANCE. 2.  SOCIETAL DISCRIMINATION DOESN’T SATISFY 3.  IF PROTECTING HIRING IS PURPOSE, NOT       NECESSARY TO ACCOMPLISHMENT OF.  MARSHALL + 3 D  1. HIRING MEANINGLESS IF EVISERATED BY LAYOFFS.  2.  ASSUMPTION THAT SENORITY IS PROTECTED.</vt:lpstr>
      <vt:lpstr>STEVENS D  ECONOMY CAUSING LAYOFFS, NOT BOARD.  INTEGRATED FACULTY PROVIDES ACADEMIC BENEFITS.  CAN YOU DO SAME FOR MATH/SCIENCE TEACHERS ?  COLLECTIVE BARGAINING PROCESS ?  RICHMOND v CROSON (1989 – 541)  30% MUST GO TO MBE.  ANYWHERE IN US – BLACK, SPANISH, ORIENTAL, AMERICAN INDIAN, ESKIMO. ONLY 4.7% = MBE.  41% OF THOSE IN 5 STATES.</vt:lpstr>
      <vt:lpstr>O’CONNOR    1.  FULLILOVE DOESN’T CONTROL – STATE DIFFERENT FROM CONGRESS (SEC 5 OF 14TH A).  2.  STRICT SCRUTINY.  5 OF 9 ON COUNCIL BLACK – THIS IS BLACK HELPING BLACK.  3.  PURPOSE TOO GENERALIZED HERE.  30% MADE UP – NOT TIED TO INJURY.  ESKIMO ???  SCALIA  ONLY OK IF SPECIFICALLY IDENTIFIED VICTIMS OF PAST DISRIMINATION</vt:lpstr>
      <vt:lpstr>MARSHALL + 3 D  RICHMOND KNOWS RACISM. PLAN IS TAILORED.  STATES DIFFERENT THAN CONGRESS ?  METRO BROADCASTING v FCC (1990 – 545)  FCC – MINORITY OWNERSHIP A PLUS IN AWARDING NEW STATION OWNERSHIP.  MUCH CONGRESSIONAL DELIBERATION – FEW MINORITY OWNED STATIONS.  BRENNAN   INTERMEDIATE SCRUTINY.  BURDEN SLIGHT    </vt:lpstr>
      <vt:lpstr>O’CONNOR + 3 D  NO DEFERENCE TO CONGRESS – NOT 14TH A.  ADARAND CONSTRUCTION v PENA (1995 – 543)  GENERAL CONTRACTOR ON HIGHWAY PROJECT.  ADARAND LOW BID FOR GUARDRAIL WORK.  GIVES TO GONZALEZ – RECEIVED ADDITIONAL COMPENSATION IF USED BUSINESS OWNED BY SOCIALLY AND ECONOMICALLY DISADVANTAGED.  WOULD HAVE GIVEN TO ADARAND EXCEPT FOR PAYMENT.</vt:lpstr>
      <vt:lpstr>O’CONNOR  1.  METRO BROADCASTING OVERRULED – ALL RACE = COMPELLING AND NARROWLY TAILORED.  2.  CONGRESS TREATED IN SAME MANNER AS STATES.  SCALIA C  NO DEBTOR OR CREDITOR RACE.  THOMAS C  GOOD MOTIVATION DOESN’T SAVE.  BADGE OF INFERIORITY.</vt:lpstr>
      <vt:lpstr>STEVES D  FIRST TIME EVER INVALIDATING CONGRESSIONAL AFFIRMATIVE ACTION.  QUESTION IS HOW TO REMEDY WHEN COUNTRY DIDN’T EMBRACE ONE RACE THEORY FOR MOST OF ITS EXISTENCE.  GRUTTER v BOLLINGER (2003 – 549)  MICHIGAN LAW SCHOOL.  RACE AS A FACTOR.  DIVERSITY ENRICHES EVERYONE’S EDUCATION.  BROADLY DEFINED BUT SPECIAL EMPHASIS ON AFRICAN AMERICAN, HISPANIC AND NATIVE AMERICAN.  CRITICAL MASS.  P = 3.8, 161  </vt:lpstr>
      <vt:lpstr>O’CONNOR  1.  550 – ALL GET STRICT SCRUTINY.  BUT PURPOSE OF EDUCATIONAL BENEFITS FROM DIVERSE STUDENT BODY SATISFIES.  DEFER TO UNIVERSITY.  2.  CRITICAL MASS NOT QUOTA.  551 – CLASSROOM BENEFITS TO DIVERSTIY.  3.  INDIVIDUAL EVALUATION.  RACE JUST A PLUS FACTOR.  MANY WAYS TO CONTRIBUTE TO DIVERSITY – RACE JUST ONE. </vt:lpstr>
      <vt:lpstr>SCALIA D  DECISION GIVES NO GUIDANCE FOR FUTURE.  THOMAS D  1.  554 FN – DIVERSITY AT ELITES DOESN’T REALLY MATTER.  2.  NOT REALLY ON MERIT – MANY EXCEPTIONS  3.  DEMEANS MINORITIES WHO WOULD HAVE GOTTEN IN WITHOUT PLUS FACTOR.    </vt:lpstr>
      <vt:lpstr>REHNQUIST D  INDIVIDUAL APPROACH A FRAUD.  557 - % OF MINORITIES IN ADMITTED CLASS = % OF MINORITIES IN APPLICANT POOL.    GRATZ v BOLLINGER (2003 – 557)  MICHIGAN COLLEGE OF LITERATURE, ARTS AND SCIENCE.  NEED 100 POINTS – GOT 20 IF YOU WERE A MEMBER OF 3 RACIAL GROUPS.  UNIVERSITY ADMITTED VIRTUALLY ALL QUALIFIED APPLICANTS FROM THIS GROUP.</vt:lpstr>
      <vt:lpstr>REHNQUIST  1.  NOT NARROWLY TAILORED – NOT INDIVIDUAL ASSESSMENT – AUTOMATIC 20.  2.  PRACTICALITY DOESN’T MATTER TO CONSTITUTIONALITY.   SOUTER D  1.  20 POINTS FOR – ATHLETES, PROVOST DISCRETION, SOCIOECONOMIC DISADVANTAGE.  GINSBURG D – OFFICAL DISCRIM. STILL AFFECTING QUALITY OF EDUCATION.  NO RESERVED SPOTS.</vt:lpstr>
      <vt:lpstr>553 - O’CONNOR SAYS WON’T BE NEEDED IN 25 YEARS.  REALLY ?  GRUTER AND GRATZ REAFFIRM BAKKE ?  WHY DO UNIVERSITIES ONLY CARE ABOUT RACIAL DIVERSITY ?  PARENTS INVOLVED v SEATTLE (2007 – 567)  SEATTLE – NEVER DUAL AND NO INTEGRATION ORDER.  STUDENTS RANK HS. FIRST PREFERNCE TO SIBLINGS – THEN RACIAL BALANCE IF NOT WITHIN 10 % OF 41% WHITE DISTRICT PERCENTAGE.</vt:lpstr>
      <vt:lpstr>JEFFERSON COUNTY KY – DUAL BUT PRONOUNCED UNITARY IN 2000.  ALL NON MAGNETS MUST BE 15 – 50 % BLACK.  4 -1 – 4.  ROBERTS  1.  STRICT SCRUTINY.  ONLY 2 SATISFY – REMEDY PAST INTENTIONAL DISCRIMINATION AND DIVERSITY IN HIGHER ED.  NEITHER HERE.  2.  RACIAL BALANCING NOT NARROWLY TAILORED.  NOT INDIVIDUALIZED.  3.  569 - % NOT TIED TO PEDAGOGICAL VALUE.  NO PROOF THESE NUMBERS IMPROVE LEARNING.</vt:lpstr>
      <vt:lpstr>KENNEDY C  DON’T WANT TO TELL SCHOOL BOARDS RACE NOT IMPORTANT.  PROBLEM IS GOVERNMENT DEFINING RACE. SMALL NUMBERS MEAN SOMETHING ELSE WOULD WORK.  572 – PERMISSIBLE THINGS.    BREYER + 3  1.  DEFER TO SCHOOL BOARD’S LOCAL KNOWLEDGE.  NOT EXCLUDING HERE.  2. VOLUNTARY TO A CERTAIN EXTENT. NO STIGMA. NOT A QUOTA.</vt:lpstr>
      <vt:lpstr>FISHER v U OF TEXAS (2013 - 13S27)  TEXAS ADOPTED 10% PLAN – SUCCESSFUL.  FILLS MOST OF THE CLASS. FOR OTHERS, ACADEMIC INDEX AND PERSONAL ACHIEVEMENT INDEX.  FOR LATTER, RACE (HISPANIC AND AFRICAN AMERICAN ONLY) ARE A FACTOR.  THAT IS THE ISSUE.  KENNEDY  1. ACCEPT ACADEMIC DIVERSITY SATISFIES COMPELLING.  DEFER TO UNIVERSITY ON BENEFITS.  2.  NO DEFER ON NARROWLY TAILORED.</vt:lpstr>
      <vt:lpstr>3.  MUST SHOW THAT RACE NEUTRAL WOULD NOT WORK.  EACH APPLICANT AS AN INDIVIDUAL NOT DEFINED BY RACE.  UNIVERSITY MUST HAVE MADE A GOOD FAITH CONSIDERATION OF RACE NEUTRAL.  4.  REMAND TO DC – THEY DEFERRED.  THOMAS C – OVERRULE GRUTTER.    GINSBURG D – LIKE HARVARD PLAN IN BAKKE.  TRUTH IS EVEN TOP 10% MOTIVATED BY RACIAL CONCERNS.  HANDOUT CL13.</vt:lpstr>
      <vt:lpstr>OTHER CLASSIFICATIONS  GENDER DISCRIMINATION  GOESAERT v CLEARY (1948 - 589) – OK FOR MICHIGAN TO BAN WOMEN FROM BEING BARTENDERS.  WHY BANNING ?  REED v REED (1971 - 589) – IDAHO PROBATE LAW PREFERS MEN OVER WOMEN AS ADMINISTRTRIX.  INVALIDATED UNDER DEFERENTIAL STANDARD.  FRONTIERO v RICHARDSON (1973 - 590)      </vt:lpstr>
      <vt:lpstr>ARMED FORCES – WOMEN PRESUMED DEPENDENT SPOUSE, MEN MUST PROVE IT.  P = FEMALE SOLDIER.  4 VOTES FOR STRICT SCRUTINY - 590 - QUOTES.  CRAIG v BOREN (1976 - 592)  OKLAHOMA PROHIBITS SALE FO 3.2% BEER TO MALES UNDER 21 AND WOMEN UNDER 18.  592 – PURPOSE = TRAFFIC SAFETY.  BRENNAN  1.  592 – INTERMED = IMPORTANT, SUBSTANTIALLY</vt:lpstr>
      <vt:lpstr>REHNQUIST D  594 – DOESN’T LIKE NEW STANDARD.  MISSISSIPPI UNIV FOR WOMEN v HOGAN (1982 - 595)  595 - INTERMEDIATE STANDARD.  MALE STUDENT MUST BE ADMITTED TO NURSING.  UNITED STATES v VIRGINIA (1996 - 598)  VMI – ADVERSATIVE MODEL – CITIZEN/SOLDIER.  NEVER RESPONDED TO WOMEN APPLICANTS.</vt:lpstr>
      <vt:lpstr>1. 599 – INTEMEDIATE STANDARD.  VIRGINIA –           A) SINGLE SEX = DIVERSITY          B) UNIQUE EDUCATION – WOMEN NOT FIT  2.  VMI NEVER MENTIONED DIVERSITY IN ANY OF ITS MATERIALS.  WON’T LET LITIGATORS MAKE UP.  3.  MOST WOMEN DON’T WANT – MOST MEN DON’T EITHER.  DC BASED ON STEREOTYPES.  NO PROOF WOMEN CAN’T HANDLE ADVERSATIVE.  4.  CHANGE NEVER AS BAD AS FEARED.  5.  VWIL NOT AN EQUAL ALTERNATIVE.</vt:lpstr>
      <vt:lpstr>REHNQUIST C – NO EXCEEDINGLY PURSUASIVE.  STATE DONE NOTHING SINCE HOGAN.  VMIL NOT EQUAL.  SCALIA D  603 - PASSES INTERMEDIATE SCRUTINY.  HISTORY AND NOT GOOD FOR WOMEN. WOMEN NOT DISCRETE AND INSULAR MINORITY.  PRIVATE SCHOOL WORRIED – IF ACCEPT GOVERNMENT FUND, SINGLE SEX ?  LET LEGISLATURES AND MARKETS CHANGE.</vt:lpstr>
      <vt:lpstr>GEDULDIG v AIELLO (1974 – 606)  CALIFORNIA EXCLUDED PREGNANCY FROM DISABILITY INSURANCE.  VALID UNDER DEFERENTIAL STANDARD.  NOT GENDER DISCRIMINATION – JUST DIDN’T COVER ALL MEDICAL EXPENSES.  PREGNANCY DISABILITY ACT  MICHAEL M v SUPERIOR COURT (1981 – 607)  STATUTORY RAPE LAW ONLY MEN LIABLE FOR PROSECUTION.  GIRL 16.  </vt:lpstr>
      <vt:lpstr>REHNQUIST   1.  INTERMEDIATE SCRUTINY BUT NOT WHEN STATUTE REFLECTS REAL DIFFERENCES BETWEEN MEN AND WOMEN.  607 - QUOTE.  2.  STRONG INTEREST IN PREVENTING TEENAGE PREGNANCIES.  607 – FN2 - DOESN’T MATTER IF FORMERLY HAD IMPERMISSIBLE PURPOSE.  3. GENDER NEUTRAL CAN’T BE ENFORCED BECAUSE GIRLS WON’T REPORT.  GIRLS DETERRED BY PREGNANCY – BOYS = JAIL.</vt:lpstr>
      <vt:lpstr>ROSTKER v GOLDBERG (1981 – 609)  MALES MUST REGISTER, WOMEN NO.  REHNQUIST   1.  RAISING AND SUPPORTING ARMIES MEETS IMPORTANT PURPOSE.  2.  FOR COMBAT. SINCE WOMEN ARE STATUTORILY EXCLUDED, NO NEED TO REGISTER.  3.  MUCH DEBATE – NOT BY PRODUCT OF TRADITIONAL THINKING.</vt:lpstr>
      <vt:lpstr>4.  80,000 NON COMBAT SPOTS – CONGRESS CAN CONCLUDE NOT WORTH IT.  MARSHALL + 2 D  EXLUDING WOMEN DOESN’T MAKE MILITARY MORE EFFECTIVE – FAILS SUBSTANTIALLY RELATES PART OF TEST.  NGUYEN v INS (2001 – 611)  OUT OF WEDLOCK CHILD BORN OVERSEAS TREATED DIFFERENTLY IF MOTHER OR FATHER WAS NON- CITIZEN.  IF MOTHER CITIZEN, AUTOMATIC.  IF DAD, MUST MEET 3 CONDITIONS - 611</vt:lpstr>
      <vt:lpstr>KENNEDY  1.  611 - STATE PURPOSES:  BIOLOGICAL FACT AND ACTUAL RELATIONSHIP.  2.  REAL DIFFERENCE – MOTHER MUST BE PRESENT AT BIRTH, DAD NOT.  O’CONNOR + 3 D  STEROTYPED THINKING.  FAILS SUBSTANTIALLY RELATED TEST.  DNA PROVES BIOLOGICAL. RELATIONSHIP IS INVALID.</vt:lpstr>
      <vt:lpstr>ALIENAGE  GRAHAM v RICHARDSON (1971 – 620)  STATES DENY WELFARE TO NON-CITIZENS.  SUSPECT CLASS AND FEDERAL, NOT STATE, POWER.  SUGARMAN v DOUGALL (1973 – 621)  SUSPECT CLASS BUT CAN EXCLUDE IF BASIC TO POLITICAL COMMUNITY – 621 – QUOTE.</vt:lpstr>
      <vt:lpstr>FOLEY – NY STATE TROOPERS = BASIC. NORWICH – ELEMENTARY AND HS TEACHERS =                        BASIC. BERNAL – NOTARY PUBLIC = NOT BASIC.  PREEMPTION MORE APPROPRIATE THAN EQUAL PROTECTION.    HAMPTON v MOW SUN WONG (1976 – 623)  DEFER BUT DUE PROCESS LIMITS – 623.</vt:lpstr>
      <vt:lpstr>CLEBURNE v CLEBURNE LIVING CENTER (1985 – 625)  DENIED USE OF HOME FOR MENTALLY RETARDED.  13 RESIDENTS – 4 BEDROOMS – CONSTANT SUPERVISION.  WHITE  1.  625 – EQUAL PROTECTION REVIEW.  2.  MENTALLY DISABLED HAVE SPECIAL NEEDS. RECENT LAWS SHOW POLITICAL PROCESS IS PROTECTING.  HARD TO DISGUISH FROM AGE.  826 – 827 - LEGITIMATE AND RATIONAL RELATION.</vt:lpstr>
      <vt:lpstr>3.  NO PERMIT REQUIRED FOR ANY OTHER MULTIPLE UNITS. CAN’T SINGLE OUT.  4.  STATE PURPOSES:     A.  NEGATIVE ATTITUDE OF NEIGHBORS NOT           LEGITIMATE PURPOSE.     B.  THREAT FROM JUNIOR HIGH NOT VALID.     C.  FLOOD PLAIN – WOULD APPLY TO ALL.     D.  ADMIT DENSITY SATISFIED FOR ALL OTHER  MARSHALL C  CLEARLY NOT SAME DEFERENTIAL  STANDARD AS WOULD BE APPLIED TO ECONOMICS.   </vt:lpstr>
      <vt:lpstr>MASSACHUSETTS RETIREMENT BD V MURGIA (1976 – 629)  MUST RETIRE FROM STATE POLICE AT 50.  629 - NOT DISCRETE AND INSULAR MINORITY.  VALID UNDER LEGITIMATE AND RATIONAL RELATION.  2014 – CAN YOU HAVE MANDATORY RETIREMENT AGE ?  AARP.  JAMES v VALTIERRA (1971 – 630) – REJECTING POVERTY AS A SUSPECT CLASS.  SAN ANTONIO v RODRIGUEZ MORE IMPORTANT ON WEALTH.</vt:lpstr>
      <vt:lpstr>SEXUAL ORIENTATION  ROMER v EVANS (1996 – 631)  631 - COLORADO PASSES AMENDMENT 2 – CAN’T ADOPT OR ENFORCE ANYTHING GIVING HOMOSEXUALS PROTECTED OR MINORITY STATUS.  KENNEDY  1.  DOESN’T MAKE EQUAL – REPEALS EXISTING AND PROHIBITS FUTURE ADOPTION.</vt:lpstr>
      <vt:lpstr>2.  632 – COLORADO HAS AN EXTENSIVE LIST OF PROTECTED STATUS.    3.  633 - MOST CLASSIFICATIONS GET DEFERENTIAL STATUS – THIS DOESN’T PASS LEGITMIATE/RATIONAL RELATION TEST.  4.  633 – 634 - QUOTE – NOT RELATED TO ANYTHING LEGITIMATE.  SCALIA + 2 D  1. 635 - TOLERANT COLORADANS</vt:lpstr>
      <vt:lpstr>2.  IF BOWERS IS VALID AND CAN CRIMINALIZE, HOW CAN THIS BE INVALID ?  3.  CAN PRESERVE TRADITIONAL MORAL VALUES.  POWERFUL MINORITY THAT CAN PROTECT ITSELF IN POLITICAL PROCESS.  LAWRENCE, WINDSOR AND HOLLINGSWORTH ALL UNDER SUBSTANTIVE DP BUT ALL MENTION EQUAL PROTECTION ALSO.  REMEMBER STATE CONSTITUTIONS CAN GRANT MORE RIGHTS THAN FEDERAL, JUST NOT LESS.</vt:lpstr>
      <vt:lpstr>FUNDAMENTAL RIGHTS AND REFUSALS TO EXPAND EQUAL PROTECTION  MOST OF THIS LINE OF CASES EXPLAINABLE BY PERIOD FROM 1960 – 1973 WHEN SUBSTANTIVE DUE PROCESS DISFAVORED.  USSC CREATED A RIGHTS SUBSECTION OF EQUAL PROTECTION.  STILL VALID BUT NOT EXPANDED.   1.  VOTING AND ACCESS TO BALLOTS  HARPER v VIRGINIA BD OF ELECTIONS (1966 – 655)   INVALIDATED POLL TAX – VOTING = FUNDAMENTAL POLITICAL RIGHT.  WEALTH IRRELEVANT IN VOTING INTELLIGENTLY.</vt:lpstr>
      <vt:lpstr>KRAMER v UNION FREE SCHOOL DISTRICT (1969 – 656).  INVALIDATED LAW ONLY VOTE IN SCHOOL ELECTIONS IF OWNED TAXABLE REAL PROPERTY OR KIDS IN SCHOOL.  2. ACCESS TO COURTS   GRIFFEN v ILLINOIS (1956 – 670)  ILLINOIS REQUIRED TRANSCRIPTS ON APPEAL OF CRIMINAL CONVICTION BUT WOULDN’T PAY FOR THEM. NO $$$, NO APPEAL.  INVALID – STATE MUST PAY IF REQUIRE.  DOUGLAS v CALIFORNIA (1963 – 671) – STATE MUST PAY FOR ATTORNEY ON FIRST APPEAL AS OF RIGHT IN CRIMINAL CONTEXT.</vt:lpstr>
      <vt:lpstr>BODDIE v CONN (1971 – 674)  STATE MUST GRANT TO DIVORCE EVEN IF CAN’T PAY THE $ 60 FILING FEE.    US v KRAS (1973 – 675)  STATE DOESN’T HAVE TO PAY BANKRUPTCY FEE.  MARRIAGE = FUNDAMENTAL.  3.  RIGHT TO TRAVEL  SHAPIRO v THOMPSON (1969 – 360)  STATE DENIES WELFARE UNTIL RESIDENT FOR 1 YEAR.    2014 – THIS IS SAENZ v ROE AND 14TH AMENDMENT PRIVILEGES AND IMMUNITIES CLAUSE.    2014 – ALL 3 RIGHTSG NEVER OVERRULED.  VALID.</vt:lpstr>
      <vt:lpstr>MLB v SLJ (1996 – 676)  MISSISSIPPI TERMINATED P’S PARENTAL RIGHTS FOREVER.  SHE WANTED TO APPEAL – STATE REQUIRED $ 2,357.36 IN FEES.  SHE IS INDIGENT.  STATE DISMISSED.  GINSBURG  1. GRIFFIN, DOUGLAS FOR CRIMINAL. </vt:lpstr>
      <vt:lpstr>CIVIL TO DATE ONLY BODDIE.  2.  HERE, CIVIL BUT CRIMINAL LIKE.  EQUAL PRO AND SUBST DP.  IMPORTANT INTEREST IRRETRIVEABLY DESTROYED.  NARROW EXCEPTION FOR HERE.  STATE MUST PAY.  THOMAS +3 D  OPEN THE DOOR FOR CIVIL.  SHOULD OVERRULE GRIFFIN.  STATE MAKES WEALTH DISTINCTIONS ALL THE TIME.</vt:lpstr>
      <vt:lpstr>DANDRIDGE v WILLIAMS (1970 – 681)  WELFARE FAIRNESS IS NOT A FUNDAMENTAL RIGHT.  SOCIAL AND ECONOMIC = DEFERENCE.  LINDSEY v NORMET (1972 – 682)  HOUSING IS NOT A FUNDAMENTAL RIGHT.  SAN ANTONIO v RODRIGUEZ (1973 – 683)  TEXAS FUNDS SCHOOL DISTRICTS BASED ON PROPERTY TAX.  POOR P TAXED AT 1.05% = $26 PER PUPIL.  RICH AT .85% = $333 PER.  WITH FED AND STATE, $356 AND $594.</vt:lpstr>
      <vt:lpstr>WHAT ARE P’S ARGUMENTS ?  WHICH IS THE STRONGER ONE ?  WHAT WOULD THE IMPLICATIONS BE IF P WON ?  CAN YOU DEVISE A MORE EQUITABLE SYSTEM OF FUNDING PUBLIC SCHOOLS ?</vt:lpstr>
      <vt:lpstr>IS WEALTH A SUSPECT CLASS ?  1.  684 – INDICIA OF SUSPECTNESS.  POOREST FAMILIES NOT NECESSARILY IN POOREST DISTRICTS.  NOT AN ABSOLUTE DEPRIVATION. 684 FN1 - DIFFERENT IF DEFINED CLASS BEING TOTALLY DENIES AN EDUCATION – DIFFERENT.  NO – PROPOSED CLASS IS AMORPHOUS AND ILL DEFINED.  IS EDUCATION A FUNDAMENTAL RIGHT ?  1.  684- 685 – NOT IMPORTANCE OF SERVICE – IS IT IMPLICITLY OR EXPLICITLY FOUND IN CONSTITUTION ? P = FREE SPEECH AND VOTING.  NO – NOT EFFECTIVE SPEECH OR VOTING.DIFFERENT IF DENIED MINIMUM.   </vt:lpstr>
      <vt:lpstr>2.  LEGITMATE/RATIONAL RELATION.  684  - QUOTE.  EXISTENCE OF SOME INEQUALTIY NOT BASIS FOR INVALIDATING.  NOT COMPELLING TEST HERE.  A MESS IF WE OVERTURN.  WHITE D  PART OF THE PROBLEM IS THAT TEXAS LIMITS % OF TAX – POOR DISTRICT CAN’T TAX ITSELF MORE EVEN IF IT WANTED TO DO SO. MAX HERE  MARSHALL D   IMPORTANT  1.  FUNDAMENTAL CLEARLY NOT LIMITED TO FOUND IN CONSTITUTION.  688 - SPECTRUM QUOTE</vt:lpstr>
      <vt:lpstr>2.  688 AND 688 FN 1 – CLOSE TO FREE SPEECH AND VOTE.  3.  CREATES INTERMEDIATE SCRUTINY.  BALANCING.  PLYLER v DOE (1982 – 690)  TEXAS STATUTE WITHHOLD SCHOOL DISTRICT FUNDS FOR EDUCATING CHILDREN NOT LEGALLY ADMITTED INTO US.  ALSO AUTHORIZED DISTRICT TO DENY ENROLLMENT TO SUCH CHILDREN.  P = MEXICAN ORIGIN, CAN’T PROVE LEGAL ENTRY.  </vt:lpstr>
      <vt:lpstr>BRENNAN  1.  EQUAL PROTECTION APPLIES TO ANYONE WITHIN JURISDICTION.  TEXAS – ILLEGALS AREN’T REALLY HERE.  NO – ANY PERSON PHYSICALLY IN US GETS DP AND EP – DON’T ASK HOW HERE.  2.  INDICIA OF SUSPECTNESS: (EDITED OUT)    A.  CLASSIFICATION REFLECTS DEEP SEATED          PREJUDICE    B.  IRRELEVANT TO PROPER GOALS    C.  GROUP HISTORICALLY POLITICALLY POWERLESS          COMMAND JUDICIAL PROTECTION FROM MAJ. 690 – FN 1 - CAN’T BE VOLUNTARY – CAN’T JOIN SUSPECT CLASS. </vt:lpstr>
      <vt:lpstr>3.  NOT SUSPECT HERE – PARENTS CHOSE ILLEGAL ENTRY.  BUT LESS FORCE ON CHILDREN – NO REAL CHOICE.  4. 690 – PERMANENT SUBCLASS.  691 - QUOTE – SUBSTANTIAL GOAL.   INTERMEDIATE SCRUTINY.  BLACKMUN C   COMPLETE DENIAL  POWELL C INTEMEDIATE GOOD.  SUBCLASS OF ILLITERATES MAY NOT BE EVEN LEGITMATE/RR.</vt:lpstr>
      <vt:lpstr>BURGER + 3 D  1.  692 - QUOTE.  NOT TO PROVIDE LEADERSHIP WHEN POLITICAL PROCESS IS “SLOW”.  SOUND POLICY REASONS AGAINST DOESN’T MEAN UNCONSTITUTIONAL.    2.  LEGIT/RR.  CAN LIMIT FINITE RESOURCES TO LEGAL. NOT IRRATIONAL.  3.  DON’T LIKE QUASI-SUSPECT.</vt:lpstr>
      <vt:lpstr>CONGRESSIONAL POWER TO INTERPRET THE 14TH AMENDMENT  CITY OF BOERNE v FLORES (1997 – 738)  RFRA LEGISLATIVELY OVERRULED USSC CASE OREGON v SMITH II.  RESTORE COMPELLING TEST FOR NEUTRAL LAW WHICH INCIDENTALLY IMPACTS RELIGION.  PURSUANT TO SEC 5 OF 14TH AMEND.  KENNEDY  1.  CONGRESS CLEARLY HAS POWER TO ENFORCE OR REMEDY 14TH A RIGHTS – INCLUDING FREE EXECRCISE</vt:lpstr>
      <vt:lpstr>2.  ENFORCE/REMEDY v SUBSTANTIVE INTERPRETATION.  3.  DIFFERENCE DETERMINED BY CONGRUENCE AND PROPORTIONALITY.  739 - QUOTE.  4.  741 - QUOTE.  CONGRESS CAN’T MAKE SUBSTANTIVE INTERPRETATION, ONLY USSC.  CONST SHOULDN’T CHANGE WITH MAJORITY.  CONGRESS CAN’T EXPAND EITHER.  5.  742 - QUOTE.  CHANGING LAW – NOT REMEDYING ANYTHING.</vt:lpstr>
      <vt:lpstr>744 – IS CONGRESS LIMITED TO RIGHTS PREVIOUSLY DECLARED BY USSC ?  IF NEW, SHOULD BE SOME FACT FINDING OF VIOLATIONS RELATED TO PREVIOUS RIGHT GRANTED BY USSC.    SEC 5 OF 14TH AMENDMENT MATTERS BECAUSE OF SEMINOLE TRIBE AND 11TH AMENDMENT STATE IMMUNITY TO BEING SUED UNDER COMMERCE CLAUSE LEGISLATION.  FLORIDA PREPAID v COLLEGE SAVINGS (1999 – 746)  CONGRESS MADE STATES LIABLE FOR PATENT INFRINGEMENT SUITS IN FEDERAL COURT</vt:lpstr>
      <vt:lpstr>1.  CONGRESS INDENTIFIED NO PATTERN OF INFRINGEMENT BY STATES.  ALSO DIDN’T SHOW NO REMEDY IN STATE COURT (WAIVE SOVERIGN IMMUNITY).    2.  OUT OF PROPORTION – DIDN’T LIMIT TO WHERE NO REMEDY IN STATE COURT AND DIDN’T LIMIT TO CERTAIN TYPE OF PATENT INFRIGEMENT CASE.  INVALID.  US v MORRISON (2000 – 748)  VAWA.  VIRGINIA TECH STUDENT RAPED BY 2 FOOTBALL PLAYERS.  SCHOOL MINIMUM – SHE BRINGS CIVIL SUIT. ALREADY SEEN NO C CL POWER.</vt:lpstr>
      <vt:lpstr>1. DESPITE RECORD OF BIAS IN STATE ENFORCEMENT, NO CONGRUENCE OR PROPORTIONALITY HERE –    A.  APPLIES TO INDIVIDUALS, NOT STATES.   B.  APPLIES TO ALL STATES, NOT JUST BIASED.    BREYER + 1 D  CONGRESS DOESN’T HAVE TO SHOW EVERY STATE TO BIND THE NATION.  KIMEL (2000 – 750) – SUING STATE FOR AGE DISCRIMINATION UNDER FEDERAL STATUTE. 1. AGE DERENTIAL SCRUTINY IN USSC – MURGIA 2. C CL BASED STATUTE DOESN’T REACH STATES 3. NO CONGRUENCE AND PROPORTION UNDER 14TH  </vt:lpstr>
      <vt:lpstr>SHELBY COUNTY v HOLDER (2013 - 13S 29)  VOTING RIGHTS ACT EXTENDED ANOTHER 25 YEARS.  SOME STATES MUST GET FEDERAL PERMISSION BEFORE ENACTING ANY LAWS RELATING TO VOTING.  ROBERTS  1. VOTING RIGHTS ACT INCREDIBLY SUCCESFUL.  BUT DATA 35 YEARS OLD.  2.  30 - HISTORY OF ACT.  COVERED JURISDICTIONS - EXPANDED.  BAN TEST AND DEVICES.  ADDED LANGUAGE DISCRIMINATION.   INTENDED TO BE TEMPORARY IN 1965 – EXTENDED 25 YEARS IN 2006.  </vt:lpstr>
      <vt:lpstr>3.  STATES REGULATE ELECTIONS.  EQUAL SOVEREIGNTY.  APPLIES TO 9 STATES AND SEVERAL COUNTIES IN OTHER STATES.  4.  MUCH HAS CHANGED IN 50 YEARS.  STILL RACIAL BIAS BUT MUCH ELIMINATED.  ACT HASN’T CHANGED.   BASED ON DECADES OLD DATA AND ERADICATED PRACTICES. DOESN’T TAKE INTO ACCOUNT CURRENT POLITICAL CONDITIONS.  5.  CONGRESS DID DO MODERN FACT FINDING BUT THAT PLAYED NO ROLE IN THE SHAPING OF THE STATUTORY REMEDIES.  CONGRESS SHOULD HAVE UPDATED THE COVERAGE FORMULA.  ONLY THAT INVALID.</vt:lpstr>
      <vt:lpstr>THOMAS C    ALL SEC 5 OF VOTING RIGHTS ACT INVALID.  GINSBURG + 3 D   1.  DOOMED BY ITS SUCCESS.  CONGRESS HAS VOLUMINOUS RECORD (15,000 PAGES) OF CURRENT DISCRIMINATION.  NOTHING HAS WORKED BUT THE REMEDIES IN THE ACT.  2.  OVERWHELMING VOTES IN HOUSE (390 – 33) AND SENATE (98 – 0 ).  </vt:lpstr>
      <vt:lpstr>3.  LEGITIMATE FEAR GAINS WILL BE LOST WITHOUT DETERRENT EFFECT OF STATUTE.  WE SHOULD DEFER TO CONGRESS – HEIGHT OF ITS 14TH  AND 15TH AMENDMENT POWERS IN VOTING.  4.   NOT ONLY MEANS, JUST A RATIONAL ONE. CURRENT EVIDENCE PRECLEARANCE STILL BLOCKING DISCRIMINATORY PRACTICES.  COVERED JURISDICTIONS STILL RACIALLY POLARIZED.</vt:lpstr>
    </vt:vector>
  </TitlesOfParts>
  <Company>University of Baltimore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updater</dc:creator>
  <cp:lastModifiedBy>updater</cp:lastModifiedBy>
  <cp:revision>180</cp:revision>
  <cp:lastPrinted>2014-03-25T18:16:18Z</cp:lastPrinted>
  <dcterms:created xsi:type="dcterms:W3CDTF">2014-03-04T18:42:55Z</dcterms:created>
  <dcterms:modified xsi:type="dcterms:W3CDTF">2014-04-22T15:35:42Z</dcterms:modified>
</cp:coreProperties>
</file>