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65" r:id="rId3"/>
    <p:sldId id="271" r:id="rId4"/>
    <p:sldId id="257" r:id="rId5"/>
    <p:sldId id="261" r:id="rId6"/>
    <p:sldId id="269" r:id="rId7"/>
    <p:sldId id="266" r:id="rId8"/>
    <p:sldId id="258" r:id="rId9"/>
    <p:sldId id="259" r:id="rId10"/>
    <p:sldId id="264" r:id="rId11"/>
    <p:sldId id="270" r:id="rId12"/>
    <p:sldId id="263" r:id="rId13"/>
    <p:sldId id="267" r:id="rId14"/>
    <p:sldId id="268" r:id="rId15"/>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620"/>
  </p:normalViewPr>
  <p:slideViewPr>
    <p:cSldViewPr snapToGrid="0">
      <p:cViewPr varScale="1">
        <p:scale>
          <a:sx n="109" d="100"/>
          <a:sy n="109" d="100"/>
        </p:scale>
        <p:origin x="5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929" cy="467215"/>
          </a:xfrm>
          <a:prstGeom prst="rect">
            <a:avLst/>
          </a:prstGeom>
        </p:spPr>
        <p:txBody>
          <a:bodyPr vert="horz" lIns="92119" tIns="46060" rIns="92119" bIns="46060" rtlCol="0"/>
          <a:lstStyle>
            <a:lvl1pPr algn="l">
              <a:defRPr sz="1200"/>
            </a:lvl1pPr>
          </a:lstStyle>
          <a:p>
            <a:endParaRPr lang="en-US"/>
          </a:p>
        </p:txBody>
      </p:sp>
      <p:sp>
        <p:nvSpPr>
          <p:cNvPr id="3" name="Date Placeholder 2"/>
          <p:cNvSpPr>
            <a:spLocks noGrp="1"/>
          </p:cNvSpPr>
          <p:nvPr>
            <p:ph type="dt" sz="quarter" idx="1"/>
          </p:nvPr>
        </p:nvSpPr>
        <p:spPr>
          <a:xfrm>
            <a:off x="3977571" y="1"/>
            <a:ext cx="3043929" cy="467215"/>
          </a:xfrm>
          <a:prstGeom prst="rect">
            <a:avLst/>
          </a:prstGeom>
        </p:spPr>
        <p:txBody>
          <a:bodyPr vert="horz" lIns="92119" tIns="46060" rIns="92119" bIns="46060" rtlCol="0"/>
          <a:lstStyle>
            <a:lvl1pPr algn="r">
              <a:defRPr sz="1200"/>
            </a:lvl1pPr>
          </a:lstStyle>
          <a:p>
            <a:fld id="{AC2062E3-4932-44A8-B4F0-EF44CA2FC79D}" type="datetimeFigureOut">
              <a:rPr lang="en-US" smtClean="0"/>
              <a:t>3/28/2019</a:t>
            </a:fld>
            <a:endParaRPr lang="en-US"/>
          </a:p>
        </p:txBody>
      </p:sp>
      <p:sp>
        <p:nvSpPr>
          <p:cNvPr id="4" name="Footer Placeholder 3"/>
          <p:cNvSpPr>
            <a:spLocks noGrp="1"/>
          </p:cNvSpPr>
          <p:nvPr>
            <p:ph type="ftr" sz="quarter" idx="2"/>
          </p:nvPr>
        </p:nvSpPr>
        <p:spPr>
          <a:xfrm>
            <a:off x="0" y="8841885"/>
            <a:ext cx="3043929" cy="467215"/>
          </a:xfrm>
          <a:prstGeom prst="rect">
            <a:avLst/>
          </a:prstGeom>
        </p:spPr>
        <p:txBody>
          <a:bodyPr vert="horz" lIns="92119" tIns="46060" rIns="92119" bIns="46060" rtlCol="0" anchor="b"/>
          <a:lstStyle>
            <a:lvl1pPr algn="l">
              <a:defRPr sz="1200"/>
            </a:lvl1pPr>
          </a:lstStyle>
          <a:p>
            <a:endParaRPr lang="en-US"/>
          </a:p>
        </p:txBody>
      </p:sp>
      <p:sp>
        <p:nvSpPr>
          <p:cNvPr id="5" name="Slide Number Placeholder 4"/>
          <p:cNvSpPr>
            <a:spLocks noGrp="1"/>
          </p:cNvSpPr>
          <p:nvPr>
            <p:ph type="sldNum" sz="quarter" idx="3"/>
          </p:nvPr>
        </p:nvSpPr>
        <p:spPr>
          <a:xfrm>
            <a:off x="3977571" y="8841885"/>
            <a:ext cx="3043929" cy="467215"/>
          </a:xfrm>
          <a:prstGeom prst="rect">
            <a:avLst/>
          </a:prstGeom>
        </p:spPr>
        <p:txBody>
          <a:bodyPr vert="horz" lIns="92119" tIns="46060" rIns="92119" bIns="46060" rtlCol="0" anchor="b"/>
          <a:lstStyle>
            <a:lvl1pPr algn="r">
              <a:defRPr sz="1200"/>
            </a:lvl1pPr>
          </a:lstStyle>
          <a:p>
            <a:fld id="{7CE91FE7-C945-4832-A849-EF3B781E61C6}" type="slidenum">
              <a:rPr lang="en-US" smtClean="0"/>
              <a:t>‹#›</a:t>
            </a:fld>
            <a:endParaRPr lang="en-US"/>
          </a:p>
        </p:txBody>
      </p:sp>
    </p:spTree>
    <p:extLst>
      <p:ext uri="{BB962C8B-B14F-4D97-AF65-F5344CB8AC3E}">
        <p14:creationId xmlns:p14="http://schemas.microsoft.com/office/powerpoint/2010/main" val="340987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E950934A-B6F9-CE46-A388-6A8F49329DF7}" type="datetimeFigureOut">
              <a:rPr lang="en-US" smtClean="0"/>
              <a:t>3/28/2019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1BDBB381-A163-0840-971E-F52A32B4C4D5}" type="slidenum">
              <a:rPr lang="en-US" smtClean="0"/>
              <a:t>‹#›</a:t>
            </a:fld>
            <a:endParaRPr lang="en-US"/>
          </a:p>
        </p:txBody>
      </p:sp>
    </p:spTree>
    <p:extLst>
      <p:ext uri="{BB962C8B-B14F-4D97-AF65-F5344CB8AC3E}">
        <p14:creationId xmlns:p14="http://schemas.microsoft.com/office/powerpoint/2010/main" val="938830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1</a:t>
            </a:fld>
            <a:endParaRPr lang="en-US"/>
          </a:p>
        </p:txBody>
      </p:sp>
    </p:spTree>
    <p:extLst>
      <p:ext uri="{BB962C8B-B14F-4D97-AF65-F5344CB8AC3E}">
        <p14:creationId xmlns:p14="http://schemas.microsoft.com/office/powerpoint/2010/main" val="36790761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10</a:t>
            </a:fld>
            <a:endParaRPr lang="en-US"/>
          </a:p>
        </p:txBody>
      </p:sp>
    </p:spTree>
    <p:extLst>
      <p:ext uri="{BB962C8B-B14F-4D97-AF65-F5344CB8AC3E}">
        <p14:creationId xmlns:p14="http://schemas.microsoft.com/office/powerpoint/2010/main" val="9135980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11</a:t>
            </a:fld>
            <a:endParaRPr lang="en-US"/>
          </a:p>
        </p:txBody>
      </p:sp>
    </p:spTree>
    <p:extLst>
      <p:ext uri="{BB962C8B-B14F-4D97-AF65-F5344CB8AC3E}">
        <p14:creationId xmlns:p14="http://schemas.microsoft.com/office/powerpoint/2010/main" val="1823641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12</a:t>
            </a:fld>
            <a:endParaRPr lang="en-US"/>
          </a:p>
        </p:txBody>
      </p:sp>
    </p:spTree>
    <p:extLst>
      <p:ext uri="{BB962C8B-B14F-4D97-AF65-F5344CB8AC3E}">
        <p14:creationId xmlns:p14="http://schemas.microsoft.com/office/powerpoint/2010/main" val="218078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Required Classes must be taken here. Can take electives at Md or other law school.  Fill out IIR form. Can visit at another </a:t>
            </a:r>
            <a:r>
              <a:rPr lang="en-US" dirty="0" err="1"/>
              <a:t>rlaw</a:t>
            </a:r>
            <a:r>
              <a:rPr lang="en-US" dirty="0"/>
              <a:t> school but still must take </a:t>
            </a:r>
            <a:r>
              <a:rPr lang="en-US" dirty="0" smtClean="0"/>
              <a:t>required courses </a:t>
            </a:r>
            <a:r>
              <a:rPr lang="en-US" dirty="0"/>
              <a:t>here. May take up to 6 preapproved classes at grad schools – must be at the 600 level or higher  if at UB .  Online – no more than 15 credits for distance ed.  Offering COL Summer. Most likely another course this spring.  </a:t>
            </a:r>
          </a:p>
        </p:txBody>
      </p:sp>
      <p:sp>
        <p:nvSpPr>
          <p:cNvPr id="4" name="Slide Number Placeholder 3"/>
          <p:cNvSpPr>
            <a:spLocks noGrp="1"/>
          </p:cNvSpPr>
          <p:nvPr>
            <p:ph type="sldNum" sz="quarter" idx="5"/>
          </p:nvPr>
        </p:nvSpPr>
        <p:spPr/>
        <p:txBody>
          <a:bodyPr/>
          <a:lstStyle/>
          <a:p>
            <a:fld id="{1BDBB381-A163-0840-971E-F52A32B4C4D5}" type="slidenum">
              <a:rPr lang="en-US" smtClean="0"/>
              <a:t>13</a:t>
            </a:fld>
            <a:endParaRPr lang="en-US"/>
          </a:p>
        </p:txBody>
      </p:sp>
    </p:spTree>
    <p:extLst>
      <p:ext uri="{BB962C8B-B14F-4D97-AF65-F5344CB8AC3E}">
        <p14:creationId xmlns:p14="http://schemas.microsoft.com/office/powerpoint/2010/main" val="38676026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14</a:t>
            </a:fld>
            <a:endParaRPr lang="en-US"/>
          </a:p>
        </p:txBody>
      </p:sp>
    </p:spTree>
    <p:extLst>
      <p:ext uri="{BB962C8B-B14F-4D97-AF65-F5344CB8AC3E}">
        <p14:creationId xmlns:p14="http://schemas.microsoft.com/office/powerpoint/2010/main" val="1287646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2</a:t>
            </a:fld>
            <a:endParaRPr lang="en-US"/>
          </a:p>
        </p:txBody>
      </p:sp>
    </p:spTree>
    <p:extLst>
      <p:ext uri="{BB962C8B-B14F-4D97-AF65-F5344CB8AC3E}">
        <p14:creationId xmlns:p14="http://schemas.microsoft.com/office/powerpoint/2010/main" val="2692984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The Diagnostic is part of the law school’s initiative to help students succeed on the bar exam. </a:t>
            </a:r>
          </a:p>
          <a:p>
            <a:endParaRPr lang="en-US" dirty="0"/>
          </a:p>
        </p:txBody>
      </p:sp>
      <p:sp>
        <p:nvSpPr>
          <p:cNvPr id="4" name="Slide Number Placeholder 3"/>
          <p:cNvSpPr>
            <a:spLocks noGrp="1"/>
          </p:cNvSpPr>
          <p:nvPr>
            <p:ph type="sldNum" sz="quarter" idx="10"/>
          </p:nvPr>
        </p:nvSpPr>
        <p:spPr/>
        <p:txBody>
          <a:bodyPr/>
          <a:lstStyle/>
          <a:p>
            <a:fld id="{1BDBB381-A163-0840-971E-F52A32B4C4D5}" type="slidenum">
              <a:rPr lang="en-US" smtClean="0"/>
              <a:t>3</a:t>
            </a:fld>
            <a:endParaRPr lang="en-US"/>
          </a:p>
        </p:txBody>
      </p:sp>
    </p:spTree>
    <p:extLst>
      <p:ext uri="{BB962C8B-B14F-4D97-AF65-F5344CB8AC3E}">
        <p14:creationId xmlns:p14="http://schemas.microsoft.com/office/powerpoint/2010/main" val="2782835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4</a:t>
            </a:fld>
            <a:endParaRPr lang="en-US"/>
          </a:p>
        </p:txBody>
      </p:sp>
    </p:spTree>
    <p:extLst>
      <p:ext uri="{BB962C8B-B14F-4D97-AF65-F5344CB8AC3E}">
        <p14:creationId xmlns:p14="http://schemas.microsoft.com/office/powerpoint/2010/main" val="3197321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5</a:t>
            </a:fld>
            <a:endParaRPr lang="en-US"/>
          </a:p>
        </p:txBody>
      </p:sp>
    </p:spTree>
    <p:extLst>
      <p:ext uri="{BB962C8B-B14F-4D97-AF65-F5344CB8AC3E}">
        <p14:creationId xmlns:p14="http://schemas.microsoft.com/office/powerpoint/2010/main" val="372143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BDBB381-A163-0840-971E-F52A32B4C4D5}" type="slidenum">
              <a:rPr lang="en-US" smtClean="0"/>
              <a:t>6</a:t>
            </a:fld>
            <a:endParaRPr lang="en-US"/>
          </a:p>
        </p:txBody>
      </p:sp>
    </p:spTree>
    <p:extLst>
      <p:ext uri="{BB962C8B-B14F-4D97-AF65-F5344CB8AC3E}">
        <p14:creationId xmlns:p14="http://schemas.microsoft.com/office/powerpoint/2010/main" val="33327585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Attorney externship counts, but not 2d externship</a:t>
            </a:r>
            <a:r>
              <a:rPr lang="en-US" baseline="0" dirty="0" smtClean="0"/>
              <a:t> and not judicial externship </a:t>
            </a:r>
            <a:endParaRPr lang="en-US" dirty="0"/>
          </a:p>
        </p:txBody>
      </p:sp>
      <p:sp>
        <p:nvSpPr>
          <p:cNvPr id="4" name="Slide Number Placeholder 3"/>
          <p:cNvSpPr>
            <a:spLocks noGrp="1"/>
          </p:cNvSpPr>
          <p:nvPr>
            <p:ph type="sldNum" sz="quarter" idx="5"/>
          </p:nvPr>
        </p:nvSpPr>
        <p:spPr/>
        <p:txBody>
          <a:bodyPr/>
          <a:lstStyle/>
          <a:p>
            <a:fld id="{1BDBB381-A163-0840-971E-F52A32B4C4D5}" type="slidenum">
              <a:rPr lang="en-US" smtClean="0"/>
              <a:t>7</a:t>
            </a:fld>
            <a:endParaRPr lang="en-US"/>
          </a:p>
        </p:txBody>
      </p:sp>
    </p:spTree>
    <p:extLst>
      <p:ext uri="{BB962C8B-B14F-4D97-AF65-F5344CB8AC3E}">
        <p14:creationId xmlns:p14="http://schemas.microsoft.com/office/powerpoint/2010/main" val="3231975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Concentrations:  Business, </a:t>
            </a:r>
            <a:r>
              <a:rPr lang="en-US" dirty="0" err="1"/>
              <a:t>Crim</a:t>
            </a:r>
            <a:r>
              <a:rPr lang="en-US" dirty="0"/>
              <a:t>, Estate, Family Law, IP, </a:t>
            </a:r>
            <a:r>
              <a:rPr lang="en-US" dirty="0" err="1"/>
              <a:t>Inter’l</a:t>
            </a:r>
            <a:r>
              <a:rPr lang="en-US" dirty="0"/>
              <a:t> Law, Litigation &amp; Advocacy, Public Service, and Real </a:t>
            </a:r>
            <a:r>
              <a:rPr lang="en-US" dirty="0" err="1"/>
              <a:t>Estaten</a:t>
            </a:r>
            <a:endParaRPr lang="en-US" dirty="0"/>
          </a:p>
        </p:txBody>
      </p:sp>
      <p:sp>
        <p:nvSpPr>
          <p:cNvPr id="4" name="Slide Number Placeholder 3"/>
          <p:cNvSpPr>
            <a:spLocks noGrp="1"/>
          </p:cNvSpPr>
          <p:nvPr>
            <p:ph type="sldNum" sz="quarter" idx="5"/>
          </p:nvPr>
        </p:nvSpPr>
        <p:spPr/>
        <p:txBody>
          <a:bodyPr/>
          <a:lstStyle/>
          <a:p>
            <a:fld id="{1BDBB381-A163-0840-971E-F52A32B4C4D5}" type="slidenum">
              <a:rPr lang="en-US" smtClean="0"/>
              <a:t>8</a:t>
            </a:fld>
            <a:endParaRPr lang="en-US"/>
          </a:p>
        </p:txBody>
      </p:sp>
    </p:spTree>
    <p:extLst>
      <p:ext uri="{BB962C8B-B14F-4D97-AF65-F5344CB8AC3E}">
        <p14:creationId xmlns:p14="http://schemas.microsoft.com/office/powerpoint/2010/main" val="1370550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r>
              <a:rPr lang="en-US" dirty="0"/>
              <a:t>Add a skills or writing class so you don’t have 5 exams </a:t>
            </a:r>
          </a:p>
          <a:p>
            <a:pPr>
              <a:buFont typeface="Wingdings" panose="05000000000000000000" pitchFamily="2" charset="2"/>
              <a:buChar char="§"/>
            </a:pPr>
            <a:r>
              <a:rPr lang="en-US" dirty="0"/>
              <a:t>Get out there and do an externship</a:t>
            </a:r>
          </a:p>
          <a:p>
            <a:pPr>
              <a:buFont typeface="Wingdings" panose="05000000000000000000" pitchFamily="2" charset="2"/>
              <a:buChar char="§"/>
            </a:pPr>
            <a:r>
              <a:rPr lang="en-US" dirty="0"/>
              <a:t>Consider the flat rate tuition </a:t>
            </a:r>
          </a:p>
          <a:p>
            <a:pPr>
              <a:buFont typeface="Wingdings" panose="05000000000000000000" pitchFamily="2" charset="2"/>
              <a:buChar char="§"/>
            </a:pPr>
            <a:r>
              <a:rPr lang="en-US" dirty="0"/>
              <a:t>Take a bar-tested course each semester – don’t leave them for the end</a:t>
            </a:r>
          </a:p>
          <a:p>
            <a:pPr>
              <a:buFont typeface="Wingdings" panose="05000000000000000000" pitchFamily="2" charset="2"/>
              <a:buChar char="§"/>
            </a:pPr>
            <a:r>
              <a:rPr lang="en-US" dirty="0"/>
              <a:t>Your class has different requirements from those who started before 2015, so advice from upper level students may not always be accurate. </a:t>
            </a:r>
          </a:p>
          <a:p>
            <a:endParaRPr lang="en-US" dirty="0"/>
          </a:p>
        </p:txBody>
      </p:sp>
      <p:sp>
        <p:nvSpPr>
          <p:cNvPr id="4" name="Slide Number Placeholder 3"/>
          <p:cNvSpPr>
            <a:spLocks noGrp="1"/>
          </p:cNvSpPr>
          <p:nvPr>
            <p:ph type="sldNum" sz="quarter" idx="5"/>
          </p:nvPr>
        </p:nvSpPr>
        <p:spPr/>
        <p:txBody>
          <a:bodyPr/>
          <a:lstStyle/>
          <a:p>
            <a:fld id="{1BDBB381-A163-0840-971E-F52A32B4C4D5}" type="slidenum">
              <a:rPr lang="en-US" smtClean="0"/>
              <a:t>9</a:t>
            </a:fld>
            <a:endParaRPr lang="en-US"/>
          </a:p>
        </p:txBody>
      </p:sp>
    </p:spTree>
    <p:extLst>
      <p:ext uri="{BB962C8B-B14F-4D97-AF65-F5344CB8AC3E}">
        <p14:creationId xmlns:p14="http://schemas.microsoft.com/office/powerpoint/2010/main" val="3517430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3/28/2019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3/28/2019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3/28/2019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3/28/2019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3/28/2019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3/28/2019</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aw.ubalt.edu/academics/Semester.cf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aw.ubalt.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ubalt.edu/about-ub/offices-and-services/records-and-registration/How-Tos.cfm" TargetMode="External"/><Relationship Id="rId5" Type="http://schemas.openxmlformats.org/officeDocument/2006/relationships/hyperlink" Target="http://law.ubalt.edu/academics/academic-calendar.cfm" TargetMode="External"/><Relationship Id="rId4" Type="http://schemas.openxmlformats.org/officeDocument/2006/relationships/hyperlink" Target="http://law.ubalt.edu/academics/Semester.cf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diamond@ubalt.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jmurphy@ubalt.edu" TargetMode="External"/><Relationship Id="rId5" Type="http://schemas.openxmlformats.org/officeDocument/2006/relationships/hyperlink" Target="mailto:dkoller@ubalt.edu" TargetMode="External"/><Relationship Id="rId4" Type="http://schemas.openxmlformats.org/officeDocument/2006/relationships/hyperlink" Target="mailto:lharow@ubalt.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Curriculum advising</a:t>
            </a:r>
          </a:p>
        </p:txBody>
      </p:sp>
      <p:sp>
        <p:nvSpPr>
          <p:cNvPr id="3" name="Subtitle 2"/>
          <p:cNvSpPr>
            <a:spLocks noGrp="1"/>
          </p:cNvSpPr>
          <p:nvPr>
            <p:ph type="subTitle" idx="1"/>
          </p:nvPr>
        </p:nvSpPr>
        <p:spPr/>
        <p:txBody>
          <a:bodyPr>
            <a:normAutofit/>
          </a:bodyPr>
          <a:lstStyle/>
          <a:p>
            <a:r>
              <a:rPr lang="en-US" sz="2400" dirty="0"/>
              <a:t>First Year Day Students</a:t>
            </a:r>
          </a:p>
          <a:p>
            <a:r>
              <a:rPr lang="en-US" sz="2400" dirty="0"/>
              <a:t>Spring 2019</a:t>
            </a:r>
          </a:p>
        </p:txBody>
      </p:sp>
    </p:spTree>
    <p:extLst>
      <p:ext uri="{BB962C8B-B14F-4D97-AF65-F5344CB8AC3E}">
        <p14:creationId xmlns:p14="http://schemas.microsoft.com/office/powerpoint/2010/main" val="300095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a:t>
            </a:r>
          </a:p>
        </p:txBody>
      </p:sp>
      <p:sp>
        <p:nvSpPr>
          <p:cNvPr id="5" name="Content Placeholder 2"/>
          <p:cNvSpPr>
            <a:spLocks noGrp="1"/>
          </p:cNvSpPr>
          <p:nvPr>
            <p:ph idx="1"/>
          </p:nvPr>
        </p:nvSpPr>
        <p:spPr>
          <a:xfrm>
            <a:off x="1024127" y="1966509"/>
            <a:ext cx="9720073" cy="4191919"/>
          </a:xfrm>
        </p:spPr>
        <p:txBody>
          <a:bodyPr numCol="1">
            <a:normAutofit/>
          </a:bodyPr>
          <a:lstStyle/>
          <a:p>
            <a:pPr>
              <a:buFont typeface="Wingdings" panose="05000000000000000000" pitchFamily="2" charset="2"/>
              <a:buChar char="§"/>
            </a:pPr>
            <a:r>
              <a:rPr lang="en-US" sz="2800" dirty="0"/>
              <a:t>Read Registration instructions on </a:t>
            </a:r>
            <a:r>
              <a:rPr lang="en-US" sz="2800" dirty="0">
                <a:hlinkClick r:id="rId3"/>
              </a:rPr>
              <a:t>Semester</a:t>
            </a:r>
            <a:r>
              <a:rPr lang="en-US" sz="2800" dirty="0"/>
              <a:t> page</a:t>
            </a:r>
          </a:p>
          <a:p>
            <a:pPr>
              <a:buFont typeface="Wingdings" panose="05000000000000000000" pitchFamily="2" charset="2"/>
              <a:buChar char="§"/>
            </a:pPr>
            <a:r>
              <a:rPr lang="en-US" sz="2800" dirty="0"/>
              <a:t>You will register on April 3 (0-28 credits)</a:t>
            </a:r>
          </a:p>
          <a:p>
            <a:pPr>
              <a:buFont typeface="Wingdings" panose="05000000000000000000" pitchFamily="2" charset="2"/>
              <a:buChar char="§"/>
            </a:pPr>
            <a:r>
              <a:rPr lang="en-US" sz="2800" dirty="0"/>
              <a:t>Cross divisional date is April 9</a:t>
            </a:r>
          </a:p>
          <a:p>
            <a:pPr>
              <a:buFont typeface="Wingdings" panose="05000000000000000000" pitchFamily="2" charset="2"/>
              <a:buChar char="§"/>
            </a:pPr>
            <a:r>
              <a:rPr lang="en-US" sz="2800" dirty="0"/>
              <a:t>Wait list tips</a:t>
            </a:r>
          </a:p>
          <a:p>
            <a:pPr>
              <a:buFont typeface="Wingdings" panose="05000000000000000000" pitchFamily="2" charset="2"/>
              <a:buChar char="§"/>
            </a:pPr>
            <a:r>
              <a:rPr lang="en-US" sz="2800" dirty="0"/>
              <a:t>Check for HOLDS</a:t>
            </a:r>
          </a:p>
          <a:p>
            <a:pPr>
              <a:buFont typeface="Wingdings" panose="05000000000000000000" pitchFamily="2" charset="2"/>
              <a:buChar char="§"/>
            </a:pPr>
            <a:r>
              <a:rPr lang="en-US" sz="2800" dirty="0"/>
              <a:t>Max credits</a:t>
            </a:r>
          </a:p>
          <a:p>
            <a:pPr>
              <a:buFont typeface="Wingdings" panose="05000000000000000000" pitchFamily="2" charset="2"/>
              <a:buChar char="§"/>
            </a:pPr>
            <a:r>
              <a:rPr lang="en-US" sz="2800" dirty="0"/>
              <a:t>Section numbers (300=day; 400= eve; 500= all)</a:t>
            </a:r>
          </a:p>
          <a:p>
            <a:pPr>
              <a:buFont typeface="Wingdings" panose="05000000000000000000" pitchFamily="2" charset="2"/>
              <a:buChar char="§"/>
            </a:pPr>
            <a:endParaRPr lang="en-US" sz="2800" dirty="0"/>
          </a:p>
          <a:p>
            <a:pPr>
              <a:buFont typeface="Wingdings" panose="05000000000000000000" pitchFamily="2" charset="2"/>
              <a:buChar char="§"/>
            </a:pPr>
            <a:endParaRPr lang="en-US" sz="28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3259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24128" y="1182029"/>
            <a:ext cx="9720073" cy="5127331"/>
          </a:xfrm>
        </p:spPr>
        <p:txBody>
          <a:bodyPr>
            <a:normAutofit/>
          </a:bodyPr>
          <a:lstStyle/>
          <a:p>
            <a:pPr marL="273050" indent="-273050">
              <a:lnSpc>
                <a:spcPct val="110000"/>
              </a:lnSpc>
              <a:spcBef>
                <a:spcPts val="0"/>
              </a:spcBef>
              <a:buSzPct val="85000"/>
              <a:buFontTx/>
              <a:buChar char="•"/>
            </a:pPr>
            <a:endParaRPr lang="en-US" sz="2600" b="1" dirty="0" smtClean="0"/>
          </a:p>
          <a:p>
            <a:pPr marL="273050" indent="-273050">
              <a:lnSpc>
                <a:spcPct val="110000"/>
              </a:lnSpc>
              <a:spcBef>
                <a:spcPts val="0"/>
              </a:spcBef>
              <a:buSzPct val="85000"/>
              <a:buFontTx/>
              <a:buChar char="•"/>
            </a:pPr>
            <a:r>
              <a:rPr lang="en-US" sz="2600" b="1" dirty="0" smtClean="0"/>
              <a:t>Where </a:t>
            </a:r>
            <a:r>
              <a:rPr lang="en-US" sz="2600" b="1" dirty="0"/>
              <a:t>to find useful information: </a:t>
            </a:r>
          </a:p>
          <a:p>
            <a:pPr marL="730250" lvl="1" indent="-273050">
              <a:lnSpc>
                <a:spcPct val="110000"/>
              </a:lnSpc>
              <a:spcBef>
                <a:spcPts val="0"/>
              </a:spcBef>
              <a:buSzPct val="85000"/>
              <a:buFontTx/>
              <a:buChar char="•"/>
            </a:pPr>
            <a:r>
              <a:rPr lang="en-US" sz="2600" dirty="0"/>
              <a:t>The Current Students Tab on the </a:t>
            </a:r>
            <a:r>
              <a:rPr lang="en-US" sz="2600" dirty="0">
                <a:hlinkClick r:id="rId3"/>
              </a:rPr>
              <a:t>School of Law website </a:t>
            </a:r>
            <a:r>
              <a:rPr lang="en-US" sz="2600" dirty="0"/>
              <a:t>allows you to access</a:t>
            </a:r>
          </a:p>
          <a:p>
            <a:pPr marL="1371600" lvl="2" indent="-457200">
              <a:lnSpc>
                <a:spcPct val="110000"/>
              </a:lnSpc>
              <a:spcBef>
                <a:spcPts val="0"/>
              </a:spcBef>
            </a:pPr>
            <a:r>
              <a:rPr lang="en-US" sz="2600" dirty="0">
                <a:hlinkClick r:id="rId4"/>
              </a:rPr>
              <a:t>Semester information</a:t>
            </a:r>
            <a:endParaRPr lang="en-US" sz="2600" dirty="0"/>
          </a:p>
          <a:p>
            <a:pPr marL="1828800" lvl="3" indent="-457200">
              <a:lnSpc>
                <a:spcPct val="110000"/>
              </a:lnSpc>
              <a:spcBef>
                <a:spcPts val="0"/>
              </a:spcBef>
            </a:pPr>
            <a:r>
              <a:rPr lang="en-US" sz="2600" dirty="0"/>
              <a:t>Class Schedule, Registration Instructions</a:t>
            </a:r>
          </a:p>
          <a:p>
            <a:pPr marL="1371600" lvl="2" indent="-457200">
              <a:lnSpc>
                <a:spcPct val="110000"/>
              </a:lnSpc>
              <a:spcBef>
                <a:spcPts val="0"/>
              </a:spcBef>
            </a:pPr>
            <a:r>
              <a:rPr lang="en-US" sz="2600" dirty="0">
                <a:hlinkClick r:id="rId5"/>
              </a:rPr>
              <a:t>Academic Calendar</a:t>
            </a:r>
            <a:endParaRPr lang="en-US" sz="2600" dirty="0"/>
          </a:p>
          <a:p>
            <a:pPr marL="1371600" lvl="2" indent="-457200">
              <a:lnSpc>
                <a:spcPct val="110000"/>
              </a:lnSpc>
              <a:spcBef>
                <a:spcPts val="0"/>
              </a:spcBef>
            </a:pPr>
            <a:r>
              <a:rPr lang="en-US" sz="2600" dirty="0"/>
              <a:t>Course Descriptions</a:t>
            </a:r>
          </a:p>
          <a:p>
            <a:pPr marL="273050" indent="-273050">
              <a:lnSpc>
                <a:spcPct val="110000"/>
              </a:lnSpc>
              <a:spcBef>
                <a:spcPts val="0"/>
              </a:spcBef>
              <a:buSzPct val="85000"/>
              <a:buFontTx/>
              <a:buChar char="•"/>
            </a:pPr>
            <a:r>
              <a:rPr lang="en-US" sz="2600" dirty="0">
                <a:hlinkClick r:id="rId6"/>
              </a:rPr>
              <a:t>How-To Guides for Students </a:t>
            </a:r>
            <a:r>
              <a:rPr lang="en-US" sz="2600" dirty="0"/>
              <a:t>available on Records and Registration web site</a:t>
            </a:r>
          </a:p>
          <a:p>
            <a:endParaRPr lang="en-US" dirty="0"/>
          </a:p>
        </p:txBody>
      </p:sp>
    </p:spTree>
    <p:extLst>
      <p:ext uri="{BB962C8B-B14F-4D97-AF65-F5344CB8AC3E}">
        <p14:creationId xmlns:p14="http://schemas.microsoft.com/office/powerpoint/2010/main" val="3088451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69495"/>
          </a:xfrm>
        </p:spPr>
        <p:txBody>
          <a:bodyPr/>
          <a:lstStyle/>
          <a:p>
            <a:r>
              <a:rPr lang="en-US" dirty="0"/>
              <a:t>And announcing the </a:t>
            </a:r>
            <a:r>
              <a:rPr lang="en-US" dirty="0" err="1"/>
              <a:t>ube</a:t>
            </a:r>
            <a:endParaRPr lang="en-US" dirty="0"/>
          </a:p>
        </p:txBody>
      </p:sp>
      <p:sp>
        <p:nvSpPr>
          <p:cNvPr id="3" name="Content Placeholder 2"/>
          <p:cNvSpPr>
            <a:spLocks noGrp="1"/>
          </p:cNvSpPr>
          <p:nvPr>
            <p:ph idx="1"/>
          </p:nvPr>
        </p:nvSpPr>
        <p:spPr>
          <a:xfrm>
            <a:off x="484094" y="1925619"/>
            <a:ext cx="10260107" cy="4383741"/>
          </a:xfrm>
        </p:spPr>
        <p:txBody>
          <a:bodyPr>
            <a:normAutofit/>
          </a:bodyPr>
          <a:lstStyle/>
          <a:p>
            <a:endParaRPr lang="en-US" sz="2800" dirty="0"/>
          </a:p>
          <a:p>
            <a:r>
              <a:rPr lang="en-US" sz="2800" dirty="0"/>
              <a:t>Beginning July 2019.</a:t>
            </a:r>
          </a:p>
          <a:p>
            <a:r>
              <a:rPr lang="en-US" sz="2800" dirty="0"/>
              <a:t>The test:  MEE, MPT, and MBE  (&amp; MPRE)</a:t>
            </a:r>
          </a:p>
          <a:p>
            <a:r>
              <a:rPr lang="en-US" sz="2800" dirty="0"/>
              <a:t>Getting ready?  Courses to consider that are not required but are bar-tested: Business Orgs, Conflicts, Con </a:t>
            </a:r>
            <a:r>
              <a:rPr lang="en-US" sz="2800" dirty="0" err="1"/>
              <a:t>Crim</a:t>
            </a:r>
            <a:r>
              <a:rPr lang="en-US" sz="2800" dirty="0"/>
              <a:t> Pro, Family Law, Sales &amp; Leases, Secured Trans, T&amp;E. </a:t>
            </a:r>
          </a:p>
          <a:p>
            <a:r>
              <a:rPr lang="en-US" sz="2800" dirty="0"/>
              <a:t>Specific Bar Helpful classes:   Summer MPT Class and Essential Skills for the Bar.  </a:t>
            </a:r>
          </a:p>
          <a:p>
            <a:endParaRPr lang="en-US" sz="2400" dirty="0"/>
          </a:p>
        </p:txBody>
      </p:sp>
    </p:spTree>
    <p:extLst>
      <p:ext uri="{BB962C8B-B14F-4D97-AF65-F5344CB8AC3E}">
        <p14:creationId xmlns:p14="http://schemas.microsoft.com/office/powerpoint/2010/main" val="3424626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8225-50B7-444E-8309-1C0C611A5BB2}"/>
              </a:ext>
            </a:extLst>
          </p:cNvPr>
          <p:cNvSpPr>
            <a:spLocks noGrp="1"/>
          </p:cNvSpPr>
          <p:nvPr>
            <p:ph type="title"/>
          </p:nvPr>
        </p:nvSpPr>
        <p:spPr/>
        <p:txBody>
          <a:bodyPr/>
          <a:lstStyle/>
          <a:p>
            <a:r>
              <a:rPr lang="en-US" dirty="0"/>
              <a:t>A Word about taking courses elsewhere		</a:t>
            </a:r>
          </a:p>
        </p:txBody>
      </p:sp>
      <p:sp>
        <p:nvSpPr>
          <p:cNvPr id="3" name="Content Placeholder 2">
            <a:extLst>
              <a:ext uri="{FF2B5EF4-FFF2-40B4-BE49-F238E27FC236}">
                <a16:creationId xmlns:a16="http://schemas.microsoft.com/office/drawing/2014/main" id="{D08C3E74-45B0-BE4D-B36E-5FDFCC13FA42}"/>
              </a:ext>
            </a:extLst>
          </p:cNvPr>
          <p:cNvSpPr>
            <a:spLocks noGrp="1"/>
          </p:cNvSpPr>
          <p:nvPr>
            <p:ph idx="1"/>
          </p:nvPr>
        </p:nvSpPr>
        <p:spPr/>
        <p:txBody>
          <a:bodyPr/>
          <a:lstStyle/>
          <a:p>
            <a:r>
              <a:rPr lang="en-US" dirty="0"/>
              <a:t> </a:t>
            </a:r>
          </a:p>
          <a:p>
            <a:pPr>
              <a:buFont typeface="Wingdings" pitchFamily="2" charset="2"/>
              <a:buChar char="q"/>
            </a:pPr>
            <a:r>
              <a:rPr lang="en-US" dirty="0"/>
              <a:t> At Maryland Law &amp; Other Law Schools</a:t>
            </a:r>
            <a:br>
              <a:rPr lang="en-US" dirty="0"/>
            </a:br>
            <a:endParaRPr lang="en-US" dirty="0"/>
          </a:p>
          <a:p>
            <a:pPr>
              <a:buFont typeface="Wingdings" pitchFamily="2" charset="2"/>
              <a:buChar char="q"/>
            </a:pPr>
            <a:r>
              <a:rPr lang="en-US" dirty="0"/>
              <a:t> At other Graduate Schools</a:t>
            </a:r>
            <a:br>
              <a:rPr lang="en-US" dirty="0"/>
            </a:br>
            <a:endParaRPr lang="en-US" dirty="0"/>
          </a:p>
          <a:p>
            <a:pPr>
              <a:buFont typeface="Wingdings" pitchFamily="2" charset="2"/>
              <a:buChar char="q"/>
            </a:pPr>
            <a:r>
              <a:rPr lang="en-US" dirty="0"/>
              <a:t> Online Courses </a:t>
            </a:r>
            <a:br>
              <a:rPr lang="en-US" dirty="0"/>
            </a:br>
            <a:endParaRPr lang="en-US" dirty="0"/>
          </a:p>
          <a:p>
            <a:pPr>
              <a:buFont typeface="Wingdings" pitchFamily="2" charset="2"/>
              <a:buChar char="q"/>
            </a:pPr>
            <a:r>
              <a:rPr lang="en-US" dirty="0"/>
              <a:t> Abroad </a:t>
            </a:r>
          </a:p>
        </p:txBody>
      </p:sp>
    </p:spTree>
    <p:extLst>
      <p:ext uri="{BB962C8B-B14F-4D97-AF65-F5344CB8AC3E}">
        <p14:creationId xmlns:p14="http://schemas.microsoft.com/office/powerpoint/2010/main" val="631240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D6EC9-0D28-3A4A-8EF6-DCEFDBD22541}"/>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1D0CB00F-35B5-9145-ACA7-7117233DB1D2}"/>
              </a:ext>
            </a:extLst>
          </p:cNvPr>
          <p:cNvSpPr>
            <a:spLocks noGrp="1"/>
          </p:cNvSpPr>
          <p:nvPr>
            <p:ph idx="1"/>
          </p:nvPr>
        </p:nvSpPr>
        <p:spPr/>
        <p:txBody>
          <a:bodyPr/>
          <a:lstStyle/>
          <a:p>
            <a:r>
              <a:rPr lang="en-US" dirty="0"/>
              <a:t>WHO CAN HELP?</a:t>
            </a:r>
          </a:p>
          <a:p>
            <a:endParaRPr lang="en-US" dirty="0"/>
          </a:p>
          <a:p>
            <a:r>
              <a:rPr lang="en-US" dirty="0"/>
              <a:t>Dean Diamond (</a:t>
            </a:r>
            <a:r>
              <a:rPr lang="en-US" dirty="0">
                <a:hlinkClick r:id="rId3"/>
              </a:rPr>
              <a:t>cdiamond@ubalt.edu</a:t>
            </a:r>
            <a:r>
              <a:rPr lang="en-US" dirty="0"/>
              <a:t>)</a:t>
            </a:r>
          </a:p>
          <a:p>
            <a:r>
              <a:rPr lang="en-US" dirty="0"/>
              <a:t>Dean </a:t>
            </a:r>
            <a:r>
              <a:rPr lang="en-US" dirty="0" err="1"/>
              <a:t>Harow</a:t>
            </a:r>
            <a:r>
              <a:rPr lang="en-US" dirty="0"/>
              <a:t> (</a:t>
            </a:r>
            <a:r>
              <a:rPr lang="en-US" dirty="0">
                <a:hlinkClick r:id="rId4"/>
              </a:rPr>
              <a:t>lharow@ubalt.edu</a:t>
            </a:r>
            <a:r>
              <a:rPr lang="en-US" dirty="0"/>
              <a:t>)</a:t>
            </a:r>
          </a:p>
          <a:p>
            <a:r>
              <a:rPr lang="en-US" dirty="0"/>
              <a:t>Dean Koller (</a:t>
            </a:r>
            <a:r>
              <a:rPr lang="en-US" dirty="0">
                <a:hlinkClick r:id="rId5"/>
              </a:rPr>
              <a:t>dkoller@ubalt.edu</a:t>
            </a:r>
            <a:r>
              <a:rPr lang="en-US" dirty="0"/>
              <a:t>)</a:t>
            </a:r>
          </a:p>
          <a:p>
            <a:r>
              <a:rPr lang="en-US" dirty="0"/>
              <a:t>Prof.  Jane Murphy (</a:t>
            </a:r>
            <a:r>
              <a:rPr lang="en-US" dirty="0">
                <a:hlinkClick r:id="rId6"/>
              </a:rPr>
              <a:t>jmurphy@ubalt.edu</a:t>
            </a:r>
            <a:r>
              <a:rPr lang="en-US" dirty="0"/>
              <a:t>) </a:t>
            </a:r>
          </a:p>
        </p:txBody>
      </p:sp>
    </p:spTree>
    <p:extLst>
      <p:ext uri="{BB962C8B-B14F-4D97-AF65-F5344CB8AC3E}">
        <p14:creationId xmlns:p14="http://schemas.microsoft.com/office/powerpoint/2010/main" val="2556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7208-ED84-804D-9345-5C7D5898B01F}"/>
              </a:ext>
            </a:extLst>
          </p:cNvPr>
          <p:cNvSpPr>
            <a:spLocks noGrp="1"/>
          </p:cNvSpPr>
          <p:nvPr>
            <p:ph type="title"/>
          </p:nvPr>
        </p:nvSpPr>
        <p:spPr/>
        <p:txBody>
          <a:bodyPr/>
          <a:lstStyle/>
          <a:p>
            <a:r>
              <a:rPr lang="en-US" dirty="0"/>
              <a:t>What we’re covering today	</a:t>
            </a:r>
          </a:p>
        </p:txBody>
      </p:sp>
      <p:sp>
        <p:nvSpPr>
          <p:cNvPr id="3" name="Content Placeholder 2">
            <a:extLst>
              <a:ext uri="{FF2B5EF4-FFF2-40B4-BE49-F238E27FC236}">
                <a16:creationId xmlns:a16="http://schemas.microsoft.com/office/drawing/2014/main" id="{FD6C5DB8-8B5F-BE43-A6D6-FC17F0732AE3}"/>
              </a:ext>
            </a:extLst>
          </p:cNvPr>
          <p:cNvSpPr>
            <a:spLocks noGrp="1"/>
          </p:cNvSpPr>
          <p:nvPr>
            <p:ph idx="1"/>
          </p:nvPr>
        </p:nvSpPr>
        <p:spPr/>
        <p:txBody>
          <a:bodyPr>
            <a:normAutofit/>
          </a:bodyPr>
          <a:lstStyle/>
          <a:p>
            <a:r>
              <a:rPr lang="en-US" sz="3200" dirty="0"/>
              <a:t>1. Planning for your future.</a:t>
            </a:r>
          </a:p>
          <a:p>
            <a:r>
              <a:rPr lang="en-US" sz="3200" dirty="0"/>
              <a:t>2. Executing on that plan.</a:t>
            </a:r>
          </a:p>
          <a:p>
            <a:r>
              <a:rPr lang="en-US" sz="3200" dirty="0"/>
              <a:t>3. Completing the experiential requirement.</a:t>
            </a:r>
          </a:p>
          <a:p>
            <a:r>
              <a:rPr lang="en-US" sz="3200" dirty="0"/>
              <a:t>4. Beginning to think about the bar exam. </a:t>
            </a:r>
          </a:p>
        </p:txBody>
      </p:sp>
    </p:spTree>
    <p:extLst>
      <p:ext uri="{BB962C8B-B14F-4D97-AF65-F5344CB8AC3E}">
        <p14:creationId xmlns:p14="http://schemas.microsoft.com/office/powerpoint/2010/main" val="219068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bar diagnostic 	</a:t>
            </a:r>
            <a:endParaRPr lang="en-US" dirty="0"/>
          </a:p>
        </p:txBody>
      </p:sp>
      <p:sp>
        <p:nvSpPr>
          <p:cNvPr id="3" name="Content Placeholder 2"/>
          <p:cNvSpPr>
            <a:spLocks noGrp="1"/>
          </p:cNvSpPr>
          <p:nvPr>
            <p:ph idx="1"/>
          </p:nvPr>
        </p:nvSpPr>
        <p:spPr/>
        <p:txBody>
          <a:bodyPr>
            <a:normAutofit/>
          </a:bodyPr>
          <a:lstStyle/>
          <a:p>
            <a:pPr marL="285750" indent="-285750"/>
            <a:r>
              <a:rPr lang="en-US" dirty="0"/>
              <a:t>At the conclusion of the spring semester, all first year full time day (and 2L evening) students will take a Bar Readiness Diagnostic during the exam period.</a:t>
            </a:r>
          </a:p>
          <a:p>
            <a:pPr marL="285750" indent="-285750"/>
            <a:r>
              <a:rPr lang="en-US" dirty="0" smtClean="0"/>
              <a:t>All </a:t>
            </a:r>
            <a:r>
              <a:rPr lang="en-US" dirty="0"/>
              <a:t>1L Day and 2L Evening students are required to participate </a:t>
            </a:r>
          </a:p>
          <a:p>
            <a:pPr marL="285750" indent="-285750"/>
            <a:r>
              <a:rPr lang="en-US" dirty="0"/>
              <a:t>Although this assessment will not affect your grades, it will be scored to give you preliminary information about whether you are on track for success on the bar exam.  </a:t>
            </a:r>
          </a:p>
          <a:p>
            <a:pPr marL="285750" indent="-285750"/>
            <a:r>
              <a:rPr lang="en-US" u="sng" dirty="0"/>
              <a:t>You do not need to study for this assessment.</a:t>
            </a:r>
            <a:r>
              <a:rPr lang="en-US" dirty="0"/>
              <a:t> You should take the assessment seriously and use the results to focus your future study efforts. Academic advising will be available to help you make the best use of the results.</a:t>
            </a:r>
          </a:p>
          <a:p>
            <a:endParaRPr lang="en-US" dirty="0"/>
          </a:p>
        </p:txBody>
      </p:sp>
    </p:spTree>
    <p:extLst>
      <p:ext uri="{BB962C8B-B14F-4D97-AF65-F5344CB8AC3E}">
        <p14:creationId xmlns:p14="http://schemas.microsoft.com/office/powerpoint/2010/main" val="2667713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Remaining Curriculum Requirements</a:t>
            </a:r>
          </a:p>
        </p:txBody>
      </p:sp>
      <p:sp>
        <p:nvSpPr>
          <p:cNvPr id="3" name="Content Placeholder 2"/>
          <p:cNvSpPr>
            <a:spLocks noGrp="1"/>
          </p:cNvSpPr>
          <p:nvPr>
            <p:ph idx="1"/>
          </p:nvPr>
        </p:nvSpPr>
        <p:spPr/>
        <p:txBody>
          <a:bodyPr>
            <a:noAutofit/>
          </a:bodyPr>
          <a:lstStyle/>
          <a:p>
            <a:pPr>
              <a:buFont typeface="Wingdings" panose="05000000000000000000" pitchFamily="2" charset="2"/>
              <a:buChar char="§"/>
            </a:pPr>
            <a:r>
              <a:rPr lang="en-US" sz="2800" dirty="0"/>
              <a:t> Professional Responsibility</a:t>
            </a:r>
          </a:p>
          <a:p>
            <a:pPr>
              <a:buFont typeface="Wingdings" panose="05000000000000000000" pitchFamily="2" charset="2"/>
              <a:buChar char="§"/>
            </a:pPr>
            <a:r>
              <a:rPr lang="en-US" sz="2800" dirty="0"/>
              <a:t> Evidence</a:t>
            </a:r>
          </a:p>
          <a:p>
            <a:pPr>
              <a:buFont typeface="Wingdings" panose="05000000000000000000" pitchFamily="2" charset="2"/>
              <a:buChar char="§"/>
            </a:pPr>
            <a:r>
              <a:rPr lang="en-US" sz="2800" dirty="0"/>
              <a:t> Constitutional Law II</a:t>
            </a:r>
          </a:p>
          <a:p>
            <a:pPr>
              <a:buFont typeface="Wingdings" panose="05000000000000000000" pitchFamily="2" charset="2"/>
              <a:buChar char="§"/>
            </a:pPr>
            <a:r>
              <a:rPr lang="en-US" sz="2800" dirty="0"/>
              <a:t> Civil Procedure II</a:t>
            </a:r>
          </a:p>
          <a:p>
            <a:pPr>
              <a:buFont typeface="Wingdings" panose="05000000000000000000" pitchFamily="2" charset="2"/>
              <a:buChar char="§"/>
            </a:pPr>
            <a:r>
              <a:rPr lang="en-US" sz="2800" dirty="0"/>
              <a:t> Scholarly Writing</a:t>
            </a:r>
          </a:p>
          <a:p>
            <a:pPr>
              <a:buFont typeface="Wingdings" panose="05000000000000000000" pitchFamily="2" charset="2"/>
              <a:buChar char="§"/>
            </a:pPr>
            <a:r>
              <a:rPr lang="en-US" sz="2800" dirty="0"/>
              <a:t> Experiential</a:t>
            </a:r>
          </a:p>
          <a:p>
            <a:pPr lvl="1">
              <a:buFont typeface="Wingdings" panose="05000000000000000000" pitchFamily="2" charset="2"/>
              <a:buChar char="§"/>
            </a:pPr>
            <a:r>
              <a:rPr lang="en-US" sz="2400" dirty="0"/>
              <a:t>Live Client – 6 credits OR</a:t>
            </a:r>
          </a:p>
          <a:p>
            <a:pPr lvl="1">
              <a:buFont typeface="Wingdings" panose="05000000000000000000" pitchFamily="2" charset="2"/>
              <a:buChar char="§"/>
            </a:pPr>
            <a:r>
              <a:rPr lang="en-US" sz="2400" dirty="0"/>
              <a:t>Live Client – 3 credits PLUS Simulation – 3 credits</a:t>
            </a:r>
          </a:p>
        </p:txBody>
      </p:sp>
      <p:sp>
        <p:nvSpPr>
          <p:cNvPr id="4" name="TextBox 3"/>
          <p:cNvSpPr txBox="1"/>
          <p:nvPr/>
        </p:nvSpPr>
        <p:spPr>
          <a:xfrm>
            <a:off x="7444292" y="3712905"/>
            <a:ext cx="3052482" cy="1015663"/>
          </a:xfrm>
          <a:prstGeom prst="rect">
            <a:avLst/>
          </a:prstGeom>
          <a:noFill/>
        </p:spPr>
        <p:txBody>
          <a:bodyPr wrap="square" rtlCol="0">
            <a:spAutoFit/>
          </a:bodyPr>
          <a:lstStyle/>
          <a:p>
            <a:r>
              <a:rPr lang="en-US" sz="3200" dirty="0" smtClean="0">
                <a:solidFill>
                  <a:srgbClr val="FFC000"/>
                </a:solidFill>
              </a:rPr>
              <a:t>87 Credits</a:t>
            </a:r>
          </a:p>
          <a:p>
            <a:r>
              <a:rPr lang="en-US" sz="1400" dirty="0" smtClean="0">
                <a:solidFill>
                  <a:srgbClr val="FFC000"/>
                </a:solidFill>
              </a:rPr>
              <a:t>Do not wait until the last semester to take required courses.  </a:t>
            </a:r>
            <a:endParaRPr lang="en-US" sz="1400" dirty="0">
              <a:solidFill>
                <a:srgbClr val="FFC000"/>
              </a:solidFill>
            </a:endParaRPr>
          </a:p>
        </p:txBody>
      </p:sp>
    </p:spTree>
    <p:extLst>
      <p:ext uri="{BB962C8B-B14F-4D97-AF65-F5344CB8AC3E}">
        <p14:creationId xmlns:p14="http://schemas.microsoft.com/office/powerpoint/2010/main" val="839790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tips</a:t>
            </a:r>
          </a:p>
        </p:txBody>
      </p:sp>
      <p:sp>
        <p:nvSpPr>
          <p:cNvPr id="5" name="Content Placeholder 2"/>
          <p:cNvSpPr>
            <a:spLocks noGrp="1"/>
          </p:cNvSpPr>
          <p:nvPr>
            <p:ph idx="1"/>
          </p:nvPr>
        </p:nvSpPr>
        <p:spPr>
          <a:xfrm>
            <a:off x="1024127" y="1874523"/>
            <a:ext cx="9720073" cy="4191919"/>
          </a:xfrm>
        </p:spPr>
        <p:txBody>
          <a:bodyPr numCol="1">
            <a:normAutofit/>
          </a:bodyPr>
          <a:lstStyle/>
          <a:p>
            <a:pPr>
              <a:buFont typeface="Wingdings" panose="05000000000000000000" pitchFamily="2" charset="2"/>
              <a:buChar char="§"/>
            </a:pPr>
            <a:r>
              <a:rPr lang="en-US" sz="2800" dirty="0"/>
              <a:t> </a:t>
            </a:r>
          </a:p>
          <a:p>
            <a:pPr marL="0" indent="0">
              <a:buNone/>
            </a:pPr>
            <a:endParaRPr lang="en-US" dirty="0"/>
          </a:p>
          <a:p>
            <a:pPr marL="0" indent="0">
              <a:buNone/>
            </a:pP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155380993"/>
              </p:ext>
            </p:extLst>
          </p:nvPr>
        </p:nvGraphicFramePr>
        <p:xfrm>
          <a:off x="880110" y="1874523"/>
          <a:ext cx="8481060" cy="3895339"/>
        </p:xfrm>
        <a:graphic>
          <a:graphicData uri="http://schemas.openxmlformats.org/drawingml/2006/table">
            <a:tbl>
              <a:tblPr firstRow="1" firstCol="1" bandRow="1">
                <a:tableStyleId>{5C22544A-7EE6-4342-B048-85BDC9FD1C3A}</a:tableStyleId>
              </a:tblPr>
              <a:tblGrid>
                <a:gridCol w="2870961">
                  <a:extLst>
                    <a:ext uri="{9D8B030D-6E8A-4147-A177-3AD203B41FA5}">
                      <a16:colId xmlns:a16="http://schemas.microsoft.com/office/drawing/2014/main" val="2702631232"/>
                    </a:ext>
                  </a:extLst>
                </a:gridCol>
                <a:gridCol w="2856179">
                  <a:extLst>
                    <a:ext uri="{9D8B030D-6E8A-4147-A177-3AD203B41FA5}">
                      <a16:colId xmlns:a16="http://schemas.microsoft.com/office/drawing/2014/main" val="3222644966"/>
                    </a:ext>
                  </a:extLst>
                </a:gridCol>
                <a:gridCol w="2753920">
                  <a:extLst>
                    <a:ext uri="{9D8B030D-6E8A-4147-A177-3AD203B41FA5}">
                      <a16:colId xmlns:a16="http://schemas.microsoft.com/office/drawing/2014/main" val="3185875583"/>
                    </a:ext>
                  </a:extLst>
                </a:gridCol>
              </a:tblGrid>
              <a:tr h="868677">
                <a:tc>
                  <a:txBody>
                    <a:bodyPr/>
                    <a:lstStyle/>
                    <a:p>
                      <a:pPr marL="0" marR="0" algn="ctr">
                        <a:spcBef>
                          <a:spcPts val="0"/>
                        </a:spcBef>
                        <a:spcAft>
                          <a:spcPts val="0"/>
                        </a:spcAft>
                      </a:pPr>
                      <a:r>
                        <a:rPr lang="en-US" sz="1600" dirty="0">
                          <a:effectLst/>
                        </a:rPr>
                        <a:t>Upper Level Required Course</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Fall 2019</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Spring 2020</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557626357"/>
                  </a:ext>
                </a:extLst>
              </a:tr>
              <a:tr h="736091">
                <a:tc>
                  <a:txBody>
                    <a:bodyPr/>
                    <a:lstStyle/>
                    <a:p>
                      <a:pPr marL="0" marR="0">
                        <a:spcBef>
                          <a:spcPts val="0"/>
                        </a:spcBef>
                        <a:spcAft>
                          <a:spcPts val="0"/>
                        </a:spcAft>
                      </a:pPr>
                      <a:r>
                        <a:rPr lang="en-US" sz="1600" dirty="0">
                          <a:effectLst/>
                        </a:rPr>
                        <a:t>LAW 601 Civil Procedure II</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1 section</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2 sections</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085381660"/>
                  </a:ext>
                </a:extLst>
              </a:tr>
              <a:tr h="818389">
                <a:tc>
                  <a:txBody>
                    <a:bodyPr/>
                    <a:lstStyle/>
                    <a:p>
                      <a:pPr marL="0" marR="0">
                        <a:spcBef>
                          <a:spcPts val="0"/>
                        </a:spcBef>
                        <a:spcAft>
                          <a:spcPts val="0"/>
                        </a:spcAft>
                      </a:pPr>
                      <a:r>
                        <a:rPr lang="en-US" sz="1600" dirty="0">
                          <a:effectLst/>
                        </a:rPr>
                        <a:t>LAW 651 Evidence</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1 section</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2 sections</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25377020"/>
                  </a:ext>
                </a:extLst>
              </a:tr>
              <a:tr h="736091">
                <a:tc>
                  <a:txBody>
                    <a:bodyPr/>
                    <a:lstStyle/>
                    <a:p>
                      <a:pPr marL="0" marR="0">
                        <a:spcBef>
                          <a:spcPts val="0"/>
                        </a:spcBef>
                        <a:spcAft>
                          <a:spcPts val="0"/>
                        </a:spcAft>
                      </a:pPr>
                      <a:r>
                        <a:rPr lang="en-US" sz="1600" dirty="0">
                          <a:effectLst/>
                        </a:rPr>
                        <a:t>LAW 652 Professional Responsibility </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2 sections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1 section</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39923893"/>
                  </a:ext>
                </a:extLst>
              </a:tr>
              <a:tr h="736091">
                <a:tc>
                  <a:txBody>
                    <a:bodyPr/>
                    <a:lstStyle/>
                    <a:p>
                      <a:pPr marL="0" marR="0">
                        <a:spcBef>
                          <a:spcPts val="0"/>
                        </a:spcBef>
                        <a:spcAft>
                          <a:spcPts val="0"/>
                        </a:spcAft>
                      </a:pPr>
                      <a:r>
                        <a:rPr lang="en-US" sz="1600" dirty="0">
                          <a:effectLst/>
                        </a:rPr>
                        <a:t>LAW 655 Constitutional Law II</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2 sections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spcBef>
                          <a:spcPts val="0"/>
                        </a:spcBef>
                        <a:spcAft>
                          <a:spcPts val="0"/>
                        </a:spcAft>
                      </a:pPr>
                      <a:r>
                        <a:rPr lang="en-US" sz="1600" dirty="0">
                          <a:effectLst/>
                        </a:rPr>
                        <a:t>1 section</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250976687"/>
                  </a:ext>
                </a:extLst>
              </a:tr>
            </a:tbl>
          </a:graphicData>
        </a:graphic>
      </p:graphicFrame>
      <p:sp>
        <p:nvSpPr>
          <p:cNvPr id="4" name="Rectangle 1"/>
          <p:cNvSpPr>
            <a:spLocks noChangeArrowheads="1"/>
          </p:cNvSpPr>
          <p:nvPr/>
        </p:nvSpPr>
        <p:spPr bwMode="auto">
          <a:xfrm>
            <a:off x="2830513" y="384016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9606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B90F9-7D23-D240-8B61-B040D9FA543D}"/>
              </a:ext>
            </a:extLst>
          </p:cNvPr>
          <p:cNvSpPr>
            <a:spLocks noGrp="1"/>
          </p:cNvSpPr>
          <p:nvPr>
            <p:ph type="title"/>
          </p:nvPr>
        </p:nvSpPr>
        <p:spPr/>
        <p:txBody>
          <a:bodyPr/>
          <a:lstStyle/>
          <a:p>
            <a:r>
              <a:rPr lang="en-US" dirty="0"/>
              <a:t>RULES AND REASONING	 					</a:t>
            </a:r>
          </a:p>
        </p:txBody>
      </p:sp>
      <p:sp>
        <p:nvSpPr>
          <p:cNvPr id="3" name="Content Placeholder 2">
            <a:extLst>
              <a:ext uri="{FF2B5EF4-FFF2-40B4-BE49-F238E27FC236}">
                <a16:creationId xmlns:a16="http://schemas.microsoft.com/office/drawing/2014/main" id="{5BD19163-3CB8-BF40-AC73-A02AA64126C9}"/>
              </a:ext>
            </a:extLst>
          </p:cNvPr>
          <p:cNvSpPr>
            <a:spLocks noGrp="1"/>
          </p:cNvSpPr>
          <p:nvPr>
            <p:ph idx="1"/>
          </p:nvPr>
        </p:nvSpPr>
        <p:spPr/>
        <p:txBody>
          <a:bodyPr>
            <a:normAutofit/>
          </a:bodyPr>
          <a:lstStyle/>
          <a:p>
            <a:endParaRPr lang="en-US" dirty="0"/>
          </a:p>
          <a:p>
            <a:r>
              <a:rPr lang="en-US" dirty="0"/>
              <a:t>GPA below 2.8. </a:t>
            </a:r>
          </a:p>
          <a:p>
            <a:endParaRPr lang="en-US" dirty="0"/>
          </a:p>
          <a:p>
            <a:r>
              <a:rPr lang="en-US" dirty="0"/>
              <a:t>Connected to a doctrinal subject (e.g., R&amp;R: Remedies; R&amp;R: Employment Law)</a:t>
            </a:r>
          </a:p>
          <a:p>
            <a:endParaRPr lang="en-US" dirty="0"/>
          </a:p>
          <a:p>
            <a:pPr marL="0" indent="0">
              <a:buNone/>
            </a:pPr>
            <a:r>
              <a:rPr lang="en-US" dirty="0"/>
              <a:t> Will need to take </a:t>
            </a:r>
            <a:r>
              <a:rPr lang="en-US" dirty="0" smtClean="0"/>
              <a:t>in </a:t>
            </a:r>
            <a:r>
              <a:rPr lang="en-US" dirty="0"/>
              <a:t>Fall </a:t>
            </a:r>
            <a:r>
              <a:rPr lang="en-US" dirty="0" smtClean="0"/>
              <a:t>2019 or Spring 2020.   </a:t>
            </a:r>
            <a:r>
              <a:rPr lang="en-US" dirty="0"/>
              <a:t>Plan accordingly. </a:t>
            </a:r>
          </a:p>
        </p:txBody>
      </p:sp>
    </p:spTree>
    <p:extLst>
      <p:ext uri="{BB962C8B-B14F-4D97-AF65-F5344CB8AC3E}">
        <p14:creationId xmlns:p14="http://schemas.microsoft.com/office/powerpoint/2010/main" val="238378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45E46-1163-D544-906F-58E909ADA5CF}"/>
              </a:ext>
            </a:extLst>
          </p:cNvPr>
          <p:cNvSpPr>
            <a:spLocks noGrp="1"/>
          </p:cNvSpPr>
          <p:nvPr>
            <p:ph type="title"/>
          </p:nvPr>
        </p:nvSpPr>
        <p:spPr/>
        <p:txBody>
          <a:bodyPr/>
          <a:lstStyle/>
          <a:p>
            <a:r>
              <a:rPr lang="en-US" dirty="0"/>
              <a:t>Experiential requirement	-- 	</a:t>
            </a:r>
          </a:p>
        </p:txBody>
      </p:sp>
      <p:sp>
        <p:nvSpPr>
          <p:cNvPr id="3" name="Content Placeholder 2">
            <a:extLst>
              <a:ext uri="{FF2B5EF4-FFF2-40B4-BE49-F238E27FC236}">
                <a16:creationId xmlns:a16="http://schemas.microsoft.com/office/drawing/2014/main" id="{5E174185-F377-C547-88FB-555729185D45}"/>
              </a:ext>
            </a:extLst>
          </p:cNvPr>
          <p:cNvSpPr>
            <a:spLocks noGrp="1"/>
          </p:cNvSpPr>
          <p:nvPr>
            <p:ph idx="1"/>
          </p:nvPr>
        </p:nvSpPr>
        <p:spPr/>
        <p:txBody>
          <a:bodyPr/>
          <a:lstStyle/>
          <a:p>
            <a:endParaRPr lang="en-US" dirty="0"/>
          </a:p>
          <a:p>
            <a:pPr>
              <a:buFont typeface="Wingdings" pitchFamily="2" charset="2"/>
              <a:buChar char="q"/>
            </a:pPr>
            <a:r>
              <a:rPr lang="en-US" dirty="0"/>
              <a:t> 6 credits</a:t>
            </a:r>
          </a:p>
          <a:p>
            <a:pPr marL="0" indent="0">
              <a:buNone/>
            </a:pPr>
            <a:endParaRPr lang="en-US" dirty="0"/>
          </a:p>
          <a:p>
            <a:pPr>
              <a:buFont typeface="Wingdings" pitchFamily="2" charset="2"/>
              <a:buChar char="q"/>
            </a:pPr>
            <a:r>
              <a:rPr lang="en-US" dirty="0"/>
              <a:t>  3 must be live client</a:t>
            </a:r>
          </a:p>
          <a:p>
            <a:pPr marL="0" indent="0">
              <a:buNone/>
            </a:pPr>
            <a:endParaRPr lang="en-US" dirty="0"/>
          </a:p>
          <a:p>
            <a:pPr>
              <a:buFont typeface="Wingdings" pitchFamily="2" charset="2"/>
              <a:buChar char="q"/>
            </a:pPr>
            <a:r>
              <a:rPr lang="en-US" dirty="0"/>
              <a:t> Clinics, externships, and workshops </a:t>
            </a:r>
          </a:p>
          <a:p>
            <a:pPr marL="0" indent="0">
              <a:buNone/>
            </a:pPr>
            <a:r>
              <a:rPr lang="en-US" dirty="0"/>
              <a:t>	</a:t>
            </a:r>
          </a:p>
          <a:p>
            <a:pPr marL="0" indent="0">
              <a:buNone/>
            </a:pPr>
            <a:r>
              <a:rPr lang="en-US" dirty="0"/>
              <a:t>				Timing Tip:  </a:t>
            </a:r>
            <a:r>
              <a:rPr lang="en-US" dirty="0" err="1"/>
              <a:t>Prereq</a:t>
            </a:r>
            <a:r>
              <a:rPr lang="en-US" dirty="0"/>
              <a:t> &amp; </a:t>
            </a:r>
            <a:r>
              <a:rPr lang="en-US" dirty="0" err="1"/>
              <a:t>Coreq</a:t>
            </a:r>
            <a:r>
              <a:rPr lang="en-US" dirty="0"/>
              <a:t>: </a:t>
            </a:r>
            <a:r>
              <a:rPr lang="en-US" dirty="0" err="1"/>
              <a:t>Evid</a:t>
            </a:r>
            <a:r>
              <a:rPr lang="en-US" dirty="0"/>
              <a:t> and PR </a:t>
            </a:r>
          </a:p>
        </p:txBody>
      </p:sp>
    </p:spTree>
    <p:extLst>
      <p:ext uri="{BB962C8B-B14F-4D97-AF65-F5344CB8AC3E}">
        <p14:creationId xmlns:p14="http://schemas.microsoft.com/office/powerpoint/2010/main" val="4195328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resources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800" dirty="0"/>
              <a:t>Degree Audit feature (called “Academic Requirements” on MyUB) </a:t>
            </a:r>
          </a:p>
          <a:p>
            <a:pPr>
              <a:buFont typeface="Wingdings" panose="05000000000000000000" pitchFamily="2" charset="2"/>
              <a:buChar char="§"/>
            </a:pPr>
            <a:r>
              <a:rPr lang="en-US" sz="2800" dirty="0"/>
              <a:t>Curriculum Document </a:t>
            </a:r>
          </a:p>
          <a:p>
            <a:pPr>
              <a:buFont typeface="Wingdings" panose="05000000000000000000" pitchFamily="2" charset="2"/>
              <a:buChar char="§"/>
            </a:pPr>
            <a:r>
              <a:rPr lang="en-US" sz="2800" dirty="0"/>
              <a:t>Academic advisors &amp; Faculty/IL Mentors</a:t>
            </a:r>
          </a:p>
          <a:p>
            <a:pPr>
              <a:buFont typeface="Wingdings" panose="05000000000000000000" pitchFamily="2" charset="2"/>
              <a:buChar char="§"/>
            </a:pPr>
            <a:r>
              <a:rPr lang="en-US" sz="2800" dirty="0"/>
              <a:t> Law School’s Academic Policies and Procedures Manual </a:t>
            </a:r>
          </a:p>
          <a:p>
            <a:pPr>
              <a:buFont typeface="Wingdings" panose="05000000000000000000" pitchFamily="2" charset="2"/>
              <a:buChar char="§"/>
            </a:pPr>
            <a:r>
              <a:rPr lang="en-US" sz="2800" dirty="0"/>
              <a:t>Concentration plans  (available under Forms on </a:t>
            </a:r>
            <a:r>
              <a:rPr lang="en-US" sz="2800" dirty="0" err="1"/>
              <a:t>MyUB</a:t>
            </a:r>
            <a:r>
              <a:rPr lang="en-US" sz="2800" dirty="0"/>
              <a:t>) – start planning for that now</a:t>
            </a:r>
          </a:p>
          <a:p>
            <a:pPr>
              <a:buFont typeface="Wingdings" panose="05000000000000000000" pitchFamily="2" charset="2"/>
              <a:buChar char="§"/>
            </a:pPr>
            <a:r>
              <a:rPr lang="en-US" sz="2800" dirty="0"/>
              <a:t>What kind of lawyer do you want to be? (link on Semester page)</a:t>
            </a:r>
          </a:p>
        </p:txBody>
      </p:sp>
    </p:spTree>
    <p:extLst>
      <p:ext uri="{BB962C8B-B14F-4D97-AF65-F5344CB8AC3E}">
        <p14:creationId xmlns:p14="http://schemas.microsoft.com/office/powerpoint/2010/main" val="112124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roadmap</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3690484"/>
              </p:ext>
            </p:extLst>
          </p:nvPr>
        </p:nvGraphicFramePr>
        <p:xfrm>
          <a:off x="1023938" y="2084833"/>
          <a:ext cx="9720261" cy="3673317"/>
        </p:xfrm>
        <a:graphic>
          <a:graphicData uri="http://schemas.openxmlformats.org/drawingml/2006/table">
            <a:tbl>
              <a:tblPr firstRow="1" bandRow="1">
                <a:tableStyleId>{21E4AEA4-8DFA-4A89-87EB-49C32662AFE0}</a:tableStyleId>
              </a:tblPr>
              <a:tblGrid>
                <a:gridCol w="1021571">
                  <a:extLst>
                    <a:ext uri="{9D8B030D-6E8A-4147-A177-3AD203B41FA5}">
                      <a16:colId xmlns:a16="http://schemas.microsoft.com/office/drawing/2014/main" val="20000"/>
                    </a:ext>
                  </a:extLst>
                </a:gridCol>
                <a:gridCol w="2705244">
                  <a:extLst>
                    <a:ext uri="{9D8B030D-6E8A-4147-A177-3AD203B41FA5}">
                      <a16:colId xmlns:a16="http://schemas.microsoft.com/office/drawing/2014/main" val="20001"/>
                    </a:ext>
                  </a:extLst>
                </a:gridCol>
                <a:gridCol w="2996723">
                  <a:extLst>
                    <a:ext uri="{9D8B030D-6E8A-4147-A177-3AD203B41FA5}">
                      <a16:colId xmlns:a16="http://schemas.microsoft.com/office/drawing/2014/main" val="20002"/>
                    </a:ext>
                  </a:extLst>
                </a:gridCol>
                <a:gridCol w="2996723">
                  <a:extLst>
                    <a:ext uri="{9D8B030D-6E8A-4147-A177-3AD203B41FA5}">
                      <a16:colId xmlns:a16="http://schemas.microsoft.com/office/drawing/2014/main" val="1997375384"/>
                    </a:ext>
                  </a:extLst>
                </a:gridCol>
              </a:tblGrid>
              <a:tr h="810033">
                <a:tc>
                  <a:txBody>
                    <a:bodyPr/>
                    <a:lstStyle/>
                    <a:p>
                      <a:pPr algn="ctr"/>
                      <a:endParaRPr lang="en-US" dirty="0"/>
                    </a:p>
                  </a:txBody>
                  <a:tcPr anchor="ctr"/>
                </a:tc>
                <a:tc>
                  <a:txBody>
                    <a:bodyPr/>
                    <a:lstStyle/>
                    <a:p>
                      <a:pPr algn="ctr"/>
                      <a:r>
                        <a:rPr lang="en-US" sz="2400" dirty="0">
                          <a:solidFill>
                            <a:schemeClr val="bg1"/>
                          </a:solidFill>
                        </a:rPr>
                        <a:t>FALL</a:t>
                      </a:r>
                    </a:p>
                  </a:txBody>
                  <a:tcPr anchor="ctr"/>
                </a:tc>
                <a:tc>
                  <a:txBody>
                    <a:bodyPr/>
                    <a:lstStyle/>
                    <a:p>
                      <a:pPr algn="ctr"/>
                      <a:r>
                        <a:rPr lang="en-US" sz="2400" dirty="0">
                          <a:solidFill>
                            <a:schemeClr val="bg1"/>
                          </a:solidFill>
                        </a:rPr>
                        <a:t>SPRING</a:t>
                      </a:r>
                    </a:p>
                  </a:txBody>
                  <a:tcPr anchor="ctr"/>
                </a:tc>
                <a:tc>
                  <a:txBody>
                    <a:bodyPr/>
                    <a:lstStyle/>
                    <a:p>
                      <a:pPr algn="ctr"/>
                      <a:r>
                        <a:rPr lang="en-US" sz="2400" dirty="0">
                          <a:solidFill>
                            <a:schemeClr val="bg1"/>
                          </a:solidFill>
                        </a:rPr>
                        <a:t>SUMMER</a:t>
                      </a:r>
                    </a:p>
                  </a:txBody>
                  <a:tcPr anchor="ctr"/>
                </a:tc>
                <a:extLst>
                  <a:ext uri="{0D108BD9-81ED-4DB2-BD59-A6C34878D82A}">
                    <a16:rowId xmlns:a16="http://schemas.microsoft.com/office/drawing/2014/main" val="10000"/>
                  </a:ext>
                </a:extLst>
              </a:tr>
              <a:tr h="1431642">
                <a:tc>
                  <a:txBody>
                    <a:bodyPr/>
                    <a:lstStyle/>
                    <a:p>
                      <a:pPr algn="ctr"/>
                      <a:r>
                        <a:rPr lang="en-US" b="1" dirty="0"/>
                        <a:t>18/19</a:t>
                      </a:r>
                    </a:p>
                  </a:txBody>
                  <a:tcPr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1431642">
                <a:tc>
                  <a:txBody>
                    <a:bodyPr/>
                    <a:lstStyle/>
                    <a:p>
                      <a:pPr algn="ctr"/>
                      <a:r>
                        <a:rPr lang="en-US" b="1" dirty="0"/>
                        <a:t>19/20</a:t>
                      </a:r>
                    </a:p>
                  </a:txBody>
                  <a:tcPr anchor="ct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25764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4825F1AF-8DBC-4E3D-9F3D-688338DA83F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537</TotalTime>
  <Words>793</Words>
  <Application>Microsoft Office PowerPoint</Application>
  <PresentationFormat>Widescreen</PresentationFormat>
  <Paragraphs>130</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Times New Roman</vt:lpstr>
      <vt:lpstr>Tw Cen MT</vt:lpstr>
      <vt:lpstr>Tw Cen MT Condensed</vt:lpstr>
      <vt:lpstr>Wingdings</vt:lpstr>
      <vt:lpstr>Wingdings 3</vt:lpstr>
      <vt:lpstr>Integral</vt:lpstr>
      <vt:lpstr>Curriculum advising</vt:lpstr>
      <vt:lpstr>What we’re covering today </vt:lpstr>
      <vt:lpstr>the bar diagnostic  </vt:lpstr>
      <vt:lpstr>Remaining Curriculum Requirements</vt:lpstr>
      <vt:lpstr>Timing tips</vt:lpstr>
      <vt:lpstr>RULES AND REASONING       </vt:lpstr>
      <vt:lpstr>Experiential requirement --  </vt:lpstr>
      <vt:lpstr>Planning resources</vt:lpstr>
      <vt:lpstr>Creating a roadmap</vt:lpstr>
      <vt:lpstr>registration</vt:lpstr>
      <vt:lpstr>PowerPoint Presentation</vt:lpstr>
      <vt:lpstr>And announcing the ube</vt:lpstr>
      <vt:lpstr>A Word about taking courses elsewhere  </vt:lpstr>
      <vt:lpstr>QUESTIONS?  </vt:lpstr>
    </vt:vector>
  </TitlesOfParts>
  <Company>University of Baltimore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advising</dc:title>
  <dc:creator>Rebecca Bainum</dc:creator>
  <cp:lastModifiedBy>Katie Rolfes</cp:lastModifiedBy>
  <cp:revision>35</cp:revision>
  <cp:lastPrinted>2019-03-27T15:37:56Z</cp:lastPrinted>
  <dcterms:created xsi:type="dcterms:W3CDTF">2016-03-07T21:15:53Z</dcterms:created>
  <dcterms:modified xsi:type="dcterms:W3CDTF">2019-03-28T12:52:30Z</dcterms:modified>
</cp:coreProperties>
</file>